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4" r:id="rId5"/>
    <p:sldId id="281" r:id="rId6"/>
    <p:sldId id="262" r:id="rId7"/>
    <p:sldId id="265" r:id="rId8"/>
    <p:sldId id="266" r:id="rId9"/>
    <p:sldId id="267" r:id="rId10"/>
    <p:sldId id="268" r:id="rId11"/>
    <p:sldId id="269" r:id="rId12"/>
    <p:sldId id="270" r:id="rId13"/>
    <p:sldId id="272" r:id="rId14"/>
    <p:sldId id="273" r:id="rId15"/>
    <p:sldId id="274" r:id="rId16"/>
    <p:sldId id="275" r:id="rId17"/>
    <p:sldId id="276" r:id="rId18"/>
    <p:sldId id="277" r:id="rId19"/>
    <p:sldId id="278" r:id="rId20"/>
    <p:sldId id="279"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A2458-5007-E1E2-23F0-135EDAE3EA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7C18C8-DBD0-AE39-7F20-81D22E9F47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9527B1-77E6-B251-98C6-2B80951F4EA7}"/>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5" name="Footer Placeholder 4">
            <a:extLst>
              <a:ext uri="{FF2B5EF4-FFF2-40B4-BE49-F238E27FC236}">
                <a16:creationId xmlns:a16="http://schemas.microsoft.com/office/drawing/2014/main" id="{4DFD202C-732D-26D8-25DA-11ABD1A4D2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ECC6DB-682C-995D-9C6F-58637CE20B27}"/>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670651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49797-24E6-2BAB-8189-410EBE5FC2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B15541-43F0-08BC-7ECD-0F615A8890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E72EE5-93C2-B009-D9E5-DD10BF51F986}"/>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5" name="Footer Placeholder 4">
            <a:extLst>
              <a:ext uri="{FF2B5EF4-FFF2-40B4-BE49-F238E27FC236}">
                <a16:creationId xmlns:a16="http://schemas.microsoft.com/office/drawing/2014/main" id="{27E4417B-B963-5710-1427-F9CBF5DB8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2B3FE-3E86-5660-8291-AFFCE5B30613}"/>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3912190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CF72A0-A1F6-F6CD-9F93-9AA9A3B47B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83CB31-B9E0-9495-3D23-A7F6748B2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2376B3-ECEB-8912-4BCF-70B487CB9DFC}"/>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5" name="Footer Placeholder 4">
            <a:extLst>
              <a:ext uri="{FF2B5EF4-FFF2-40B4-BE49-F238E27FC236}">
                <a16:creationId xmlns:a16="http://schemas.microsoft.com/office/drawing/2014/main" id="{1786B0D6-B7FD-E9FA-8045-EC61955E0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B314DE-D3D3-468C-812F-79A5B5F46499}"/>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44172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FB8B6-B139-053E-7AFA-30B9086266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EEC66F-673A-329B-6422-92767B7ABE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1C08E-42F8-52ED-819D-1BF9DA52BE18}"/>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5" name="Footer Placeholder 4">
            <a:extLst>
              <a:ext uri="{FF2B5EF4-FFF2-40B4-BE49-F238E27FC236}">
                <a16:creationId xmlns:a16="http://schemas.microsoft.com/office/drawing/2014/main" id="{1D0AEA35-1BCC-00F9-4CE7-19E3EFB07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29A99-284D-AE5F-0F12-540BBA6BC75B}"/>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237038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B4662-7C74-C693-6DE0-78943221A8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18D83B-EF53-07CB-111A-87E08A41C5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4F1EB7-0799-8237-EBF9-1D5F68A46B48}"/>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5" name="Footer Placeholder 4">
            <a:extLst>
              <a:ext uri="{FF2B5EF4-FFF2-40B4-BE49-F238E27FC236}">
                <a16:creationId xmlns:a16="http://schemas.microsoft.com/office/drawing/2014/main" id="{A49639A5-CD0B-9E86-0460-B7BB6BBC7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80CB4-0D62-D2BE-3BEF-4E3E66FEDDD4}"/>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55208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E28FB-9797-3C41-0D54-7A3A6FD368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E56604-37FC-0C01-B817-B88169A6E9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5CD5F2-D7B7-9945-FE73-63D12DF361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866EDA-13F5-9BB7-49B8-3A476ED5F4C2}"/>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6" name="Footer Placeholder 5">
            <a:extLst>
              <a:ext uri="{FF2B5EF4-FFF2-40B4-BE49-F238E27FC236}">
                <a16:creationId xmlns:a16="http://schemas.microsoft.com/office/drawing/2014/main" id="{FCD39446-38B1-99F2-F6AF-FC57D7CD6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D5F9EB-ED55-6DDC-5FED-DD52FEE08B5C}"/>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2257330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EE906-674B-8D75-236B-410FB2D4A2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7A0E27-B396-B7DE-8BEA-F94F3E4DD4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6ADDD9-241A-6A1B-0D3A-399DB746D1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398704-5CDB-E436-5F69-005F088776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F63C8B-5DA2-89E1-98D3-00124BBEAF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1CFC21-8DF9-F7FB-60F3-B5B2F28C7A58}"/>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8" name="Footer Placeholder 7">
            <a:extLst>
              <a:ext uri="{FF2B5EF4-FFF2-40B4-BE49-F238E27FC236}">
                <a16:creationId xmlns:a16="http://schemas.microsoft.com/office/drawing/2014/main" id="{05E503CF-BCD2-38A9-799F-91E9697B03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7587BD-6818-23A4-9DD4-10D688B90736}"/>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298576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B6C0-FC01-7241-E9E8-23D633C5B7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DBCB41-3814-BB17-4D44-48EC4D3D73BA}"/>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4" name="Footer Placeholder 3">
            <a:extLst>
              <a:ext uri="{FF2B5EF4-FFF2-40B4-BE49-F238E27FC236}">
                <a16:creationId xmlns:a16="http://schemas.microsoft.com/office/drawing/2014/main" id="{83CCC489-31A1-E660-FE56-4F53B920FD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462901-45D4-3C8C-3225-043AAA090E3B}"/>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193356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674455-5314-5BA9-70D8-17C81EECF643}"/>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3" name="Footer Placeholder 2">
            <a:extLst>
              <a:ext uri="{FF2B5EF4-FFF2-40B4-BE49-F238E27FC236}">
                <a16:creationId xmlns:a16="http://schemas.microsoft.com/office/drawing/2014/main" id="{5FD3A8D6-9C89-F35F-C1F9-BCD1B8BAE3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2CE2DF-286F-D7C7-3EB5-87D9C629123D}"/>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35531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1218-74DB-72F0-00AD-D593849E9F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BA75E1-2F97-A09C-56E3-62D69B248F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565B63-9036-D1EE-268F-246DC21F5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149852-DEA1-82AD-430A-37E71177BBDE}"/>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6" name="Footer Placeholder 5">
            <a:extLst>
              <a:ext uri="{FF2B5EF4-FFF2-40B4-BE49-F238E27FC236}">
                <a16:creationId xmlns:a16="http://schemas.microsoft.com/office/drawing/2014/main" id="{6E687320-0B97-F1CC-F3E6-7AA1D8E269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AF8CBE-E866-F754-A9C4-DE2C84BF0950}"/>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39998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59C7C-6D57-FC46-166F-EF479129C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63EFDF-48B1-AF8B-62DE-50FD6DF20A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7267F-E7F0-B925-BF4C-26654C246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A3370C-D8CF-B80D-8107-3A5DEF368929}"/>
              </a:ext>
            </a:extLst>
          </p:cNvPr>
          <p:cNvSpPr>
            <a:spLocks noGrp="1"/>
          </p:cNvSpPr>
          <p:nvPr>
            <p:ph type="dt" sz="half" idx="10"/>
          </p:nvPr>
        </p:nvSpPr>
        <p:spPr/>
        <p:txBody>
          <a:bodyPr/>
          <a:lstStyle/>
          <a:p>
            <a:fld id="{45645859-55A5-4530-892D-99FD16A8B850}" type="datetimeFigureOut">
              <a:rPr lang="en-US" smtClean="0"/>
              <a:t>3/17/2024</a:t>
            </a:fld>
            <a:endParaRPr lang="en-US"/>
          </a:p>
        </p:txBody>
      </p:sp>
      <p:sp>
        <p:nvSpPr>
          <p:cNvPr id="6" name="Footer Placeholder 5">
            <a:extLst>
              <a:ext uri="{FF2B5EF4-FFF2-40B4-BE49-F238E27FC236}">
                <a16:creationId xmlns:a16="http://schemas.microsoft.com/office/drawing/2014/main" id="{857D2733-33FE-55D3-D946-5D912D28B2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8ABEC5-720E-6039-7292-A612340172FC}"/>
              </a:ext>
            </a:extLst>
          </p:cNvPr>
          <p:cNvSpPr>
            <a:spLocks noGrp="1"/>
          </p:cNvSpPr>
          <p:nvPr>
            <p:ph type="sldNum" sz="quarter" idx="12"/>
          </p:nvPr>
        </p:nvSpPr>
        <p:spPr/>
        <p:txBody>
          <a:bodyPr/>
          <a:lstStyle/>
          <a:p>
            <a:fld id="{86A54321-0064-4C73-8F80-FE43275F6672}" type="slidenum">
              <a:rPr lang="en-US" smtClean="0"/>
              <a:t>‹#›</a:t>
            </a:fld>
            <a:endParaRPr lang="en-US"/>
          </a:p>
        </p:txBody>
      </p:sp>
    </p:spTree>
    <p:extLst>
      <p:ext uri="{BB962C8B-B14F-4D97-AF65-F5344CB8AC3E}">
        <p14:creationId xmlns:p14="http://schemas.microsoft.com/office/powerpoint/2010/main" val="1958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92F434-D9ED-4261-4AA4-6487B5815D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0C9264-2082-D8CF-16CB-92A4D0BBF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34862E-00C6-8DE1-C88F-551AF7CC8F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45859-55A5-4530-892D-99FD16A8B850}" type="datetimeFigureOut">
              <a:rPr lang="en-US" smtClean="0"/>
              <a:t>3/17/2024</a:t>
            </a:fld>
            <a:endParaRPr lang="en-US"/>
          </a:p>
        </p:txBody>
      </p:sp>
      <p:sp>
        <p:nvSpPr>
          <p:cNvPr id="5" name="Footer Placeholder 4">
            <a:extLst>
              <a:ext uri="{FF2B5EF4-FFF2-40B4-BE49-F238E27FC236}">
                <a16:creationId xmlns:a16="http://schemas.microsoft.com/office/drawing/2014/main" id="{ED311F76-E5CA-DACC-1E12-3599328241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1E29CB-DE2D-0C5D-A38D-6AB09BB8E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54321-0064-4C73-8F80-FE43275F6672}" type="slidenum">
              <a:rPr lang="en-US" smtClean="0"/>
              <a:t>‹#›</a:t>
            </a:fld>
            <a:endParaRPr lang="en-US"/>
          </a:p>
        </p:txBody>
      </p:sp>
    </p:spTree>
    <p:extLst>
      <p:ext uri="{BB962C8B-B14F-4D97-AF65-F5344CB8AC3E}">
        <p14:creationId xmlns:p14="http://schemas.microsoft.com/office/powerpoint/2010/main" val="178872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alt switch reduces chance of stroke, says new research">
            <a:extLst>
              <a:ext uri="{FF2B5EF4-FFF2-40B4-BE49-F238E27FC236}">
                <a16:creationId xmlns:a16="http://schemas.microsoft.com/office/drawing/2014/main" id="{484C998A-3DBC-C8F2-F71D-07F34D0A0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C040473D-8EE4-CB88-B50C-A12A203EF70F}"/>
              </a:ext>
            </a:extLst>
          </p:cNvPr>
          <p:cNvSpPr>
            <a:spLocks noGrp="1"/>
          </p:cNvSpPr>
          <p:nvPr>
            <p:ph type="title"/>
          </p:nvPr>
        </p:nvSpPr>
        <p:spPr>
          <a:xfrm>
            <a:off x="232678" y="420580"/>
            <a:ext cx="4845759" cy="5515986"/>
          </a:xfrm>
        </p:spPr>
        <p:txBody>
          <a:bodyPr>
            <a:normAutofit/>
          </a:bodyPr>
          <a:lstStyle/>
          <a:p>
            <a:pPr algn="ctr"/>
            <a: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t>Salt </a:t>
            </a:r>
            <a:b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br>
            <a: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t>of the </a:t>
            </a:r>
            <a:b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br>
            <a: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t>Earth</a:t>
            </a:r>
            <a:b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br>
            <a:br>
              <a:rPr lang="en-US" sz="1600" dirty="0">
                <a:solidFill>
                  <a:schemeClr val="bg1"/>
                </a:solidFill>
                <a:effectLst>
                  <a:glow rad="127000">
                    <a:schemeClr val="tx1"/>
                  </a:glow>
                </a:effectLst>
                <a:latin typeface="Britannic Bold" panose="020B0903060703020204" pitchFamily="34" charset="0"/>
                <a:cs typeface="Aharoni" panose="02010803020104030203" pitchFamily="2" charset="-79"/>
              </a:rPr>
            </a:b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Tree>
    <p:extLst>
      <p:ext uri="{BB962C8B-B14F-4D97-AF65-F5344CB8AC3E}">
        <p14:creationId xmlns:p14="http://schemas.microsoft.com/office/powerpoint/2010/main" val="635119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6891FC-F209-A8E5-0157-8AE2E11C08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
            <a:ext cx="12193483" cy="6857166"/>
          </a:xfrm>
          <a:prstGeom prst="rect">
            <a:avLst/>
          </a:prstGeom>
        </p:spPr>
      </p:pic>
      <p:sp>
        <p:nvSpPr>
          <p:cNvPr id="4" name="Title 3">
            <a:extLst>
              <a:ext uri="{FF2B5EF4-FFF2-40B4-BE49-F238E27FC236}">
                <a16:creationId xmlns:a16="http://schemas.microsoft.com/office/drawing/2014/main" id="{335BEEAB-9C8E-3BCF-A78F-0FF39662DE93}"/>
              </a:ext>
            </a:extLst>
          </p:cNvPr>
          <p:cNvSpPr txBox="1">
            <a:spLocks/>
          </p:cNvSpPr>
          <p:nvPr/>
        </p:nvSpPr>
        <p:spPr>
          <a:xfrm>
            <a:off x="1183519" y="451367"/>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Irritating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5" name="TextBox 4">
            <a:extLst>
              <a:ext uri="{FF2B5EF4-FFF2-40B4-BE49-F238E27FC236}">
                <a16:creationId xmlns:a16="http://schemas.microsoft.com/office/drawing/2014/main" id="{3417AB28-7968-F563-E6D6-CDF5F75E74A3}"/>
              </a:ext>
            </a:extLst>
          </p:cNvPr>
          <p:cNvSpPr txBox="1"/>
          <p:nvPr/>
        </p:nvSpPr>
        <p:spPr>
          <a:xfrm>
            <a:off x="662609" y="1728289"/>
            <a:ext cx="10866782" cy="3231654"/>
          </a:xfrm>
          <a:prstGeom prst="rect">
            <a:avLst/>
          </a:prstGeom>
          <a:noFill/>
        </p:spPr>
        <p:txBody>
          <a:bodyPr wrap="square">
            <a:spAutoFit/>
          </a:bodyPr>
          <a:lstStyle/>
          <a:p>
            <a:pPr algn="ctr"/>
            <a:r>
              <a:rPr lang="en-US" sz="3200" b="1" i="1" dirty="0">
                <a:effectLst/>
              </a:rPr>
              <a:t>“Woe to you, scribes and Pharisees, hypocrites! </a:t>
            </a:r>
          </a:p>
          <a:p>
            <a:pPr algn="ctr"/>
            <a:r>
              <a:rPr lang="en-US" sz="3200" b="1" i="1" dirty="0">
                <a:effectLst/>
              </a:rPr>
              <a:t>For you cleanse the outside of the cup and dish, </a:t>
            </a:r>
          </a:p>
          <a:p>
            <a:pPr algn="ctr"/>
            <a:r>
              <a:rPr lang="en-US" sz="3200" b="1" i="1" dirty="0">
                <a:effectLst/>
              </a:rPr>
              <a:t>but inside they are full of extortion and self-indulgence. </a:t>
            </a:r>
          </a:p>
          <a:p>
            <a:pPr algn="ctr"/>
            <a:r>
              <a:rPr lang="en-US" sz="3200" b="1" i="1" dirty="0">
                <a:effectLst/>
              </a:rPr>
              <a:t>Blind Pharisee, first cleanse the inside of the cup and dish, </a:t>
            </a:r>
          </a:p>
          <a:p>
            <a:pPr algn="ctr"/>
            <a:r>
              <a:rPr lang="en-US" sz="3200" b="1" i="1" dirty="0">
                <a:effectLst/>
              </a:rPr>
              <a:t>that the outside of them may be clean also.”</a:t>
            </a:r>
          </a:p>
          <a:p>
            <a:pPr algn="ctr"/>
            <a:endParaRPr lang="en-US" sz="2000" b="1" i="1" dirty="0"/>
          </a:p>
          <a:p>
            <a:pPr algn="ctr"/>
            <a:r>
              <a:rPr lang="en-US" sz="2400" dirty="0"/>
              <a:t>Matthew 23:25-26</a:t>
            </a:r>
          </a:p>
        </p:txBody>
      </p:sp>
      <p:sp>
        <p:nvSpPr>
          <p:cNvPr id="6" name="Title 3">
            <a:extLst>
              <a:ext uri="{FF2B5EF4-FFF2-40B4-BE49-F238E27FC236}">
                <a16:creationId xmlns:a16="http://schemas.microsoft.com/office/drawing/2014/main" id="{A19AFE1C-1D01-73AF-AA9C-9026A0D3D636}"/>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1730001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6891FC-F209-A8E5-0157-8AE2E11C08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
            <a:ext cx="12193483" cy="6857166"/>
          </a:xfrm>
          <a:prstGeom prst="rect">
            <a:avLst/>
          </a:prstGeom>
        </p:spPr>
      </p:pic>
      <p:sp>
        <p:nvSpPr>
          <p:cNvPr id="4" name="Title 3">
            <a:extLst>
              <a:ext uri="{FF2B5EF4-FFF2-40B4-BE49-F238E27FC236}">
                <a16:creationId xmlns:a16="http://schemas.microsoft.com/office/drawing/2014/main" id="{335BEEAB-9C8E-3BCF-A78F-0FF39662DE93}"/>
              </a:ext>
            </a:extLst>
          </p:cNvPr>
          <p:cNvSpPr txBox="1">
            <a:spLocks/>
          </p:cNvSpPr>
          <p:nvPr/>
        </p:nvSpPr>
        <p:spPr>
          <a:xfrm>
            <a:off x="1183519" y="451367"/>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Irritating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5" name="TextBox 4">
            <a:extLst>
              <a:ext uri="{FF2B5EF4-FFF2-40B4-BE49-F238E27FC236}">
                <a16:creationId xmlns:a16="http://schemas.microsoft.com/office/drawing/2014/main" id="{3417AB28-7968-F563-E6D6-CDF5F75E74A3}"/>
              </a:ext>
            </a:extLst>
          </p:cNvPr>
          <p:cNvSpPr txBox="1"/>
          <p:nvPr/>
        </p:nvSpPr>
        <p:spPr>
          <a:xfrm>
            <a:off x="662609" y="1728289"/>
            <a:ext cx="10866782" cy="2739211"/>
          </a:xfrm>
          <a:prstGeom prst="rect">
            <a:avLst/>
          </a:prstGeom>
          <a:noFill/>
        </p:spPr>
        <p:txBody>
          <a:bodyPr wrap="square">
            <a:spAutoFit/>
          </a:bodyPr>
          <a:lstStyle/>
          <a:p>
            <a:pPr algn="ctr"/>
            <a:r>
              <a:rPr lang="en-US" sz="3200" b="1" i="1" dirty="0">
                <a:effectLst/>
              </a:rPr>
              <a:t>“For Herod had laid hold of John and bound him, </a:t>
            </a:r>
          </a:p>
          <a:p>
            <a:pPr algn="ctr"/>
            <a:r>
              <a:rPr lang="en-US" sz="3200" b="1" i="1" dirty="0">
                <a:effectLst/>
              </a:rPr>
              <a:t>and put him in prison for the sake of Herodias, </a:t>
            </a:r>
          </a:p>
          <a:p>
            <a:pPr algn="ctr"/>
            <a:r>
              <a:rPr lang="en-US" sz="3200" b="1" i="1" dirty="0">
                <a:effectLst/>
              </a:rPr>
              <a:t>his brother Philip’s wife. Because John had said to him, </a:t>
            </a:r>
          </a:p>
          <a:p>
            <a:pPr algn="ctr"/>
            <a:r>
              <a:rPr lang="en-US" sz="3200" b="1" i="1" dirty="0">
                <a:effectLst/>
              </a:rPr>
              <a:t>“It is not lawful for you to have her.”</a:t>
            </a:r>
          </a:p>
          <a:p>
            <a:pPr algn="ctr"/>
            <a:endParaRPr lang="en-US" sz="2000" b="1" i="1" dirty="0"/>
          </a:p>
          <a:p>
            <a:pPr algn="ctr"/>
            <a:r>
              <a:rPr lang="en-US" sz="2400" dirty="0"/>
              <a:t>Matthew 14:3-4</a:t>
            </a:r>
          </a:p>
        </p:txBody>
      </p:sp>
      <p:sp>
        <p:nvSpPr>
          <p:cNvPr id="6" name="Title 3">
            <a:extLst>
              <a:ext uri="{FF2B5EF4-FFF2-40B4-BE49-F238E27FC236}">
                <a16:creationId xmlns:a16="http://schemas.microsoft.com/office/drawing/2014/main" id="{A19AFE1C-1D01-73AF-AA9C-9026A0D3D636}"/>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2987154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6891FC-F209-A8E5-0157-8AE2E11C08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
            <a:ext cx="12193483" cy="6857166"/>
          </a:xfrm>
          <a:prstGeom prst="rect">
            <a:avLst/>
          </a:prstGeom>
        </p:spPr>
      </p:pic>
      <p:sp>
        <p:nvSpPr>
          <p:cNvPr id="4" name="Title 3">
            <a:extLst>
              <a:ext uri="{FF2B5EF4-FFF2-40B4-BE49-F238E27FC236}">
                <a16:creationId xmlns:a16="http://schemas.microsoft.com/office/drawing/2014/main" id="{335BEEAB-9C8E-3BCF-A78F-0FF39662DE93}"/>
              </a:ext>
            </a:extLst>
          </p:cNvPr>
          <p:cNvSpPr txBox="1">
            <a:spLocks/>
          </p:cNvSpPr>
          <p:nvPr/>
        </p:nvSpPr>
        <p:spPr>
          <a:xfrm>
            <a:off x="1183519" y="451367"/>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Irritating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5" name="TextBox 4">
            <a:extLst>
              <a:ext uri="{FF2B5EF4-FFF2-40B4-BE49-F238E27FC236}">
                <a16:creationId xmlns:a16="http://schemas.microsoft.com/office/drawing/2014/main" id="{3417AB28-7968-F563-E6D6-CDF5F75E74A3}"/>
              </a:ext>
            </a:extLst>
          </p:cNvPr>
          <p:cNvSpPr txBox="1"/>
          <p:nvPr/>
        </p:nvSpPr>
        <p:spPr>
          <a:xfrm>
            <a:off x="410817" y="1728289"/>
            <a:ext cx="11277600" cy="3724096"/>
          </a:xfrm>
          <a:prstGeom prst="rect">
            <a:avLst/>
          </a:prstGeom>
          <a:noFill/>
        </p:spPr>
        <p:txBody>
          <a:bodyPr wrap="square">
            <a:spAutoFit/>
          </a:bodyPr>
          <a:lstStyle/>
          <a:p>
            <a:pPr algn="ctr"/>
            <a:r>
              <a:rPr lang="en-US" sz="3200" b="1" i="1" dirty="0">
                <a:effectLst/>
              </a:rPr>
              <a:t>“You stiff-necked and uncircumcised in heart and ears! You always resist the Holy Spirit; as your fathers did, so do you. Which of the prophets did your fathers not persecute? And they killed those who foretold the coming of the Just One, of whom you now have become the betrayers and murderers, who have received the law by the direction of angels and have not kept it.”</a:t>
            </a:r>
          </a:p>
          <a:p>
            <a:pPr algn="ctr"/>
            <a:endParaRPr lang="en-US" sz="2000" b="1" i="1" dirty="0"/>
          </a:p>
          <a:p>
            <a:pPr algn="ctr"/>
            <a:r>
              <a:rPr lang="en-US" sz="2400" dirty="0"/>
              <a:t>Acts 7:51-53</a:t>
            </a:r>
          </a:p>
        </p:txBody>
      </p:sp>
      <p:sp>
        <p:nvSpPr>
          <p:cNvPr id="6" name="Title 3">
            <a:extLst>
              <a:ext uri="{FF2B5EF4-FFF2-40B4-BE49-F238E27FC236}">
                <a16:creationId xmlns:a16="http://schemas.microsoft.com/office/drawing/2014/main" id="{A19AFE1C-1D01-73AF-AA9C-9026A0D3D636}"/>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857979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860C73-4D77-89FA-51AD-2739A4F1E6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89"/>
            <a:ext cx="12193761" cy="6857011"/>
          </a:xfrm>
          <a:prstGeom prst="rect">
            <a:avLst/>
          </a:prstGeom>
        </p:spPr>
      </p:pic>
      <p:sp>
        <p:nvSpPr>
          <p:cNvPr id="4" name="Title 3">
            <a:extLst>
              <a:ext uri="{FF2B5EF4-FFF2-40B4-BE49-F238E27FC236}">
                <a16:creationId xmlns:a16="http://schemas.microsoft.com/office/drawing/2014/main" id="{AEDEA2CF-19F1-1123-CEFB-98FD4AC5B7A6}"/>
              </a:ext>
            </a:extLst>
          </p:cNvPr>
          <p:cNvSpPr txBox="1">
            <a:spLocks/>
          </p:cNvSpPr>
          <p:nvPr/>
        </p:nvSpPr>
        <p:spPr>
          <a:xfrm>
            <a:off x="1183519" y="451367"/>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Thirsting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5" name="Title 3">
            <a:extLst>
              <a:ext uri="{FF2B5EF4-FFF2-40B4-BE49-F238E27FC236}">
                <a16:creationId xmlns:a16="http://schemas.microsoft.com/office/drawing/2014/main" id="{8903FAF6-04CF-D5D7-1EBC-42E28AFF6C94}"/>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1142715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860C73-4D77-89FA-51AD-2739A4F1E6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89"/>
            <a:ext cx="12193761" cy="6857011"/>
          </a:xfrm>
          <a:prstGeom prst="rect">
            <a:avLst/>
          </a:prstGeom>
        </p:spPr>
      </p:pic>
      <p:sp>
        <p:nvSpPr>
          <p:cNvPr id="4" name="Title 3">
            <a:extLst>
              <a:ext uri="{FF2B5EF4-FFF2-40B4-BE49-F238E27FC236}">
                <a16:creationId xmlns:a16="http://schemas.microsoft.com/office/drawing/2014/main" id="{AEDEA2CF-19F1-1123-CEFB-98FD4AC5B7A6}"/>
              </a:ext>
            </a:extLst>
          </p:cNvPr>
          <p:cNvSpPr txBox="1">
            <a:spLocks/>
          </p:cNvSpPr>
          <p:nvPr/>
        </p:nvSpPr>
        <p:spPr>
          <a:xfrm>
            <a:off x="1183519" y="451367"/>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Thirsting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extBox 1">
            <a:extLst>
              <a:ext uri="{FF2B5EF4-FFF2-40B4-BE49-F238E27FC236}">
                <a16:creationId xmlns:a16="http://schemas.microsoft.com/office/drawing/2014/main" id="{689307AD-B0A2-C882-D1BD-DE504D05AF9E}"/>
              </a:ext>
            </a:extLst>
          </p:cNvPr>
          <p:cNvSpPr txBox="1"/>
          <p:nvPr/>
        </p:nvSpPr>
        <p:spPr>
          <a:xfrm>
            <a:off x="2902226" y="2722006"/>
            <a:ext cx="7553738" cy="2123658"/>
          </a:xfrm>
          <a:prstGeom prst="rect">
            <a:avLst/>
          </a:prstGeom>
          <a:noFill/>
        </p:spPr>
        <p:txBody>
          <a:bodyPr wrap="square">
            <a:spAutoFit/>
          </a:bodyPr>
          <a:lstStyle/>
          <a:p>
            <a:pPr algn="ctr"/>
            <a:r>
              <a:rPr lang="en-US" sz="4400" dirty="0">
                <a:solidFill>
                  <a:schemeClr val="bg1"/>
                </a:solidFill>
                <a:latin typeface="Britannic Bold" panose="020B0903060703020204" pitchFamily="34" charset="0"/>
              </a:rPr>
              <a:t>Christians, by their lives </a:t>
            </a:r>
          </a:p>
          <a:p>
            <a:pPr algn="ctr"/>
            <a:r>
              <a:rPr lang="en-US" sz="4400" dirty="0">
                <a:solidFill>
                  <a:schemeClr val="bg1"/>
                </a:solidFill>
                <a:latin typeface="Britannic Bold" panose="020B0903060703020204" pitchFamily="34" charset="0"/>
              </a:rPr>
              <a:t>and teachings, make others thirst for the word of God.</a:t>
            </a:r>
          </a:p>
        </p:txBody>
      </p:sp>
      <p:sp>
        <p:nvSpPr>
          <p:cNvPr id="5" name="Title 3">
            <a:extLst>
              <a:ext uri="{FF2B5EF4-FFF2-40B4-BE49-F238E27FC236}">
                <a16:creationId xmlns:a16="http://schemas.microsoft.com/office/drawing/2014/main" id="{0A8E12F3-E285-B738-5AB3-C883EC73914D}"/>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372856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92915B-3DB2-8807-F052-E3C8F240A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0"/>
            <a:ext cx="12193849" cy="6856960"/>
          </a:xfrm>
          <a:prstGeom prst="rect">
            <a:avLst/>
          </a:prstGeom>
        </p:spPr>
      </p:pic>
      <p:sp>
        <p:nvSpPr>
          <p:cNvPr id="4" name="Title 3">
            <a:extLst>
              <a:ext uri="{FF2B5EF4-FFF2-40B4-BE49-F238E27FC236}">
                <a16:creationId xmlns:a16="http://schemas.microsoft.com/office/drawing/2014/main" id="{99F333B0-55AE-83A3-0929-4AF9D883513A}"/>
              </a:ext>
            </a:extLst>
          </p:cNvPr>
          <p:cNvSpPr txBox="1">
            <a:spLocks/>
          </p:cNvSpPr>
          <p:nvPr/>
        </p:nvSpPr>
        <p:spPr>
          <a:xfrm>
            <a:off x="3578087" y="451367"/>
            <a:ext cx="8468139"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Flavoring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5" name="Title 3">
            <a:extLst>
              <a:ext uri="{FF2B5EF4-FFF2-40B4-BE49-F238E27FC236}">
                <a16:creationId xmlns:a16="http://schemas.microsoft.com/office/drawing/2014/main" id="{D3BA2A96-2364-54CC-6549-97058C59F85F}"/>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1393051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92915B-3DB2-8807-F052-E3C8F240A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0"/>
            <a:ext cx="12193849" cy="6856960"/>
          </a:xfrm>
          <a:prstGeom prst="rect">
            <a:avLst/>
          </a:prstGeom>
        </p:spPr>
      </p:pic>
      <p:sp>
        <p:nvSpPr>
          <p:cNvPr id="4" name="Title 3">
            <a:extLst>
              <a:ext uri="{FF2B5EF4-FFF2-40B4-BE49-F238E27FC236}">
                <a16:creationId xmlns:a16="http://schemas.microsoft.com/office/drawing/2014/main" id="{99F333B0-55AE-83A3-0929-4AF9D883513A}"/>
              </a:ext>
            </a:extLst>
          </p:cNvPr>
          <p:cNvSpPr txBox="1">
            <a:spLocks/>
          </p:cNvSpPr>
          <p:nvPr/>
        </p:nvSpPr>
        <p:spPr>
          <a:xfrm>
            <a:off x="3578087" y="451367"/>
            <a:ext cx="8468139"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Flavoring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extBox 1">
            <a:extLst>
              <a:ext uri="{FF2B5EF4-FFF2-40B4-BE49-F238E27FC236}">
                <a16:creationId xmlns:a16="http://schemas.microsoft.com/office/drawing/2014/main" id="{5C420D11-7223-153B-F898-F892D434EC63}"/>
              </a:ext>
            </a:extLst>
          </p:cNvPr>
          <p:cNvSpPr txBox="1"/>
          <p:nvPr/>
        </p:nvSpPr>
        <p:spPr>
          <a:xfrm>
            <a:off x="4227442" y="2059594"/>
            <a:ext cx="7540487" cy="3231654"/>
          </a:xfrm>
          <a:prstGeom prst="rect">
            <a:avLst/>
          </a:prstGeom>
          <a:noFill/>
        </p:spPr>
        <p:txBody>
          <a:bodyPr wrap="square">
            <a:spAutoFit/>
          </a:bodyPr>
          <a:lstStyle/>
          <a:p>
            <a:pPr algn="ctr"/>
            <a:r>
              <a:rPr lang="en-US" sz="3200" b="1" i="1" dirty="0">
                <a:effectLst/>
              </a:rPr>
              <a:t>“Salt is good; but if the salt has lost its flavor, how shall it be seasoned? </a:t>
            </a:r>
          </a:p>
          <a:p>
            <a:pPr algn="ctr"/>
            <a:r>
              <a:rPr lang="en-US" sz="3200" b="1" i="1" dirty="0">
                <a:effectLst/>
              </a:rPr>
              <a:t>It is neither fit for the land nor for the dunghill, but men throw it out. </a:t>
            </a:r>
          </a:p>
          <a:p>
            <a:pPr algn="ctr"/>
            <a:r>
              <a:rPr lang="en-US" sz="3200" b="1" i="1" dirty="0">
                <a:effectLst/>
              </a:rPr>
              <a:t>He who has ears to hear, let him hear!”</a:t>
            </a:r>
          </a:p>
          <a:p>
            <a:pPr algn="ctr"/>
            <a:endParaRPr lang="en-US" sz="2000" b="1" i="1" dirty="0"/>
          </a:p>
          <a:p>
            <a:pPr algn="ctr"/>
            <a:r>
              <a:rPr lang="en-US" sz="2400" dirty="0"/>
              <a:t>Luke 14:34-35</a:t>
            </a:r>
          </a:p>
        </p:txBody>
      </p:sp>
      <p:sp>
        <p:nvSpPr>
          <p:cNvPr id="5" name="Title 3">
            <a:extLst>
              <a:ext uri="{FF2B5EF4-FFF2-40B4-BE49-F238E27FC236}">
                <a16:creationId xmlns:a16="http://schemas.microsoft.com/office/drawing/2014/main" id="{BA804303-5E0E-BAEB-D2C0-B9E8ADF041B8}"/>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1083491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92915B-3DB2-8807-F052-E3C8F240A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0"/>
            <a:ext cx="12193849" cy="6856960"/>
          </a:xfrm>
          <a:prstGeom prst="rect">
            <a:avLst/>
          </a:prstGeom>
        </p:spPr>
      </p:pic>
      <p:sp>
        <p:nvSpPr>
          <p:cNvPr id="4" name="Title 3">
            <a:extLst>
              <a:ext uri="{FF2B5EF4-FFF2-40B4-BE49-F238E27FC236}">
                <a16:creationId xmlns:a16="http://schemas.microsoft.com/office/drawing/2014/main" id="{99F333B0-55AE-83A3-0929-4AF9D883513A}"/>
              </a:ext>
            </a:extLst>
          </p:cNvPr>
          <p:cNvSpPr txBox="1">
            <a:spLocks/>
          </p:cNvSpPr>
          <p:nvPr/>
        </p:nvSpPr>
        <p:spPr>
          <a:xfrm>
            <a:off x="3578087" y="451367"/>
            <a:ext cx="8468139"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Flavoring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extBox 1">
            <a:extLst>
              <a:ext uri="{FF2B5EF4-FFF2-40B4-BE49-F238E27FC236}">
                <a16:creationId xmlns:a16="http://schemas.microsoft.com/office/drawing/2014/main" id="{5C420D11-7223-153B-F898-F892D434EC63}"/>
              </a:ext>
            </a:extLst>
          </p:cNvPr>
          <p:cNvSpPr txBox="1"/>
          <p:nvPr/>
        </p:nvSpPr>
        <p:spPr>
          <a:xfrm>
            <a:off x="4598504" y="2059594"/>
            <a:ext cx="6944140" cy="3724096"/>
          </a:xfrm>
          <a:prstGeom prst="rect">
            <a:avLst/>
          </a:prstGeom>
          <a:noFill/>
        </p:spPr>
        <p:txBody>
          <a:bodyPr wrap="square">
            <a:spAutoFit/>
          </a:bodyPr>
          <a:lstStyle/>
          <a:p>
            <a:pPr algn="ctr"/>
            <a:r>
              <a:rPr lang="en-US" sz="3200" b="1" i="1" dirty="0">
                <a:effectLst/>
              </a:rPr>
              <a:t>“For everyone will be seasoned with fire, and every sacrifice will be seasoned with salt. Salt is good, but if the salt loses its flavor, how will you season it? Have salt in yourselves, </a:t>
            </a:r>
          </a:p>
          <a:p>
            <a:pPr algn="ctr"/>
            <a:r>
              <a:rPr lang="en-US" sz="3200" b="1" i="1" dirty="0">
                <a:effectLst/>
              </a:rPr>
              <a:t>and have peace with one another.”</a:t>
            </a:r>
          </a:p>
          <a:p>
            <a:pPr algn="ctr"/>
            <a:endParaRPr lang="en-US" sz="2000" b="1" i="1" dirty="0"/>
          </a:p>
          <a:p>
            <a:pPr algn="ctr"/>
            <a:r>
              <a:rPr lang="en-US" sz="2400" dirty="0"/>
              <a:t>Mark 9:49-50</a:t>
            </a:r>
          </a:p>
        </p:txBody>
      </p:sp>
      <p:sp>
        <p:nvSpPr>
          <p:cNvPr id="5" name="Title 3">
            <a:extLst>
              <a:ext uri="{FF2B5EF4-FFF2-40B4-BE49-F238E27FC236}">
                <a16:creationId xmlns:a16="http://schemas.microsoft.com/office/drawing/2014/main" id="{8439697A-869D-0DE0-8EBF-1FCFF19A791C}"/>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518818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92915B-3DB2-8807-F052-E3C8F240A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0"/>
            <a:ext cx="12193849" cy="6856960"/>
          </a:xfrm>
          <a:prstGeom prst="rect">
            <a:avLst/>
          </a:prstGeom>
        </p:spPr>
      </p:pic>
      <p:sp>
        <p:nvSpPr>
          <p:cNvPr id="4" name="Title 3">
            <a:extLst>
              <a:ext uri="{FF2B5EF4-FFF2-40B4-BE49-F238E27FC236}">
                <a16:creationId xmlns:a16="http://schemas.microsoft.com/office/drawing/2014/main" id="{99F333B0-55AE-83A3-0929-4AF9D883513A}"/>
              </a:ext>
            </a:extLst>
          </p:cNvPr>
          <p:cNvSpPr txBox="1">
            <a:spLocks/>
          </p:cNvSpPr>
          <p:nvPr/>
        </p:nvSpPr>
        <p:spPr>
          <a:xfrm>
            <a:off x="3578087" y="451367"/>
            <a:ext cx="8468139"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Flavoring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extBox 1">
            <a:extLst>
              <a:ext uri="{FF2B5EF4-FFF2-40B4-BE49-F238E27FC236}">
                <a16:creationId xmlns:a16="http://schemas.microsoft.com/office/drawing/2014/main" id="{5C420D11-7223-153B-F898-F892D434EC63}"/>
              </a:ext>
            </a:extLst>
          </p:cNvPr>
          <p:cNvSpPr txBox="1"/>
          <p:nvPr/>
        </p:nvSpPr>
        <p:spPr>
          <a:xfrm>
            <a:off x="4598504" y="2059594"/>
            <a:ext cx="6944140" cy="2246769"/>
          </a:xfrm>
          <a:prstGeom prst="rect">
            <a:avLst/>
          </a:prstGeom>
          <a:noFill/>
        </p:spPr>
        <p:txBody>
          <a:bodyPr wrap="square">
            <a:spAutoFit/>
          </a:bodyPr>
          <a:lstStyle/>
          <a:p>
            <a:pPr algn="ctr"/>
            <a:r>
              <a:rPr lang="en-US" sz="3200" b="1" i="1" dirty="0">
                <a:effectLst/>
              </a:rPr>
              <a:t>“Let your speech always be with grace, seasoned with salt, that you may know how you ought to answer each one.”</a:t>
            </a:r>
          </a:p>
          <a:p>
            <a:pPr algn="ctr"/>
            <a:endParaRPr lang="en-US" sz="2000" b="1" i="1" dirty="0"/>
          </a:p>
          <a:p>
            <a:pPr algn="ctr"/>
            <a:r>
              <a:rPr lang="en-US" sz="2400" dirty="0"/>
              <a:t>Colossians 4:6</a:t>
            </a:r>
          </a:p>
        </p:txBody>
      </p:sp>
      <p:sp>
        <p:nvSpPr>
          <p:cNvPr id="5" name="Title 3">
            <a:extLst>
              <a:ext uri="{FF2B5EF4-FFF2-40B4-BE49-F238E27FC236}">
                <a16:creationId xmlns:a16="http://schemas.microsoft.com/office/drawing/2014/main" id="{72EA84FD-3437-6240-9A51-C861F0F0F46F}"/>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707666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92915B-3DB2-8807-F052-E3C8F240A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0"/>
            <a:ext cx="12193849" cy="6856960"/>
          </a:xfrm>
          <a:prstGeom prst="rect">
            <a:avLst/>
          </a:prstGeom>
        </p:spPr>
      </p:pic>
      <p:sp>
        <p:nvSpPr>
          <p:cNvPr id="4" name="Title 3">
            <a:extLst>
              <a:ext uri="{FF2B5EF4-FFF2-40B4-BE49-F238E27FC236}">
                <a16:creationId xmlns:a16="http://schemas.microsoft.com/office/drawing/2014/main" id="{99F333B0-55AE-83A3-0929-4AF9D883513A}"/>
              </a:ext>
            </a:extLst>
          </p:cNvPr>
          <p:cNvSpPr txBox="1">
            <a:spLocks/>
          </p:cNvSpPr>
          <p:nvPr/>
        </p:nvSpPr>
        <p:spPr>
          <a:xfrm>
            <a:off x="3578087" y="451367"/>
            <a:ext cx="8468139"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Flavoring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extBox 1">
            <a:extLst>
              <a:ext uri="{FF2B5EF4-FFF2-40B4-BE49-F238E27FC236}">
                <a16:creationId xmlns:a16="http://schemas.microsoft.com/office/drawing/2014/main" id="{5C420D11-7223-153B-F898-F892D434EC63}"/>
              </a:ext>
            </a:extLst>
          </p:cNvPr>
          <p:cNvSpPr txBox="1"/>
          <p:nvPr/>
        </p:nvSpPr>
        <p:spPr>
          <a:xfrm>
            <a:off x="4333461" y="2059594"/>
            <a:ext cx="7354956" cy="2739211"/>
          </a:xfrm>
          <a:prstGeom prst="rect">
            <a:avLst/>
          </a:prstGeom>
          <a:noFill/>
        </p:spPr>
        <p:txBody>
          <a:bodyPr wrap="square">
            <a:spAutoFit/>
          </a:bodyPr>
          <a:lstStyle/>
          <a:p>
            <a:pPr algn="ctr"/>
            <a:r>
              <a:rPr lang="en-US" sz="3200" b="1" i="1" dirty="0">
                <a:effectLst/>
              </a:rPr>
              <a:t>“Pure and undefiled religion before God and the Father is this: to visit orphans and widows in their trouble, and to keep oneself unspotted from the world.”</a:t>
            </a:r>
          </a:p>
          <a:p>
            <a:pPr algn="ctr"/>
            <a:endParaRPr lang="en-US" sz="2000" b="1" i="1" dirty="0"/>
          </a:p>
          <a:p>
            <a:pPr algn="ctr"/>
            <a:r>
              <a:rPr lang="en-US" sz="2400" dirty="0"/>
              <a:t>James 1:27</a:t>
            </a:r>
          </a:p>
        </p:txBody>
      </p:sp>
      <p:sp>
        <p:nvSpPr>
          <p:cNvPr id="5" name="Title 3">
            <a:extLst>
              <a:ext uri="{FF2B5EF4-FFF2-40B4-BE49-F238E27FC236}">
                <a16:creationId xmlns:a16="http://schemas.microsoft.com/office/drawing/2014/main" id="{D171DBA7-9674-3D96-745F-4405DBB8E0D4}"/>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330350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alt switch reduces chance of stroke, says new research">
            <a:extLst>
              <a:ext uri="{FF2B5EF4-FFF2-40B4-BE49-F238E27FC236}">
                <a16:creationId xmlns:a16="http://schemas.microsoft.com/office/drawing/2014/main" id="{484C998A-3DBC-C8F2-F71D-07F34D0A0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776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C040473D-8EE4-CB88-B50C-A12A203EF70F}"/>
              </a:ext>
            </a:extLst>
          </p:cNvPr>
          <p:cNvSpPr>
            <a:spLocks noGrp="1"/>
          </p:cNvSpPr>
          <p:nvPr>
            <p:ph type="title"/>
          </p:nvPr>
        </p:nvSpPr>
        <p:spPr>
          <a:xfrm>
            <a:off x="324015" y="450824"/>
            <a:ext cx="5626619" cy="1169681"/>
          </a:xfrm>
        </p:spPr>
        <p:txBody>
          <a:bodyPr>
            <a:normAutofit/>
          </a:bodyPr>
          <a:lstStyle/>
          <a:p>
            <a:pPr algn="ctr"/>
            <a:r>
              <a:rPr lang="en-US" sz="48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extBox 1">
            <a:extLst>
              <a:ext uri="{FF2B5EF4-FFF2-40B4-BE49-F238E27FC236}">
                <a16:creationId xmlns:a16="http://schemas.microsoft.com/office/drawing/2014/main" id="{4822AF27-D216-6C38-2A94-1CB6F4DD6859}"/>
              </a:ext>
            </a:extLst>
          </p:cNvPr>
          <p:cNvSpPr txBox="1"/>
          <p:nvPr/>
        </p:nvSpPr>
        <p:spPr>
          <a:xfrm>
            <a:off x="232678" y="1838563"/>
            <a:ext cx="5863322" cy="3724096"/>
          </a:xfrm>
          <a:prstGeom prst="rect">
            <a:avLst/>
          </a:prstGeom>
          <a:solidFill>
            <a:schemeClr val="bg1"/>
          </a:solidFill>
        </p:spPr>
        <p:txBody>
          <a:bodyPr wrap="square">
            <a:spAutoFit/>
          </a:bodyPr>
          <a:lstStyle/>
          <a:p>
            <a:pPr algn="ctr"/>
            <a:r>
              <a:rPr lang="en-US" sz="3200" b="1" i="1" dirty="0">
                <a:solidFill>
                  <a:srgbClr val="000000"/>
                </a:solidFill>
                <a:effectLst/>
              </a:rPr>
              <a:t>“You are the salt of the earth; </a:t>
            </a:r>
          </a:p>
          <a:p>
            <a:pPr algn="ctr"/>
            <a:r>
              <a:rPr lang="en-US" sz="3200" b="1" i="1" dirty="0">
                <a:solidFill>
                  <a:srgbClr val="000000"/>
                </a:solidFill>
                <a:effectLst/>
              </a:rPr>
              <a:t>but if the salt loses its flavor, </a:t>
            </a:r>
          </a:p>
          <a:p>
            <a:pPr algn="ctr"/>
            <a:r>
              <a:rPr lang="en-US" sz="3200" b="1" i="1" dirty="0">
                <a:solidFill>
                  <a:srgbClr val="000000"/>
                </a:solidFill>
                <a:effectLst/>
              </a:rPr>
              <a:t>how shall it be seasoned? </a:t>
            </a:r>
          </a:p>
          <a:p>
            <a:pPr algn="ctr"/>
            <a:r>
              <a:rPr lang="en-US" sz="3200" b="1" i="1" dirty="0">
                <a:solidFill>
                  <a:srgbClr val="000000"/>
                </a:solidFill>
                <a:effectLst/>
              </a:rPr>
              <a:t>It is then good for nothing but </a:t>
            </a:r>
          </a:p>
          <a:p>
            <a:pPr algn="ctr"/>
            <a:r>
              <a:rPr lang="en-US" sz="3200" b="1" i="1" dirty="0">
                <a:solidFill>
                  <a:srgbClr val="000000"/>
                </a:solidFill>
                <a:effectLst/>
              </a:rPr>
              <a:t>to be thrown out and </a:t>
            </a:r>
          </a:p>
          <a:p>
            <a:pPr algn="ctr"/>
            <a:r>
              <a:rPr lang="en-US" sz="3200" b="1" i="1" dirty="0">
                <a:solidFill>
                  <a:srgbClr val="000000"/>
                </a:solidFill>
                <a:effectLst/>
              </a:rPr>
              <a:t>trampled underfoot by men.”</a:t>
            </a:r>
          </a:p>
          <a:p>
            <a:pPr algn="ctr"/>
            <a:endParaRPr lang="en-US" sz="2000" b="1" i="1" dirty="0">
              <a:solidFill>
                <a:srgbClr val="000000"/>
              </a:solidFill>
            </a:endParaRPr>
          </a:p>
          <a:p>
            <a:pPr algn="ctr"/>
            <a:r>
              <a:rPr lang="en-US" sz="2400" dirty="0">
                <a:solidFill>
                  <a:srgbClr val="000000"/>
                </a:solidFill>
              </a:rPr>
              <a:t>Matthew 5:13</a:t>
            </a:r>
            <a:endParaRPr lang="en-US" sz="2400" dirty="0"/>
          </a:p>
        </p:txBody>
      </p:sp>
    </p:spTree>
    <p:extLst>
      <p:ext uri="{BB962C8B-B14F-4D97-AF65-F5344CB8AC3E}">
        <p14:creationId xmlns:p14="http://schemas.microsoft.com/office/powerpoint/2010/main" val="1835715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92915B-3DB2-8807-F052-E3C8F240A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0"/>
            <a:ext cx="12193849" cy="6856960"/>
          </a:xfrm>
          <a:prstGeom prst="rect">
            <a:avLst/>
          </a:prstGeom>
        </p:spPr>
      </p:pic>
      <p:sp>
        <p:nvSpPr>
          <p:cNvPr id="4" name="Title 3">
            <a:extLst>
              <a:ext uri="{FF2B5EF4-FFF2-40B4-BE49-F238E27FC236}">
                <a16:creationId xmlns:a16="http://schemas.microsoft.com/office/drawing/2014/main" id="{99F333B0-55AE-83A3-0929-4AF9D883513A}"/>
              </a:ext>
            </a:extLst>
          </p:cNvPr>
          <p:cNvSpPr txBox="1">
            <a:spLocks/>
          </p:cNvSpPr>
          <p:nvPr/>
        </p:nvSpPr>
        <p:spPr>
          <a:xfrm>
            <a:off x="3578087" y="451367"/>
            <a:ext cx="8468139"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Flavoring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extBox 1">
            <a:extLst>
              <a:ext uri="{FF2B5EF4-FFF2-40B4-BE49-F238E27FC236}">
                <a16:creationId xmlns:a16="http://schemas.microsoft.com/office/drawing/2014/main" id="{5C420D11-7223-153B-F898-F892D434EC63}"/>
              </a:ext>
            </a:extLst>
          </p:cNvPr>
          <p:cNvSpPr txBox="1"/>
          <p:nvPr/>
        </p:nvSpPr>
        <p:spPr>
          <a:xfrm>
            <a:off x="4333461" y="2059594"/>
            <a:ext cx="7354956" cy="2739211"/>
          </a:xfrm>
          <a:prstGeom prst="rect">
            <a:avLst/>
          </a:prstGeom>
          <a:noFill/>
        </p:spPr>
        <p:txBody>
          <a:bodyPr wrap="square">
            <a:spAutoFit/>
          </a:bodyPr>
          <a:lstStyle/>
          <a:p>
            <a:pPr algn="ctr"/>
            <a:r>
              <a:rPr lang="en-US" sz="3200" b="1" i="1" dirty="0">
                <a:effectLst/>
              </a:rPr>
              <a:t>“And on some have compassion, making a distinction; but others save with fear, pulling them out of the fire, hating even the garment defiled by the flesh.”</a:t>
            </a:r>
          </a:p>
          <a:p>
            <a:pPr algn="ctr"/>
            <a:endParaRPr lang="en-US" sz="2000" b="1" i="1" dirty="0"/>
          </a:p>
          <a:p>
            <a:pPr algn="ctr"/>
            <a:r>
              <a:rPr lang="en-US" sz="2400" dirty="0"/>
              <a:t>Jude 22-23</a:t>
            </a:r>
          </a:p>
        </p:txBody>
      </p:sp>
      <p:sp>
        <p:nvSpPr>
          <p:cNvPr id="5" name="Title 3">
            <a:extLst>
              <a:ext uri="{FF2B5EF4-FFF2-40B4-BE49-F238E27FC236}">
                <a16:creationId xmlns:a16="http://schemas.microsoft.com/office/drawing/2014/main" id="{02D179E6-0990-231F-17A8-01B058F3FA84}"/>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1162264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alt switch reduces chance of stroke, says new research">
            <a:extLst>
              <a:ext uri="{FF2B5EF4-FFF2-40B4-BE49-F238E27FC236}">
                <a16:creationId xmlns:a16="http://schemas.microsoft.com/office/drawing/2014/main" id="{484C998A-3DBC-C8F2-F71D-07F34D0A0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C040473D-8EE4-CB88-B50C-A12A203EF70F}"/>
              </a:ext>
            </a:extLst>
          </p:cNvPr>
          <p:cNvSpPr>
            <a:spLocks noGrp="1"/>
          </p:cNvSpPr>
          <p:nvPr>
            <p:ph type="title"/>
          </p:nvPr>
        </p:nvSpPr>
        <p:spPr>
          <a:xfrm>
            <a:off x="232678" y="420580"/>
            <a:ext cx="4845759" cy="5515986"/>
          </a:xfrm>
        </p:spPr>
        <p:txBody>
          <a:bodyPr>
            <a:normAutofit/>
          </a:bodyPr>
          <a:lstStyle/>
          <a:p>
            <a:pPr algn="ctr"/>
            <a: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t>Salt </a:t>
            </a:r>
            <a:b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br>
            <a: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t>of the </a:t>
            </a:r>
            <a:b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br>
            <a: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t>Earth</a:t>
            </a:r>
            <a:br>
              <a:rPr lang="en-US" sz="8800" dirty="0">
                <a:solidFill>
                  <a:schemeClr val="bg1"/>
                </a:solidFill>
                <a:effectLst>
                  <a:glow rad="127000">
                    <a:schemeClr val="tx1"/>
                  </a:glow>
                </a:effectLst>
                <a:latin typeface="Britannic Bold" panose="020B0903060703020204" pitchFamily="34" charset="0"/>
                <a:cs typeface="Aharoni" panose="02010803020104030203" pitchFamily="2" charset="-79"/>
              </a:rPr>
            </a:br>
            <a:br>
              <a:rPr lang="en-US" sz="1600" dirty="0">
                <a:solidFill>
                  <a:schemeClr val="bg1"/>
                </a:solidFill>
                <a:effectLst>
                  <a:glow rad="127000">
                    <a:schemeClr val="tx1"/>
                  </a:glow>
                </a:effectLst>
                <a:latin typeface="Britannic Bold" panose="020B0903060703020204" pitchFamily="34" charset="0"/>
                <a:cs typeface="Aharoni" panose="02010803020104030203" pitchFamily="2" charset="-79"/>
              </a:rPr>
            </a:b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Tree>
    <p:extLst>
      <p:ext uri="{BB962C8B-B14F-4D97-AF65-F5344CB8AC3E}">
        <p14:creationId xmlns:p14="http://schemas.microsoft.com/office/powerpoint/2010/main" val="246752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re you aware of the salt lurks in your food? - Jindal Naturecure Institute">
            <a:extLst>
              <a:ext uri="{FF2B5EF4-FFF2-40B4-BE49-F238E27FC236}">
                <a16:creationId xmlns:a16="http://schemas.microsoft.com/office/drawing/2014/main" id="{8B216460-C7F2-DB35-1F83-0889E7AAD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10" y="3263706"/>
            <a:ext cx="4915273" cy="359429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3">
            <a:extLst>
              <a:ext uri="{FF2B5EF4-FFF2-40B4-BE49-F238E27FC236}">
                <a16:creationId xmlns:a16="http://schemas.microsoft.com/office/drawing/2014/main" id="{72149680-ED5D-B454-2783-EDEB37589B22}"/>
              </a:ext>
            </a:extLst>
          </p:cNvPr>
          <p:cNvSpPr txBox="1">
            <a:spLocks/>
          </p:cNvSpPr>
          <p:nvPr/>
        </p:nvSpPr>
        <p:spPr>
          <a:xfrm>
            <a:off x="159431" y="570636"/>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Preserving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itle 3">
            <a:extLst>
              <a:ext uri="{FF2B5EF4-FFF2-40B4-BE49-F238E27FC236}">
                <a16:creationId xmlns:a16="http://schemas.microsoft.com/office/drawing/2014/main" id="{02F8B2B1-BA25-AC62-B32A-2BA95BF79994}"/>
              </a:ext>
            </a:extLst>
          </p:cNvPr>
          <p:cNvSpPr txBox="1">
            <a:spLocks/>
          </p:cNvSpPr>
          <p:nvPr/>
        </p:nvSpPr>
        <p:spPr>
          <a:xfrm>
            <a:off x="159431" y="6025661"/>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905290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re you aware of the salt lurks in your food? - Jindal Naturecure Institute">
            <a:extLst>
              <a:ext uri="{FF2B5EF4-FFF2-40B4-BE49-F238E27FC236}">
                <a16:creationId xmlns:a16="http://schemas.microsoft.com/office/drawing/2014/main" id="{8B216460-C7F2-DB35-1F83-0889E7AAD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10" y="3263706"/>
            <a:ext cx="4915273" cy="35942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82C0F25-9017-9F8A-19F3-B02CBC8D0117}"/>
              </a:ext>
            </a:extLst>
          </p:cNvPr>
          <p:cNvSpPr txBox="1"/>
          <p:nvPr/>
        </p:nvSpPr>
        <p:spPr>
          <a:xfrm>
            <a:off x="753589" y="2386543"/>
            <a:ext cx="8271804" cy="1754326"/>
          </a:xfrm>
          <a:prstGeom prst="rect">
            <a:avLst/>
          </a:prstGeom>
          <a:noFill/>
        </p:spPr>
        <p:txBody>
          <a:bodyPr wrap="square">
            <a:spAutoFit/>
          </a:bodyPr>
          <a:lstStyle/>
          <a:p>
            <a:pPr algn="ctr"/>
            <a:r>
              <a:rPr lang="en-US" sz="3200" b="1" i="1" dirty="0">
                <a:solidFill>
                  <a:schemeClr val="accent1">
                    <a:lumMod val="50000"/>
                  </a:schemeClr>
                </a:solidFill>
                <a:effectLst/>
              </a:rPr>
              <a:t>“The wicked shall be turned into hell,</a:t>
            </a:r>
          </a:p>
          <a:p>
            <a:pPr algn="ctr"/>
            <a:r>
              <a:rPr lang="en-US" sz="3200" b="1" i="1" dirty="0">
                <a:solidFill>
                  <a:schemeClr val="accent1">
                    <a:lumMod val="50000"/>
                  </a:schemeClr>
                </a:solidFill>
                <a:effectLst/>
              </a:rPr>
              <a:t>And all the nations that forget God.”</a:t>
            </a:r>
          </a:p>
          <a:p>
            <a:pPr algn="ctr"/>
            <a:endParaRPr lang="en-US" sz="2000" b="1" i="1" dirty="0">
              <a:solidFill>
                <a:srgbClr val="000000"/>
              </a:solidFill>
            </a:endParaRPr>
          </a:p>
          <a:p>
            <a:pPr algn="ctr"/>
            <a:r>
              <a:rPr lang="en-US" sz="2400" dirty="0">
                <a:solidFill>
                  <a:srgbClr val="000000"/>
                </a:solidFill>
              </a:rPr>
              <a:t>Psalm 9:17</a:t>
            </a:r>
            <a:endParaRPr lang="en-US" sz="2400" dirty="0"/>
          </a:p>
        </p:txBody>
      </p:sp>
      <p:sp>
        <p:nvSpPr>
          <p:cNvPr id="5" name="Title 3">
            <a:extLst>
              <a:ext uri="{FF2B5EF4-FFF2-40B4-BE49-F238E27FC236}">
                <a16:creationId xmlns:a16="http://schemas.microsoft.com/office/drawing/2014/main" id="{72149680-ED5D-B454-2783-EDEB37589B22}"/>
              </a:ext>
            </a:extLst>
          </p:cNvPr>
          <p:cNvSpPr txBox="1">
            <a:spLocks/>
          </p:cNvSpPr>
          <p:nvPr/>
        </p:nvSpPr>
        <p:spPr>
          <a:xfrm>
            <a:off x="159431" y="570636"/>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Preserving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itle 3">
            <a:extLst>
              <a:ext uri="{FF2B5EF4-FFF2-40B4-BE49-F238E27FC236}">
                <a16:creationId xmlns:a16="http://schemas.microsoft.com/office/drawing/2014/main" id="{02F8B2B1-BA25-AC62-B32A-2BA95BF79994}"/>
              </a:ext>
            </a:extLst>
          </p:cNvPr>
          <p:cNvSpPr txBox="1">
            <a:spLocks/>
          </p:cNvSpPr>
          <p:nvPr/>
        </p:nvSpPr>
        <p:spPr>
          <a:xfrm>
            <a:off x="159431" y="6025661"/>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2269629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re you aware of the salt lurks in your food? - Jindal Naturecure Institute">
            <a:extLst>
              <a:ext uri="{FF2B5EF4-FFF2-40B4-BE49-F238E27FC236}">
                <a16:creationId xmlns:a16="http://schemas.microsoft.com/office/drawing/2014/main" id="{8B216460-C7F2-DB35-1F83-0889E7AAD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10" y="3263706"/>
            <a:ext cx="4915273" cy="35942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82C0F25-9017-9F8A-19F3-B02CBC8D0117}"/>
              </a:ext>
            </a:extLst>
          </p:cNvPr>
          <p:cNvSpPr txBox="1"/>
          <p:nvPr/>
        </p:nvSpPr>
        <p:spPr>
          <a:xfrm>
            <a:off x="753589" y="2386543"/>
            <a:ext cx="8271804" cy="1754326"/>
          </a:xfrm>
          <a:prstGeom prst="rect">
            <a:avLst/>
          </a:prstGeom>
          <a:noFill/>
        </p:spPr>
        <p:txBody>
          <a:bodyPr wrap="square">
            <a:spAutoFit/>
          </a:bodyPr>
          <a:lstStyle/>
          <a:p>
            <a:pPr algn="ctr"/>
            <a:r>
              <a:rPr lang="en-US" sz="3200" b="1" i="1" dirty="0">
                <a:solidFill>
                  <a:schemeClr val="accent1">
                    <a:lumMod val="50000"/>
                  </a:schemeClr>
                </a:solidFill>
                <a:effectLst/>
              </a:rPr>
              <a:t>“Righteousness exalts a nation,</a:t>
            </a:r>
          </a:p>
          <a:p>
            <a:pPr algn="ctr"/>
            <a:r>
              <a:rPr lang="en-US" sz="3200" b="1" i="1" dirty="0">
                <a:solidFill>
                  <a:schemeClr val="accent1">
                    <a:lumMod val="50000"/>
                  </a:schemeClr>
                </a:solidFill>
                <a:effectLst/>
              </a:rPr>
              <a:t>But sin is a reproach to any people.”</a:t>
            </a:r>
          </a:p>
          <a:p>
            <a:pPr algn="ctr"/>
            <a:endParaRPr lang="en-US" sz="2000" b="1" i="1" dirty="0">
              <a:solidFill>
                <a:srgbClr val="000000"/>
              </a:solidFill>
            </a:endParaRPr>
          </a:p>
          <a:p>
            <a:pPr algn="ctr"/>
            <a:r>
              <a:rPr lang="en-US" sz="2400" dirty="0">
                <a:solidFill>
                  <a:srgbClr val="000000"/>
                </a:solidFill>
              </a:rPr>
              <a:t>Proverbs 14:34</a:t>
            </a:r>
            <a:endParaRPr lang="en-US" sz="2400" dirty="0"/>
          </a:p>
        </p:txBody>
      </p:sp>
      <p:sp>
        <p:nvSpPr>
          <p:cNvPr id="5" name="Title 3">
            <a:extLst>
              <a:ext uri="{FF2B5EF4-FFF2-40B4-BE49-F238E27FC236}">
                <a16:creationId xmlns:a16="http://schemas.microsoft.com/office/drawing/2014/main" id="{72149680-ED5D-B454-2783-EDEB37589B22}"/>
              </a:ext>
            </a:extLst>
          </p:cNvPr>
          <p:cNvSpPr txBox="1">
            <a:spLocks/>
          </p:cNvSpPr>
          <p:nvPr/>
        </p:nvSpPr>
        <p:spPr>
          <a:xfrm>
            <a:off x="159431" y="570636"/>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Preserving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itle 3">
            <a:extLst>
              <a:ext uri="{FF2B5EF4-FFF2-40B4-BE49-F238E27FC236}">
                <a16:creationId xmlns:a16="http://schemas.microsoft.com/office/drawing/2014/main" id="{02F8B2B1-BA25-AC62-B32A-2BA95BF79994}"/>
              </a:ext>
            </a:extLst>
          </p:cNvPr>
          <p:cNvSpPr txBox="1">
            <a:spLocks/>
          </p:cNvSpPr>
          <p:nvPr/>
        </p:nvSpPr>
        <p:spPr>
          <a:xfrm>
            <a:off x="159431" y="6025661"/>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1544755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re you aware of the salt lurks in your food? - Jindal Naturecure Institute">
            <a:extLst>
              <a:ext uri="{FF2B5EF4-FFF2-40B4-BE49-F238E27FC236}">
                <a16:creationId xmlns:a16="http://schemas.microsoft.com/office/drawing/2014/main" id="{8B216460-C7F2-DB35-1F83-0889E7AAD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10" y="3263706"/>
            <a:ext cx="4915273" cy="35942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82C0F25-9017-9F8A-19F3-B02CBC8D0117}"/>
              </a:ext>
            </a:extLst>
          </p:cNvPr>
          <p:cNvSpPr txBox="1"/>
          <p:nvPr/>
        </p:nvSpPr>
        <p:spPr>
          <a:xfrm>
            <a:off x="753589" y="2386543"/>
            <a:ext cx="8271804" cy="2739211"/>
          </a:xfrm>
          <a:prstGeom prst="rect">
            <a:avLst/>
          </a:prstGeom>
          <a:noFill/>
        </p:spPr>
        <p:txBody>
          <a:bodyPr wrap="square">
            <a:spAutoFit/>
          </a:bodyPr>
          <a:lstStyle/>
          <a:p>
            <a:pPr algn="ctr"/>
            <a:r>
              <a:rPr lang="en-US" sz="3200" b="1" i="1" dirty="0">
                <a:solidFill>
                  <a:schemeClr val="accent1">
                    <a:lumMod val="50000"/>
                  </a:schemeClr>
                </a:solidFill>
                <a:effectLst/>
              </a:rPr>
              <a:t>“Behold, the eyes of the Lord God are on the sinful kingdom, And I will destroy it from the face of the earth; Yet I will not utterly destroy the house of Jacob,” Says the Lord.”</a:t>
            </a:r>
          </a:p>
          <a:p>
            <a:pPr algn="ctr"/>
            <a:endParaRPr lang="en-US" sz="2000" b="1" i="1" dirty="0">
              <a:solidFill>
                <a:srgbClr val="000000"/>
              </a:solidFill>
            </a:endParaRPr>
          </a:p>
          <a:p>
            <a:pPr algn="ctr"/>
            <a:r>
              <a:rPr lang="en-US" sz="2400" dirty="0">
                <a:solidFill>
                  <a:srgbClr val="000000"/>
                </a:solidFill>
              </a:rPr>
              <a:t>Amos 9:8</a:t>
            </a:r>
            <a:endParaRPr lang="en-US" sz="2400" dirty="0"/>
          </a:p>
        </p:txBody>
      </p:sp>
      <p:sp>
        <p:nvSpPr>
          <p:cNvPr id="5" name="Title 3">
            <a:extLst>
              <a:ext uri="{FF2B5EF4-FFF2-40B4-BE49-F238E27FC236}">
                <a16:creationId xmlns:a16="http://schemas.microsoft.com/office/drawing/2014/main" id="{72149680-ED5D-B454-2783-EDEB37589B22}"/>
              </a:ext>
            </a:extLst>
          </p:cNvPr>
          <p:cNvSpPr txBox="1">
            <a:spLocks/>
          </p:cNvSpPr>
          <p:nvPr/>
        </p:nvSpPr>
        <p:spPr>
          <a:xfrm>
            <a:off x="159431" y="570636"/>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Preserving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2" name="Title 3">
            <a:extLst>
              <a:ext uri="{FF2B5EF4-FFF2-40B4-BE49-F238E27FC236}">
                <a16:creationId xmlns:a16="http://schemas.microsoft.com/office/drawing/2014/main" id="{02F8B2B1-BA25-AC62-B32A-2BA95BF79994}"/>
              </a:ext>
            </a:extLst>
          </p:cNvPr>
          <p:cNvSpPr txBox="1">
            <a:spLocks/>
          </p:cNvSpPr>
          <p:nvPr/>
        </p:nvSpPr>
        <p:spPr>
          <a:xfrm>
            <a:off x="159431" y="6025661"/>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117015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unes Village, Myrtle Beach – Updated 2024 Prices">
            <a:extLst>
              <a:ext uri="{FF2B5EF4-FFF2-40B4-BE49-F238E27FC236}">
                <a16:creationId xmlns:a16="http://schemas.microsoft.com/office/drawing/2014/main" id="{3194378B-6979-34FA-CED2-E6B22BE512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8476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3">
            <a:extLst>
              <a:ext uri="{FF2B5EF4-FFF2-40B4-BE49-F238E27FC236}">
                <a16:creationId xmlns:a16="http://schemas.microsoft.com/office/drawing/2014/main" id="{C8DEBC1A-8B29-0327-EAE6-BB6526BD875B}"/>
              </a:ext>
            </a:extLst>
          </p:cNvPr>
          <p:cNvSpPr txBox="1">
            <a:spLocks/>
          </p:cNvSpPr>
          <p:nvPr/>
        </p:nvSpPr>
        <p:spPr>
          <a:xfrm>
            <a:off x="1183519" y="451367"/>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Irritating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Tree>
    <p:extLst>
      <p:ext uri="{BB962C8B-B14F-4D97-AF65-F5344CB8AC3E}">
        <p14:creationId xmlns:p14="http://schemas.microsoft.com/office/powerpoint/2010/main" val="1777629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6891FC-F209-A8E5-0157-8AE2E11C08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
            <a:ext cx="12193483" cy="6857166"/>
          </a:xfrm>
          <a:prstGeom prst="rect">
            <a:avLst/>
          </a:prstGeom>
        </p:spPr>
      </p:pic>
      <p:sp>
        <p:nvSpPr>
          <p:cNvPr id="4" name="Title 3">
            <a:extLst>
              <a:ext uri="{FF2B5EF4-FFF2-40B4-BE49-F238E27FC236}">
                <a16:creationId xmlns:a16="http://schemas.microsoft.com/office/drawing/2014/main" id="{335BEEAB-9C8E-3BCF-A78F-0FF39662DE93}"/>
              </a:ext>
            </a:extLst>
          </p:cNvPr>
          <p:cNvSpPr txBox="1">
            <a:spLocks/>
          </p:cNvSpPr>
          <p:nvPr/>
        </p:nvSpPr>
        <p:spPr>
          <a:xfrm>
            <a:off x="1183519" y="451367"/>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Irritating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5" name="TextBox 4">
            <a:extLst>
              <a:ext uri="{FF2B5EF4-FFF2-40B4-BE49-F238E27FC236}">
                <a16:creationId xmlns:a16="http://schemas.microsoft.com/office/drawing/2014/main" id="{3417AB28-7968-F563-E6D6-CDF5F75E74A3}"/>
              </a:ext>
            </a:extLst>
          </p:cNvPr>
          <p:cNvSpPr txBox="1"/>
          <p:nvPr/>
        </p:nvSpPr>
        <p:spPr>
          <a:xfrm>
            <a:off x="662609" y="1728289"/>
            <a:ext cx="10866782" cy="2739211"/>
          </a:xfrm>
          <a:prstGeom prst="rect">
            <a:avLst/>
          </a:prstGeom>
          <a:noFill/>
        </p:spPr>
        <p:txBody>
          <a:bodyPr wrap="square">
            <a:spAutoFit/>
          </a:bodyPr>
          <a:lstStyle/>
          <a:p>
            <a:pPr algn="ctr"/>
            <a:r>
              <a:rPr lang="en-US" sz="3200" b="1" i="1" dirty="0">
                <a:effectLst/>
              </a:rPr>
              <a:t>“For the word of God is living and powerful, and sharper than any two-edged sword, piercing even to the division of soul and spirit, and of joints and marrow, and is a discerner of the thoughts and intents of the heart.”</a:t>
            </a:r>
          </a:p>
          <a:p>
            <a:pPr algn="ctr"/>
            <a:endParaRPr lang="en-US" sz="2000" b="1" i="1" dirty="0"/>
          </a:p>
          <a:p>
            <a:pPr algn="ctr"/>
            <a:r>
              <a:rPr lang="en-US" sz="2400" dirty="0"/>
              <a:t>Hebrews 4:12</a:t>
            </a:r>
          </a:p>
        </p:txBody>
      </p:sp>
      <p:sp>
        <p:nvSpPr>
          <p:cNvPr id="6" name="Title 3">
            <a:extLst>
              <a:ext uri="{FF2B5EF4-FFF2-40B4-BE49-F238E27FC236}">
                <a16:creationId xmlns:a16="http://schemas.microsoft.com/office/drawing/2014/main" id="{A19AFE1C-1D01-73AF-AA9C-9026A0D3D636}"/>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4067880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6891FC-F209-A8E5-0157-8AE2E11C08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
            <a:ext cx="12193483" cy="6857166"/>
          </a:xfrm>
          <a:prstGeom prst="rect">
            <a:avLst/>
          </a:prstGeom>
        </p:spPr>
      </p:pic>
      <p:sp>
        <p:nvSpPr>
          <p:cNvPr id="4" name="Title 3">
            <a:extLst>
              <a:ext uri="{FF2B5EF4-FFF2-40B4-BE49-F238E27FC236}">
                <a16:creationId xmlns:a16="http://schemas.microsoft.com/office/drawing/2014/main" id="{335BEEAB-9C8E-3BCF-A78F-0FF39662DE93}"/>
              </a:ext>
            </a:extLst>
          </p:cNvPr>
          <p:cNvSpPr txBox="1">
            <a:spLocks/>
          </p:cNvSpPr>
          <p:nvPr/>
        </p:nvSpPr>
        <p:spPr>
          <a:xfrm>
            <a:off x="1183519" y="451367"/>
            <a:ext cx="9917723" cy="97212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effectLst>
                  <a:glow rad="127000">
                    <a:schemeClr val="tx1"/>
                  </a:glow>
                </a:effectLst>
                <a:latin typeface="Britannic Bold" panose="020B0903060703020204" pitchFamily="34" charset="0"/>
                <a:cs typeface="Aharoni" panose="02010803020104030203" pitchFamily="2" charset="-79"/>
              </a:rPr>
              <a:t>Salt Has Irritating Power</a:t>
            </a:r>
            <a:endParaRPr lang="en-US" dirty="0">
              <a:solidFill>
                <a:schemeClr val="bg1"/>
              </a:solidFill>
              <a:effectLst>
                <a:glow rad="127000">
                  <a:schemeClr val="tx1"/>
                </a:glow>
              </a:effectLst>
              <a:latin typeface="Britannic Bold" panose="020B0903060703020204" pitchFamily="34" charset="0"/>
              <a:cs typeface="Aharoni" panose="02010803020104030203" pitchFamily="2" charset="-79"/>
            </a:endParaRPr>
          </a:p>
        </p:txBody>
      </p:sp>
      <p:sp>
        <p:nvSpPr>
          <p:cNvPr id="5" name="TextBox 4">
            <a:extLst>
              <a:ext uri="{FF2B5EF4-FFF2-40B4-BE49-F238E27FC236}">
                <a16:creationId xmlns:a16="http://schemas.microsoft.com/office/drawing/2014/main" id="{3417AB28-7968-F563-E6D6-CDF5F75E74A3}"/>
              </a:ext>
            </a:extLst>
          </p:cNvPr>
          <p:cNvSpPr txBox="1"/>
          <p:nvPr/>
        </p:nvSpPr>
        <p:spPr>
          <a:xfrm>
            <a:off x="662609" y="1728289"/>
            <a:ext cx="10866782" cy="2739211"/>
          </a:xfrm>
          <a:prstGeom prst="rect">
            <a:avLst/>
          </a:prstGeom>
          <a:noFill/>
        </p:spPr>
        <p:txBody>
          <a:bodyPr wrap="square">
            <a:spAutoFit/>
          </a:bodyPr>
          <a:lstStyle/>
          <a:p>
            <a:pPr algn="ctr"/>
            <a:r>
              <a:rPr lang="en-US" sz="3200" b="1" i="1" dirty="0">
                <a:effectLst/>
              </a:rPr>
              <a:t>“Blessed are you when they revile and persecute you, and say all kinds of evil against you falsely for My sake. Rejoice and be exceedingly glad, for great is your reward in heaven, for so they persecuted the prophets who were before you.”</a:t>
            </a:r>
          </a:p>
          <a:p>
            <a:pPr algn="ctr"/>
            <a:endParaRPr lang="en-US" sz="2000" b="1" i="1" dirty="0"/>
          </a:p>
          <a:p>
            <a:pPr algn="ctr"/>
            <a:r>
              <a:rPr lang="en-US" sz="2400" dirty="0"/>
              <a:t>Matthew 5:11-12</a:t>
            </a:r>
          </a:p>
        </p:txBody>
      </p:sp>
      <p:sp>
        <p:nvSpPr>
          <p:cNvPr id="6" name="Title 3">
            <a:extLst>
              <a:ext uri="{FF2B5EF4-FFF2-40B4-BE49-F238E27FC236}">
                <a16:creationId xmlns:a16="http://schemas.microsoft.com/office/drawing/2014/main" id="{A19AFE1C-1D01-73AF-AA9C-9026A0D3D636}"/>
              </a:ext>
            </a:extLst>
          </p:cNvPr>
          <p:cNvSpPr txBox="1">
            <a:spLocks/>
          </p:cNvSpPr>
          <p:nvPr/>
        </p:nvSpPr>
        <p:spPr>
          <a:xfrm>
            <a:off x="9312809" y="6223949"/>
            <a:ext cx="2879191" cy="52430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glow rad="127000">
                    <a:schemeClr val="tx1"/>
                  </a:glow>
                </a:effectLst>
                <a:latin typeface="Britannic Bold" panose="020B0903060703020204" pitchFamily="34" charset="0"/>
                <a:cs typeface="Aharoni" panose="02010803020104030203" pitchFamily="2" charset="-79"/>
              </a:rPr>
              <a:t>Salt of the Earth</a:t>
            </a:r>
          </a:p>
        </p:txBody>
      </p:sp>
    </p:spTree>
    <p:extLst>
      <p:ext uri="{BB962C8B-B14F-4D97-AF65-F5344CB8AC3E}">
        <p14:creationId xmlns:p14="http://schemas.microsoft.com/office/powerpoint/2010/main" val="1170820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778</Words>
  <Application>Microsoft Office PowerPoint</Application>
  <PresentationFormat>Widescreen</PresentationFormat>
  <Paragraphs>99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Britannic Bold</vt:lpstr>
      <vt:lpstr>Calibri</vt:lpstr>
      <vt:lpstr>Calibri Light</vt:lpstr>
      <vt:lpstr>Office Theme</vt:lpstr>
      <vt:lpstr>Salt  of the  Earth  </vt:lpstr>
      <vt:lpstr>Salt of the Earth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Salt  of the  Earth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Lenny</cp:lastModifiedBy>
  <cp:revision>3</cp:revision>
  <dcterms:created xsi:type="dcterms:W3CDTF">2024-03-16T00:55:30Z</dcterms:created>
  <dcterms:modified xsi:type="dcterms:W3CDTF">2024-03-17T19:00:57Z</dcterms:modified>
</cp:coreProperties>
</file>