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35" r:id="rId2"/>
    <p:sldId id="336" r:id="rId3"/>
    <p:sldId id="337" r:id="rId4"/>
    <p:sldId id="339" r:id="rId5"/>
    <p:sldId id="340" r:id="rId6"/>
    <p:sldId id="341" r:id="rId7"/>
    <p:sldId id="342" r:id="rId8"/>
    <p:sldId id="343" r:id="rId9"/>
    <p:sldId id="344" r:id="rId10"/>
    <p:sldId id="345" r:id="rId11"/>
    <p:sldId id="346" r:id="rId12"/>
    <p:sldId id="369" r:id="rId13"/>
    <p:sldId id="347" r:id="rId14"/>
    <p:sldId id="348" r:id="rId15"/>
    <p:sldId id="349" r:id="rId16"/>
    <p:sldId id="351" r:id="rId17"/>
    <p:sldId id="372" r:id="rId18"/>
    <p:sldId id="350" r:id="rId19"/>
    <p:sldId id="370" r:id="rId20"/>
    <p:sldId id="352" r:id="rId21"/>
    <p:sldId id="353" r:id="rId22"/>
    <p:sldId id="354" r:id="rId23"/>
    <p:sldId id="373" r:id="rId24"/>
    <p:sldId id="371" r:id="rId25"/>
    <p:sldId id="355" r:id="rId26"/>
    <p:sldId id="356" r:id="rId27"/>
    <p:sldId id="357" r:id="rId28"/>
    <p:sldId id="358" r:id="rId29"/>
    <p:sldId id="359" r:id="rId30"/>
    <p:sldId id="374" r:id="rId31"/>
    <p:sldId id="375" r:id="rId32"/>
    <p:sldId id="376" r:id="rId33"/>
    <p:sldId id="377" r:id="rId34"/>
    <p:sldId id="378" r:id="rId35"/>
    <p:sldId id="360" r:id="rId36"/>
    <p:sldId id="361" r:id="rId37"/>
    <p:sldId id="362" r:id="rId38"/>
    <p:sldId id="363" r:id="rId39"/>
    <p:sldId id="364" r:id="rId40"/>
    <p:sldId id="365" r:id="rId41"/>
    <p:sldId id="366" r:id="rId42"/>
    <p:sldId id="368" r:id="rId43"/>
    <p:sldId id="367" r:id="rId44"/>
    <p:sldId id="328" r:id="rId45"/>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65454"/>
    <a:srgbClr val="F43030"/>
    <a:srgbClr val="F8526E"/>
    <a:srgbClr val="F87C7C"/>
    <a:srgbClr val="920808"/>
    <a:srgbClr val="DF4141"/>
    <a:srgbClr val="E04848"/>
    <a:srgbClr val="EC3C3C"/>
    <a:srgbClr val="B4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2/4/2024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2/4/2024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6C03A9-A0C3-5CA9-D680-994A172DD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794BBD6D-8C37-1E12-5E4D-25F61BAEAB06}"/>
              </a:ext>
            </a:extLst>
          </p:cNvPr>
          <p:cNvSpPr txBox="1">
            <a:spLocks/>
          </p:cNvSpPr>
          <p:nvPr/>
        </p:nvSpPr>
        <p:spPr>
          <a:xfrm>
            <a:off x="3581400" y="1219200"/>
            <a:ext cx="6690360" cy="365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dirty="0">
                <a:effectLst>
                  <a:glow rad="127000">
                    <a:schemeClr val="bg1"/>
                  </a:glow>
                </a:effectLst>
                <a:latin typeface="Impact" panose="020B0806030902050204" pitchFamily="34" charset="0"/>
              </a:rPr>
              <a:t>Boldness </a:t>
            </a:r>
            <a:br>
              <a:rPr lang="en-US" sz="7200" dirty="0">
                <a:effectLst>
                  <a:glow rad="127000">
                    <a:schemeClr val="bg1"/>
                  </a:glow>
                </a:effectLst>
                <a:latin typeface="Impact" panose="020B0806030902050204" pitchFamily="34" charset="0"/>
              </a:rPr>
            </a:br>
            <a:r>
              <a:rPr lang="en-US" sz="7200" dirty="0">
                <a:effectLst>
                  <a:glow rad="127000">
                    <a:schemeClr val="bg1"/>
                  </a:glow>
                </a:effectLst>
                <a:latin typeface="Impact" panose="020B0806030902050204" pitchFamily="34" charset="0"/>
              </a:rPr>
              <a:t>in the </a:t>
            </a:r>
            <a:br>
              <a:rPr lang="en-US" sz="7200" dirty="0">
                <a:effectLst>
                  <a:glow rad="127000">
                    <a:schemeClr val="bg1"/>
                  </a:glow>
                </a:effectLst>
                <a:latin typeface="Impact" panose="020B0806030902050204" pitchFamily="34" charset="0"/>
              </a:rPr>
            </a:br>
            <a:r>
              <a:rPr lang="en-US" sz="7200" dirty="0">
                <a:effectLst>
                  <a:glow rad="127000">
                    <a:schemeClr val="bg1"/>
                  </a:glow>
                </a:effectLst>
                <a:latin typeface="Impact" panose="020B0806030902050204" pitchFamily="34" charset="0"/>
              </a:rPr>
              <a:t>Day of Judgment</a:t>
            </a:r>
          </a:p>
        </p:txBody>
      </p:sp>
    </p:spTree>
    <p:extLst>
      <p:ext uri="{BB962C8B-B14F-4D97-AF65-F5344CB8AC3E}">
        <p14:creationId xmlns:p14="http://schemas.microsoft.com/office/powerpoint/2010/main" val="1727101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p:txBody>
          <a:bodyPr/>
          <a:lstStyle/>
          <a:p>
            <a:r>
              <a:rPr lang="en-US" dirty="0">
                <a:latin typeface="Impact" panose="020B0806030902050204" pitchFamily="34" charset="0"/>
              </a:rPr>
              <a:t>We Should Feel Assured of its RESULTS</a:t>
            </a:r>
          </a:p>
        </p:txBody>
      </p:sp>
      <p:sp>
        <p:nvSpPr>
          <p:cNvPr id="3" name="TextBox 2">
            <a:extLst>
              <a:ext uri="{FF2B5EF4-FFF2-40B4-BE49-F238E27FC236}">
                <a16:creationId xmlns:a16="http://schemas.microsoft.com/office/drawing/2014/main" id="{6E07FD07-A601-1B28-682C-447F9DF99B20}"/>
              </a:ext>
            </a:extLst>
          </p:cNvPr>
          <p:cNvSpPr txBox="1"/>
          <p:nvPr/>
        </p:nvSpPr>
        <p:spPr>
          <a:xfrm>
            <a:off x="914400" y="1872644"/>
            <a:ext cx="9143999" cy="2215991"/>
          </a:xfrm>
          <a:prstGeom prst="rect">
            <a:avLst/>
          </a:prstGeom>
          <a:noFill/>
        </p:spPr>
        <p:txBody>
          <a:bodyPr wrap="square">
            <a:spAutoFit/>
          </a:bodyPr>
          <a:lstStyle/>
          <a:p>
            <a:pPr algn="ctr"/>
            <a:r>
              <a:rPr lang="en-US" sz="3200" b="1" i="1" dirty="0">
                <a:solidFill>
                  <a:srgbClr val="000000"/>
                </a:solidFill>
                <a:effectLst/>
              </a:rPr>
              <a:t>“Love has been perfected among us in this: </a:t>
            </a:r>
          </a:p>
          <a:p>
            <a:pPr algn="ctr"/>
            <a:r>
              <a:rPr lang="en-US" sz="3200" b="1" i="1" dirty="0">
                <a:solidFill>
                  <a:srgbClr val="000000"/>
                </a:solidFill>
                <a:effectLst/>
              </a:rPr>
              <a:t>that we may have boldness in the day of judgment; because as He is, so are we in this world.”</a:t>
            </a:r>
          </a:p>
          <a:p>
            <a:pPr algn="ctr"/>
            <a:endParaRPr lang="en-US" sz="1800" b="1" i="1" dirty="0"/>
          </a:p>
          <a:p>
            <a:pPr algn="ctr"/>
            <a:r>
              <a:rPr lang="en-US" sz="2400" dirty="0"/>
              <a:t>1 John 4:17</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Tree>
    <p:extLst>
      <p:ext uri="{BB962C8B-B14F-4D97-AF65-F5344CB8AC3E}">
        <p14:creationId xmlns:p14="http://schemas.microsoft.com/office/powerpoint/2010/main" val="46206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a:xfrm>
            <a:off x="304800" y="274639"/>
            <a:ext cx="10363200" cy="1143000"/>
          </a:xfrm>
        </p:spPr>
        <p:txBody>
          <a:bodyPr>
            <a:normAutofit fontScale="90000"/>
          </a:bodyPr>
          <a:lstStyle/>
          <a:p>
            <a:r>
              <a:rPr lang="en-US" dirty="0">
                <a:solidFill>
                  <a:schemeClr val="tx2">
                    <a:lumMod val="75000"/>
                  </a:schemeClr>
                </a:solidFill>
                <a:latin typeface="Impact" panose="020B0806030902050204" pitchFamily="34" charset="0"/>
              </a:rPr>
              <a:t>Not all who look for it, should “look forward” to it</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Tree>
    <p:extLst>
      <p:ext uri="{BB962C8B-B14F-4D97-AF65-F5344CB8AC3E}">
        <p14:creationId xmlns:p14="http://schemas.microsoft.com/office/powerpoint/2010/main" val="91298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CFAF56EF-AD8A-6A40-DDA3-A2C0C66912EE}"/>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1EDD3DEE-F7B7-9081-D37E-6412F278B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1E817EE5-54E9-D5D5-4C6D-02D4C4996565}"/>
              </a:ext>
            </a:extLst>
          </p:cNvPr>
          <p:cNvSpPr txBox="1"/>
          <p:nvPr/>
        </p:nvSpPr>
        <p:spPr>
          <a:xfrm>
            <a:off x="914400" y="1872644"/>
            <a:ext cx="9143999" cy="2215991"/>
          </a:xfrm>
          <a:prstGeom prst="rect">
            <a:avLst/>
          </a:prstGeom>
          <a:noFill/>
        </p:spPr>
        <p:txBody>
          <a:bodyPr wrap="square">
            <a:spAutoFit/>
          </a:bodyPr>
          <a:lstStyle/>
          <a:p>
            <a:pPr algn="ctr"/>
            <a:r>
              <a:rPr lang="en-US" sz="3200" b="1" i="1" dirty="0">
                <a:solidFill>
                  <a:srgbClr val="000000"/>
                </a:solidFill>
                <a:effectLst/>
              </a:rPr>
              <a:t>“For if we sin willfully after we have received the knowledge of the truth, there no longer remains a sacrifice for sins,”</a:t>
            </a:r>
          </a:p>
          <a:p>
            <a:pPr algn="ctr"/>
            <a:endParaRPr lang="en-US" sz="1800" b="1" i="1" dirty="0"/>
          </a:p>
          <a:p>
            <a:pPr algn="ctr"/>
            <a:r>
              <a:rPr lang="en-US" sz="2400" dirty="0"/>
              <a:t>Hebrews 10:26</a:t>
            </a:r>
          </a:p>
        </p:txBody>
      </p:sp>
      <p:sp>
        <p:nvSpPr>
          <p:cNvPr id="2" name="Title 1">
            <a:extLst>
              <a:ext uri="{FF2B5EF4-FFF2-40B4-BE49-F238E27FC236}">
                <a16:creationId xmlns:a16="http://schemas.microsoft.com/office/drawing/2014/main" id="{8F659C4C-8C7B-8017-79E3-B28A0018FF05}"/>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A4F9DAD6-3AFB-3DC4-E163-A0006B733F6D}"/>
              </a:ext>
            </a:extLst>
          </p:cNvPr>
          <p:cNvSpPr>
            <a:spLocks noGrp="1"/>
          </p:cNvSpPr>
          <p:nvPr>
            <p:ph type="title"/>
          </p:nvPr>
        </p:nvSpPr>
        <p:spPr>
          <a:xfrm>
            <a:off x="304800" y="274638"/>
            <a:ext cx="10363200" cy="1143000"/>
          </a:xfrm>
        </p:spPr>
        <p:txBody>
          <a:bodyPr>
            <a:normAutofit fontScale="90000"/>
          </a:bodyPr>
          <a:lstStyle/>
          <a:p>
            <a:r>
              <a:rPr lang="en-US" dirty="0">
                <a:solidFill>
                  <a:schemeClr val="tx2">
                    <a:lumMod val="75000"/>
                  </a:schemeClr>
                </a:solidFill>
                <a:latin typeface="Impact" panose="020B0806030902050204" pitchFamily="34" charset="0"/>
              </a:rPr>
              <a:t>Not all who look for it, should “look forward” to it</a:t>
            </a:r>
          </a:p>
        </p:txBody>
      </p:sp>
    </p:spTree>
    <p:extLst>
      <p:ext uri="{BB962C8B-B14F-4D97-AF65-F5344CB8AC3E}">
        <p14:creationId xmlns:p14="http://schemas.microsoft.com/office/powerpoint/2010/main" val="280537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914400" y="1872644"/>
            <a:ext cx="9143999" cy="1723549"/>
          </a:xfrm>
          <a:prstGeom prst="rect">
            <a:avLst/>
          </a:prstGeom>
          <a:noFill/>
        </p:spPr>
        <p:txBody>
          <a:bodyPr wrap="square">
            <a:spAutoFit/>
          </a:bodyPr>
          <a:lstStyle/>
          <a:p>
            <a:pPr algn="ctr"/>
            <a:r>
              <a:rPr lang="en-US" sz="3200" b="1" i="1" dirty="0">
                <a:solidFill>
                  <a:srgbClr val="000000"/>
                </a:solidFill>
                <a:effectLst/>
              </a:rPr>
              <a:t>“but a certain fearful expectation of judgment, and fiery indignation which will devour the adversaries.”</a:t>
            </a:r>
          </a:p>
          <a:p>
            <a:pPr algn="ctr"/>
            <a:endParaRPr lang="en-US" sz="1800" b="1" i="1" dirty="0"/>
          </a:p>
          <a:p>
            <a:pPr algn="ctr"/>
            <a:r>
              <a:rPr lang="en-US" sz="2400" dirty="0"/>
              <a:t>Hebrews 10:27</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F5E47D69-F9B2-D90D-7A3C-B4CE3EE03E98}"/>
              </a:ext>
            </a:extLst>
          </p:cNvPr>
          <p:cNvSpPr>
            <a:spLocks noGrp="1"/>
          </p:cNvSpPr>
          <p:nvPr>
            <p:ph type="title"/>
          </p:nvPr>
        </p:nvSpPr>
        <p:spPr>
          <a:xfrm>
            <a:off x="304800" y="274638"/>
            <a:ext cx="10363200" cy="1143000"/>
          </a:xfrm>
        </p:spPr>
        <p:txBody>
          <a:bodyPr>
            <a:normAutofit fontScale="90000"/>
          </a:bodyPr>
          <a:lstStyle/>
          <a:p>
            <a:r>
              <a:rPr lang="en-US" dirty="0">
                <a:solidFill>
                  <a:schemeClr val="tx2">
                    <a:lumMod val="75000"/>
                  </a:schemeClr>
                </a:solidFill>
                <a:latin typeface="Impact" panose="020B0806030902050204" pitchFamily="34" charset="0"/>
              </a:rPr>
              <a:t>Not all who look for it, should “look forward” to it</a:t>
            </a:r>
          </a:p>
        </p:txBody>
      </p:sp>
    </p:spTree>
    <p:extLst>
      <p:ext uri="{BB962C8B-B14F-4D97-AF65-F5344CB8AC3E}">
        <p14:creationId xmlns:p14="http://schemas.microsoft.com/office/powerpoint/2010/main" val="2295601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205740" y="1785652"/>
            <a:ext cx="10561320" cy="3200876"/>
          </a:xfrm>
          <a:prstGeom prst="rect">
            <a:avLst/>
          </a:prstGeom>
          <a:noFill/>
        </p:spPr>
        <p:txBody>
          <a:bodyPr wrap="square">
            <a:spAutoFit/>
          </a:bodyPr>
          <a:lstStyle/>
          <a:p>
            <a:pPr algn="ctr"/>
            <a:r>
              <a:rPr lang="en-US" sz="3200" b="1" i="1" dirty="0">
                <a:solidFill>
                  <a:srgbClr val="000000"/>
                </a:solidFill>
                <a:effectLst/>
              </a:rPr>
              <a:t>“Therefore, since all these things will be dissolved, what manner of persons ought you to be in holy conduct and godliness, looking for and hastening the coming of the day of God, because of which the heavens will be dissolved, being on fire, and the elements will melt with fervent heat?...</a:t>
            </a:r>
          </a:p>
          <a:p>
            <a:pPr algn="ctr"/>
            <a:endParaRPr lang="en-US" sz="1800" b="1" i="1" dirty="0"/>
          </a:p>
          <a:p>
            <a:pPr algn="ctr"/>
            <a:r>
              <a:rPr lang="en-US" sz="2400" dirty="0"/>
              <a:t>2 Peter 3:11-14</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A9E5BF28-622F-3500-CCFE-B4A82D45AEA9}"/>
              </a:ext>
            </a:extLst>
          </p:cNvPr>
          <p:cNvSpPr>
            <a:spLocks noGrp="1"/>
          </p:cNvSpPr>
          <p:nvPr>
            <p:ph type="title"/>
          </p:nvPr>
        </p:nvSpPr>
        <p:spPr>
          <a:xfrm>
            <a:off x="304800" y="274638"/>
            <a:ext cx="10363200" cy="1143000"/>
          </a:xfrm>
        </p:spPr>
        <p:txBody>
          <a:bodyPr>
            <a:normAutofit fontScale="90000"/>
          </a:bodyPr>
          <a:lstStyle/>
          <a:p>
            <a:r>
              <a:rPr lang="en-US" dirty="0">
                <a:solidFill>
                  <a:schemeClr val="tx2">
                    <a:lumMod val="75000"/>
                  </a:schemeClr>
                </a:solidFill>
                <a:latin typeface="Impact" panose="020B0806030902050204" pitchFamily="34" charset="0"/>
              </a:rPr>
              <a:t>Not all who look for it, should “look forward” to it</a:t>
            </a:r>
          </a:p>
        </p:txBody>
      </p:sp>
    </p:spTree>
    <p:extLst>
      <p:ext uri="{BB962C8B-B14F-4D97-AF65-F5344CB8AC3E}">
        <p14:creationId xmlns:p14="http://schemas.microsoft.com/office/powerpoint/2010/main" val="199682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14560" cy="3200876"/>
          </a:xfrm>
          <a:prstGeom prst="rect">
            <a:avLst/>
          </a:prstGeom>
          <a:noFill/>
        </p:spPr>
        <p:txBody>
          <a:bodyPr wrap="square">
            <a:spAutoFit/>
          </a:bodyPr>
          <a:lstStyle/>
          <a:p>
            <a:pPr algn="ctr"/>
            <a:r>
              <a:rPr lang="en-US" sz="3200" b="1" i="1" dirty="0">
                <a:solidFill>
                  <a:srgbClr val="000000"/>
                </a:solidFill>
              </a:rPr>
              <a:t>…</a:t>
            </a:r>
            <a:r>
              <a:rPr lang="en-US" sz="3200" b="1" i="1" dirty="0">
                <a:solidFill>
                  <a:srgbClr val="000000"/>
                </a:solidFill>
                <a:effectLst/>
              </a:rPr>
              <a:t>Nevertheless we, according to His promise, look for new heavens and a new earth in which righteousness dwells. Therefore, beloved, looking forward to these things, be diligent to be found by Him in peace, without spot and blameless;</a:t>
            </a:r>
            <a:r>
              <a:rPr lang="en-US" sz="3200" b="1" i="1" dirty="0">
                <a:solidFill>
                  <a:srgbClr val="000000"/>
                </a:solidFill>
              </a:rPr>
              <a:t>”</a:t>
            </a:r>
            <a:endParaRPr lang="en-US" sz="3200" b="1" i="1" dirty="0">
              <a:solidFill>
                <a:srgbClr val="000000"/>
              </a:solidFill>
              <a:effectLst/>
            </a:endParaRPr>
          </a:p>
          <a:p>
            <a:pPr algn="ctr"/>
            <a:endParaRPr lang="en-US" sz="1800" b="1" i="1" dirty="0"/>
          </a:p>
          <a:p>
            <a:pPr algn="ctr"/>
            <a:r>
              <a:rPr lang="en-US" sz="2400" dirty="0"/>
              <a:t>2 Peter 3:11-14</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DE6D8A6E-3F26-F3EB-CB95-F9A7C8BD2133}"/>
              </a:ext>
            </a:extLst>
          </p:cNvPr>
          <p:cNvSpPr>
            <a:spLocks noGrp="1"/>
          </p:cNvSpPr>
          <p:nvPr>
            <p:ph type="title"/>
          </p:nvPr>
        </p:nvSpPr>
        <p:spPr>
          <a:xfrm>
            <a:off x="304800" y="274638"/>
            <a:ext cx="10363200" cy="1143000"/>
          </a:xfrm>
        </p:spPr>
        <p:txBody>
          <a:bodyPr>
            <a:normAutofit fontScale="90000"/>
          </a:bodyPr>
          <a:lstStyle/>
          <a:p>
            <a:r>
              <a:rPr lang="en-US" dirty="0">
                <a:solidFill>
                  <a:schemeClr val="tx2">
                    <a:lumMod val="75000"/>
                  </a:schemeClr>
                </a:solidFill>
                <a:latin typeface="Impact" panose="020B0806030902050204" pitchFamily="34" charset="0"/>
              </a:rPr>
              <a:t>Not all who look for it, should “look forward” to it</a:t>
            </a:r>
          </a:p>
        </p:txBody>
      </p:sp>
    </p:spTree>
    <p:extLst>
      <p:ext uri="{BB962C8B-B14F-4D97-AF65-F5344CB8AC3E}">
        <p14:creationId xmlns:p14="http://schemas.microsoft.com/office/powerpoint/2010/main" val="1410152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p:txBody>
          <a:bodyPr/>
          <a:lstStyle/>
          <a:p>
            <a:r>
              <a:rPr lang="en-US" dirty="0">
                <a:solidFill>
                  <a:schemeClr val="bg2">
                    <a:lumMod val="25000"/>
                  </a:schemeClr>
                </a:solidFill>
                <a:latin typeface="Impact" panose="020B0806030902050204" pitchFamily="34" charset="0"/>
              </a:rPr>
              <a:t>Not all who “look forward to it” should</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Tree>
    <p:extLst>
      <p:ext uri="{BB962C8B-B14F-4D97-AF65-F5344CB8AC3E}">
        <p14:creationId xmlns:p14="http://schemas.microsoft.com/office/powerpoint/2010/main" val="278765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0A129E74-48E0-F66D-4DF0-4D6C99C51091}"/>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A8D39E84-A4C6-A62B-B594-FD21DAB98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84CE4E9E-6CD6-A8F9-24B9-C7ACF849D460}"/>
              </a:ext>
            </a:extLst>
          </p:cNvPr>
          <p:cNvSpPr>
            <a:spLocks noGrp="1"/>
          </p:cNvSpPr>
          <p:nvPr>
            <p:ph type="title"/>
          </p:nvPr>
        </p:nvSpPr>
        <p:spPr/>
        <p:txBody>
          <a:bodyPr/>
          <a:lstStyle/>
          <a:p>
            <a:r>
              <a:rPr lang="en-US" dirty="0">
                <a:solidFill>
                  <a:schemeClr val="bg2">
                    <a:lumMod val="25000"/>
                  </a:schemeClr>
                </a:solidFill>
                <a:latin typeface="Impact" panose="020B0806030902050204" pitchFamily="34" charset="0"/>
              </a:rPr>
              <a:t>Not all who “look forward to it” should</a:t>
            </a:r>
          </a:p>
        </p:txBody>
      </p:sp>
      <p:sp>
        <p:nvSpPr>
          <p:cNvPr id="2" name="Title 1">
            <a:extLst>
              <a:ext uri="{FF2B5EF4-FFF2-40B4-BE49-F238E27FC236}">
                <a16:creationId xmlns:a16="http://schemas.microsoft.com/office/drawing/2014/main" id="{A665FD6C-F59B-180F-04C2-09680E504681}"/>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3" name="Title 8">
            <a:extLst>
              <a:ext uri="{FF2B5EF4-FFF2-40B4-BE49-F238E27FC236}">
                <a16:creationId xmlns:a16="http://schemas.microsoft.com/office/drawing/2014/main" id="{0FA457CC-543B-E3A5-4871-F0B6A2F3C319}"/>
              </a:ext>
            </a:extLst>
          </p:cNvPr>
          <p:cNvSpPr txBox="1">
            <a:spLocks/>
          </p:cNvSpPr>
          <p:nvPr/>
        </p:nvSpPr>
        <p:spPr>
          <a:xfrm>
            <a:off x="548640" y="1871472"/>
            <a:ext cx="9875520" cy="15575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solidFill>
                  <a:schemeClr val="bg2">
                    <a:lumMod val="25000"/>
                  </a:schemeClr>
                </a:solidFill>
                <a:latin typeface="Impact" panose="020B0806030902050204" pitchFamily="34" charset="0"/>
              </a:rPr>
              <a:t>“False Assurance”</a:t>
            </a:r>
          </a:p>
        </p:txBody>
      </p:sp>
    </p:spTree>
    <p:extLst>
      <p:ext uri="{BB962C8B-B14F-4D97-AF65-F5344CB8AC3E}">
        <p14:creationId xmlns:p14="http://schemas.microsoft.com/office/powerpoint/2010/main" val="2822742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14560" cy="3200876"/>
          </a:xfrm>
          <a:prstGeom prst="rect">
            <a:avLst/>
          </a:prstGeom>
          <a:noFill/>
        </p:spPr>
        <p:txBody>
          <a:bodyPr wrap="square">
            <a:spAutoFit/>
          </a:bodyPr>
          <a:lstStyle/>
          <a:p>
            <a:pPr algn="ctr"/>
            <a:r>
              <a:rPr lang="en-US" sz="3200" b="1" i="1" dirty="0">
                <a:solidFill>
                  <a:srgbClr val="000000"/>
                </a:solidFill>
                <a:effectLst/>
              </a:rPr>
              <a:t>“just as David also describes the blessedness of the man to whom God imputes righteousness apart from works:</a:t>
            </a:r>
          </a:p>
          <a:p>
            <a:pPr algn="ctr"/>
            <a:r>
              <a:rPr lang="en-US" sz="3200" b="1" i="1" dirty="0">
                <a:solidFill>
                  <a:srgbClr val="000000"/>
                </a:solidFill>
                <a:effectLst/>
              </a:rPr>
              <a:t>“Blessed are those whose lawless deeds are forgiven,</a:t>
            </a:r>
          </a:p>
          <a:p>
            <a:pPr algn="ctr"/>
            <a:r>
              <a:rPr lang="en-US" sz="3200" b="1" i="1" dirty="0">
                <a:solidFill>
                  <a:srgbClr val="000000"/>
                </a:solidFill>
                <a:effectLst/>
              </a:rPr>
              <a:t>And whose sins are covered; Blessed is the man to whom the Lord shall not impute sin.”</a:t>
            </a:r>
          </a:p>
          <a:p>
            <a:pPr algn="ctr"/>
            <a:endParaRPr lang="en-US" sz="1800" b="1" i="1" dirty="0"/>
          </a:p>
          <a:p>
            <a:pPr algn="ctr"/>
            <a:r>
              <a:rPr lang="en-US" sz="2400" dirty="0"/>
              <a:t>Romans 4:6-8</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B426C748-8275-EB09-F332-606CF66A3B38}"/>
              </a:ext>
            </a:extLst>
          </p:cNvPr>
          <p:cNvSpPr>
            <a:spLocks noGrp="1"/>
          </p:cNvSpPr>
          <p:nvPr>
            <p:ph type="title"/>
          </p:nvPr>
        </p:nvSpPr>
        <p:spPr>
          <a:xfrm>
            <a:off x="548640" y="274639"/>
            <a:ext cx="9875520" cy="1143000"/>
          </a:xfrm>
        </p:spPr>
        <p:txBody>
          <a:bodyPr>
            <a:normAutofit/>
          </a:bodyPr>
          <a:lstStyle/>
          <a:p>
            <a:r>
              <a:rPr lang="en-US" sz="4000" dirty="0">
                <a:solidFill>
                  <a:schemeClr val="bg2">
                    <a:lumMod val="25000"/>
                  </a:schemeClr>
                </a:solidFill>
                <a:latin typeface="Impact" panose="020B0806030902050204" pitchFamily="34" charset="0"/>
              </a:rPr>
              <a:t>Not all who “look forward to it” should</a:t>
            </a:r>
          </a:p>
        </p:txBody>
      </p:sp>
    </p:spTree>
    <p:extLst>
      <p:ext uri="{BB962C8B-B14F-4D97-AF65-F5344CB8AC3E}">
        <p14:creationId xmlns:p14="http://schemas.microsoft.com/office/powerpoint/2010/main" val="2086510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1782262E-92D1-DA28-15C2-06A750B02AF9}"/>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737F25C8-E34E-151A-9C12-D5C4562F1B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14C09AA5-07E9-6B81-9125-B3EA788FA8CF}"/>
              </a:ext>
            </a:extLst>
          </p:cNvPr>
          <p:cNvSpPr txBox="1"/>
          <p:nvPr/>
        </p:nvSpPr>
        <p:spPr>
          <a:xfrm>
            <a:off x="548640" y="1785652"/>
            <a:ext cx="9814560" cy="2215991"/>
          </a:xfrm>
          <a:prstGeom prst="rect">
            <a:avLst/>
          </a:prstGeom>
          <a:noFill/>
        </p:spPr>
        <p:txBody>
          <a:bodyPr wrap="square">
            <a:spAutoFit/>
          </a:bodyPr>
          <a:lstStyle/>
          <a:p>
            <a:pPr algn="ctr"/>
            <a:r>
              <a:rPr lang="en-US" sz="3200" b="1" i="1" dirty="0">
                <a:solidFill>
                  <a:srgbClr val="000000"/>
                </a:solidFill>
                <a:effectLst/>
              </a:rPr>
              <a:t>“But if we walk in the light as He is in the light, we have fellowship with one another, and the blood of Jesus Christ His Son cleanses us from all sin.”</a:t>
            </a:r>
          </a:p>
          <a:p>
            <a:pPr algn="ctr"/>
            <a:endParaRPr lang="en-US" sz="1800" b="1" i="1" dirty="0"/>
          </a:p>
          <a:p>
            <a:pPr algn="ctr"/>
            <a:r>
              <a:rPr lang="en-US" sz="2400" dirty="0"/>
              <a:t>1 John 1:7</a:t>
            </a:r>
          </a:p>
        </p:txBody>
      </p:sp>
      <p:sp>
        <p:nvSpPr>
          <p:cNvPr id="2" name="Title 1">
            <a:extLst>
              <a:ext uri="{FF2B5EF4-FFF2-40B4-BE49-F238E27FC236}">
                <a16:creationId xmlns:a16="http://schemas.microsoft.com/office/drawing/2014/main" id="{C574FD03-F957-67FB-1285-6C5A0F9A74FE}"/>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A20CC64A-0494-F651-E8CD-3EDFC203CCB4}"/>
              </a:ext>
            </a:extLst>
          </p:cNvPr>
          <p:cNvSpPr>
            <a:spLocks noGrp="1"/>
          </p:cNvSpPr>
          <p:nvPr>
            <p:ph type="title"/>
          </p:nvPr>
        </p:nvSpPr>
        <p:spPr>
          <a:xfrm>
            <a:off x="548640" y="274639"/>
            <a:ext cx="9875520" cy="1143000"/>
          </a:xfrm>
        </p:spPr>
        <p:txBody>
          <a:bodyPr/>
          <a:lstStyle/>
          <a:p>
            <a:r>
              <a:rPr lang="en-US" dirty="0">
                <a:solidFill>
                  <a:schemeClr val="bg2">
                    <a:lumMod val="25000"/>
                  </a:schemeClr>
                </a:solidFill>
                <a:latin typeface="Impact" panose="020B0806030902050204" pitchFamily="34" charset="0"/>
              </a:rPr>
              <a:t>Not all who “look forward to it” should</a:t>
            </a:r>
          </a:p>
        </p:txBody>
      </p:sp>
    </p:spTree>
    <p:extLst>
      <p:ext uri="{BB962C8B-B14F-4D97-AF65-F5344CB8AC3E}">
        <p14:creationId xmlns:p14="http://schemas.microsoft.com/office/powerpoint/2010/main" val="3705369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6C03A9-A0C3-5CA9-D680-994A172DD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794BBD6D-8C37-1E12-5E4D-25F61BAEAB06}"/>
              </a:ext>
            </a:extLst>
          </p:cNvPr>
          <p:cNvSpPr txBox="1">
            <a:spLocks/>
          </p:cNvSpPr>
          <p:nvPr/>
        </p:nvSpPr>
        <p:spPr>
          <a:xfrm>
            <a:off x="3581400" y="1219200"/>
            <a:ext cx="6690360" cy="365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dirty="0">
                <a:effectLst>
                  <a:glow rad="127000">
                    <a:schemeClr val="bg1"/>
                  </a:glow>
                </a:effectLst>
                <a:latin typeface="Impact" panose="020B0806030902050204" pitchFamily="34" charset="0"/>
              </a:rPr>
              <a:t>Christians should react “boldly”</a:t>
            </a:r>
          </a:p>
        </p:txBody>
      </p:sp>
    </p:spTree>
    <p:extLst>
      <p:ext uri="{BB962C8B-B14F-4D97-AF65-F5344CB8AC3E}">
        <p14:creationId xmlns:p14="http://schemas.microsoft.com/office/powerpoint/2010/main" val="3115636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14560" cy="1723549"/>
          </a:xfrm>
          <a:prstGeom prst="rect">
            <a:avLst/>
          </a:prstGeom>
          <a:noFill/>
        </p:spPr>
        <p:txBody>
          <a:bodyPr wrap="square">
            <a:spAutoFit/>
          </a:bodyPr>
          <a:lstStyle/>
          <a:p>
            <a:pPr algn="ctr"/>
            <a:r>
              <a:rPr lang="en-US" sz="3200" b="1" i="1" dirty="0">
                <a:solidFill>
                  <a:srgbClr val="000000"/>
                </a:solidFill>
                <a:effectLst/>
              </a:rPr>
              <a:t>“If we confess our sins, He is faithful and just to forgive us our sins and to cleanse us from all unrighteousness.”</a:t>
            </a:r>
          </a:p>
          <a:p>
            <a:pPr algn="ctr"/>
            <a:endParaRPr lang="en-US" sz="1800" b="1" i="1" dirty="0"/>
          </a:p>
          <a:p>
            <a:pPr algn="ctr"/>
            <a:r>
              <a:rPr lang="en-US" sz="2400" dirty="0"/>
              <a:t>1 John 1:9</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4CA2CB99-2132-B621-2663-FAD2DEE2749E}"/>
              </a:ext>
            </a:extLst>
          </p:cNvPr>
          <p:cNvSpPr>
            <a:spLocks noGrp="1"/>
          </p:cNvSpPr>
          <p:nvPr>
            <p:ph type="title"/>
          </p:nvPr>
        </p:nvSpPr>
        <p:spPr>
          <a:xfrm>
            <a:off x="548640" y="274639"/>
            <a:ext cx="9875520" cy="1143000"/>
          </a:xfrm>
        </p:spPr>
        <p:txBody>
          <a:bodyPr/>
          <a:lstStyle/>
          <a:p>
            <a:r>
              <a:rPr lang="en-US" dirty="0">
                <a:solidFill>
                  <a:schemeClr val="bg2">
                    <a:lumMod val="25000"/>
                  </a:schemeClr>
                </a:solidFill>
                <a:latin typeface="Impact" panose="020B0806030902050204" pitchFamily="34" charset="0"/>
              </a:rPr>
              <a:t>Not all who “look forward to it” should</a:t>
            </a:r>
          </a:p>
        </p:txBody>
      </p:sp>
    </p:spTree>
    <p:extLst>
      <p:ext uri="{BB962C8B-B14F-4D97-AF65-F5344CB8AC3E}">
        <p14:creationId xmlns:p14="http://schemas.microsoft.com/office/powerpoint/2010/main" val="453400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14560" cy="2215991"/>
          </a:xfrm>
          <a:prstGeom prst="rect">
            <a:avLst/>
          </a:prstGeom>
          <a:noFill/>
        </p:spPr>
        <p:txBody>
          <a:bodyPr wrap="square">
            <a:spAutoFit/>
          </a:bodyPr>
          <a:lstStyle/>
          <a:p>
            <a:pPr algn="ctr"/>
            <a:r>
              <a:rPr lang="en-US" sz="3200" b="1" i="1" dirty="0">
                <a:solidFill>
                  <a:srgbClr val="000000"/>
                </a:solidFill>
                <a:effectLst/>
              </a:rPr>
              <a:t>“Then Paul, looking earnestly at the council, said, </a:t>
            </a:r>
          </a:p>
          <a:p>
            <a:pPr algn="ctr"/>
            <a:r>
              <a:rPr lang="en-US" sz="3200" b="1" i="1" dirty="0">
                <a:solidFill>
                  <a:srgbClr val="000000"/>
                </a:solidFill>
                <a:effectLst/>
              </a:rPr>
              <a:t>“Men and brethren, I have lived in all good conscience before God until this day.”</a:t>
            </a:r>
          </a:p>
          <a:p>
            <a:pPr algn="ctr"/>
            <a:endParaRPr lang="en-US" sz="1800" b="1" i="1" dirty="0"/>
          </a:p>
          <a:p>
            <a:pPr algn="ctr"/>
            <a:r>
              <a:rPr lang="en-US" sz="2400" dirty="0"/>
              <a:t>Acts 23:1</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B21811FD-8C8A-6D37-4FA1-18757C59C5C8}"/>
              </a:ext>
            </a:extLst>
          </p:cNvPr>
          <p:cNvSpPr>
            <a:spLocks noGrp="1"/>
          </p:cNvSpPr>
          <p:nvPr>
            <p:ph type="title"/>
          </p:nvPr>
        </p:nvSpPr>
        <p:spPr>
          <a:xfrm>
            <a:off x="548640" y="274639"/>
            <a:ext cx="9875520" cy="1143000"/>
          </a:xfrm>
        </p:spPr>
        <p:txBody>
          <a:bodyPr/>
          <a:lstStyle/>
          <a:p>
            <a:r>
              <a:rPr lang="en-US" dirty="0">
                <a:solidFill>
                  <a:schemeClr val="bg2">
                    <a:lumMod val="25000"/>
                  </a:schemeClr>
                </a:solidFill>
                <a:latin typeface="Impact" panose="020B0806030902050204" pitchFamily="34" charset="0"/>
              </a:rPr>
              <a:t>Not all who “look forward to it” should</a:t>
            </a:r>
          </a:p>
        </p:txBody>
      </p:sp>
    </p:spTree>
    <p:extLst>
      <p:ext uri="{BB962C8B-B14F-4D97-AF65-F5344CB8AC3E}">
        <p14:creationId xmlns:p14="http://schemas.microsoft.com/office/powerpoint/2010/main" val="880800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D794E1E2-566A-3730-0DA7-D4AD222C83C1}"/>
              </a:ext>
            </a:extLst>
          </p:cNvPr>
          <p:cNvSpPr>
            <a:spLocks noGrp="1"/>
          </p:cNvSpPr>
          <p:nvPr>
            <p:ph type="title"/>
          </p:nvPr>
        </p:nvSpPr>
        <p:spPr>
          <a:xfrm>
            <a:off x="548640" y="274639"/>
            <a:ext cx="9875520" cy="1143000"/>
          </a:xfrm>
        </p:spPr>
        <p:txBody>
          <a:bodyPr>
            <a:normAutofit/>
          </a:bodyPr>
          <a:lstStyle/>
          <a:p>
            <a:r>
              <a:rPr lang="en-US" dirty="0">
                <a:latin typeface="Impact" panose="020B0806030902050204" pitchFamily="34" charset="0"/>
              </a:rPr>
              <a:t>Not all who should “look forward to it” do</a:t>
            </a:r>
          </a:p>
        </p:txBody>
      </p:sp>
    </p:spTree>
    <p:extLst>
      <p:ext uri="{BB962C8B-B14F-4D97-AF65-F5344CB8AC3E}">
        <p14:creationId xmlns:p14="http://schemas.microsoft.com/office/powerpoint/2010/main" val="1455261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B732EBF0-4EA5-A344-1710-46E50DDE81CA}"/>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B6986CFA-1F99-3671-3122-90788AC7B7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2" name="Title 1">
            <a:extLst>
              <a:ext uri="{FF2B5EF4-FFF2-40B4-BE49-F238E27FC236}">
                <a16:creationId xmlns:a16="http://schemas.microsoft.com/office/drawing/2014/main" id="{CD4F64F2-9055-0522-C1D9-EA6577761EA3}"/>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17B12437-1B17-7759-6106-7D764CE263E0}"/>
              </a:ext>
            </a:extLst>
          </p:cNvPr>
          <p:cNvSpPr>
            <a:spLocks noGrp="1"/>
          </p:cNvSpPr>
          <p:nvPr>
            <p:ph type="title"/>
          </p:nvPr>
        </p:nvSpPr>
        <p:spPr>
          <a:xfrm>
            <a:off x="548640" y="274639"/>
            <a:ext cx="9875520" cy="1143000"/>
          </a:xfrm>
        </p:spPr>
        <p:txBody>
          <a:bodyPr>
            <a:normAutofit/>
          </a:bodyPr>
          <a:lstStyle/>
          <a:p>
            <a:r>
              <a:rPr lang="en-US" dirty="0">
                <a:latin typeface="Impact" panose="020B0806030902050204" pitchFamily="34" charset="0"/>
              </a:rPr>
              <a:t>Not all who should “look forward to it” do</a:t>
            </a:r>
          </a:p>
        </p:txBody>
      </p:sp>
      <p:sp>
        <p:nvSpPr>
          <p:cNvPr id="3" name="Title 8">
            <a:extLst>
              <a:ext uri="{FF2B5EF4-FFF2-40B4-BE49-F238E27FC236}">
                <a16:creationId xmlns:a16="http://schemas.microsoft.com/office/drawing/2014/main" id="{B34C75E1-3986-46BB-548B-4598E15B9F39}"/>
              </a:ext>
            </a:extLst>
          </p:cNvPr>
          <p:cNvSpPr txBox="1">
            <a:spLocks/>
          </p:cNvSpPr>
          <p:nvPr/>
        </p:nvSpPr>
        <p:spPr>
          <a:xfrm>
            <a:off x="548640" y="1871473"/>
            <a:ext cx="9875520" cy="15575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latin typeface="Impact" panose="020B0806030902050204" pitchFamily="34" charset="0"/>
              </a:rPr>
              <a:t>“Weak Faith”</a:t>
            </a:r>
          </a:p>
        </p:txBody>
      </p:sp>
    </p:spTree>
    <p:extLst>
      <p:ext uri="{BB962C8B-B14F-4D97-AF65-F5344CB8AC3E}">
        <p14:creationId xmlns:p14="http://schemas.microsoft.com/office/powerpoint/2010/main" val="2487876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847690B8-225D-E3AA-E058-DA2C928C4CBE}"/>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6D3EC284-BCAA-F1E9-39E2-0FFA6FE2DE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FED135E9-C0EA-39C8-9BF3-FBB334FC35E7}"/>
              </a:ext>
            </a:extLst>
          </p:cNvPr>
          <p:cNvSpPr txBox="1"/>
          <p:nvPr/>
        </p:nvSpPr>
        <p:spPr>
          <a:xfrm>
            <a:off x="838200" y="1785652"/>
            <a:ext cx="9220200" cy="2708434"/>
          </a:xfrm>
          <a:prstGeom prst="rect">
            <a:avLst/>
          </a:prstGeom>
          <a:noFill/>
        </p:spPr>
        <p:txBody>
          <a:bodyPr wrap="square">
            <a:spAutoFit/>
          </a:bodyPr>
          <a:lstStyle/>
          <a:p>
            <a:pPr algn="ctr"/>
            <a:r>
              <a:rPr lang="en-US" sz="3200" b="1" i="1" dirty="0">
                <a:solidFill>
                  <a:srgbClr val="000000"/>
                </a:solidFill>
                <a:effectLst/>
              </a:rPr>
              <a:t>“The Lord is not slack concerning His promise, as some count slackness, but is longsuffering toward us, not willing that any should perish but that all should come to repentance.”</a:t>
            </a:r>
          </a:p>
          <a:p>
            <a:pPr algn="ctr"/>
            <a:endParaRPr lang="en-US" sz="1800" b="1" i="1" dirty="0"/>
          </a:p>
          <a:p>
            <a:pPr algn="ctr"/>
            <a:r>
              <a:rPr lang="en-US" sz="2400" dirty="0"/>
              <a:t>2 Peter 3:9</a:t>
            </a:r>
          </a:p>
        </p:txBody>
      </p:sp>
      <p:sp>
        <p:nvSpPr>
          <p:cNvPr id="2" name="Title 1">
            <a:extLst>
              <a:ext uri="{FF2B5EF4-FFF2-40B4-BE49-F238E27FC236}">
                <a16:creationId xmlns:a16="http://schemas.microsoft.com/office/drawing/2014/main" id="{A0F715C3-B81B-3CEA-D1C0-D461DCCD7024}"/>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096CB25D-363E-A38D-98D1-7B3B4318B87F}"/>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954177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2708434"/>
          </a:xfrm>
          <a:prstGeom prst="rect">
            <a:avLst/>
          </a:prstGeom>
          <a:noFill/>
        </p:spPr>
        <p:txBody>
          <a:bodyPr wrap="square">
            <a:spAutoFit/>
          </a:bodyPr>
          <a:lstStyle/>
          <a:p>
            <a:pPr algn="ctr"/>
            <a:r>
              <a:rPr lang="en-US" sz="3200" b="1" i="1" dirty="0">
                <a:solidFill>
                  <a:srgbClr val="000000"/>
                </a:solidFill>
                <a:effectLst/>
              </a:rPr>
              <a:t>“Then Peter said to them, “Repent, and let every one of you be baptized in the name of Jesus Christ </a:t>
            </a:r>
          </a:p>
          <a:p>
            <a:pPr algn="ctr"/>
            <a:r>
              <a:rPr lang="en-US" sz="3200" b="1" i="1" dirty="0">
                <a:solidFill>
                  <a:srgbClr val="000000"/>
                </a:solidFill>
                <a:effectLst/>
              </a:rPr>
              <a:t>for the remission of sins; and you shall receive the gift of the Holy Spirit.”</a:t>
            </a:r>
          </a:p>
          <a:p>
            <a:pPr algn="ctr"/>
            <a:endParaRPr lang="en-US" sz="1800" b="1" i="1" dirty="0"/>
          </a:p>
          <a:p>
            <a:pPr algn="ctr"/>
            <a:r>
              <a:rPr lang="en-US" sz="2400" dirty="0"/>
              <a:t>Acts 2:38</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3793E2D2-80B0-6BBC-67DD-1F8A1ACBDC94}"/>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2198189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2215991"/>
          </a:xfrm>
          <a:prstGeom prst="rect">
            <a:avLst/>
          </a:prstGeom>
          <a:noFill/>
        </p:spPr>
        <p:txBody>
          <a:bodyPr wrap="square">
            <a:spAutoFit/>
          </a:bodyPr>
          <a:lstStyle/>
          <a:p>
            <a:pPr algn="ctr"/>
            <a:r>
              <a:rPr lang="en-US" sz="3200" b="1" i="1" dirty="0">
                <a:solidFill>
                  <a:srgbClr val="000000"/>
                </a:solidFill>
                <a:effectLst/>
              </a:rPr>
              <a:t>“But if we walk in the light as He is in the light, we have fellowship with one another, and the blood of Jesus Christ His Son cleanses us from all sin.”</a:t>
            </a:r>
          </a:p>
          <a:p>
            <a:pPr algn="ctr"/>
            <a:endParaRPr lang="en-US" sz="1800" b="1" i="1" dirty="0"/>
          </a:p>
          <a:p>
            <a:pPr algn="ctr"/>
            <a:r>
              <a:rPr lang="en-US" sz="2400" dirty="0"/>
              <a:t>1 John 1:7</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247987DC-B845-97DB-BF5C-941B09ACBF73}"/>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2660150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2215991"/>
          </a:xfrm>
          <a:prstGeom prst="rect">
            <a:avLst/>
          </a:prstGeom>
          <a:noFill/>
        </p:spPr>
        <p:txBody>
          <a:bodyPr wrap="square">
            <a:spAutoFit/>
          </a:bodyPr>
          <a:lstStyle/>
          <a:p>
            <a:pPr algn="ctr"/>
            <a:r>
              <a:rPr lang="en-US" sz="3200" b="1" i="1" dirty="0">
                <a:solidFill>
                  <a:srgbClr val="000000"/>
                </a:solidFill>
                <a:effectLst/>
              </a:rPr>
              <a:t>“If we confess our sins, </a:t>
            </a:r>
          </a:p>
          <a:p>
            <a:pPr algn="ctr"/>
            <a:r>
              <a:rPr lang="en-US" sz="3200" b="1" i="1" dirty="0">
                <a:solidFill>
                  <a:srgbClr val="000000"/>
                </a:solidFill>
                <a:effectLst/>
              </a:rPr>
              <a:t>He is faithful and just to forgive us </a:t>
            </a:r>
          </a:p>
          <a:p>
            <a:pPr algn="ctr"/>
            <a:r>
              <a:rPr lang="en-US" sz="3200" b="1" i="1" dirty="0">
                <a:solidFill>
                  <a:srgbClr val="000000"/>
                </a:solidFill>
                <a:effectLst/>
              </a:rPr>
              <a:t>our sins and to cleanse us from all unrighteousness.”</a:t>
            </a:r>
          </a:p>
          <a:p>
            <a:pPr algn="ctr"/>
            <a:endParaRPr lang="en-US" sz="1800" b="1" i="1" dirty="0"/>
          </a:p>
          <a:p>
            <a:pPr algn="ctr"/>
            <a:r>
              <a:rPr lang="en-US" sz="2400" dirty="0"/>
              <a:t>1 John 1:9</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C505F4F2-7C8C-6417-2036-FBAE6312911E}"/>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2739492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3200876"/>
          </a:xfrm>
          <a:prstGeom prst="rect">
            <a:avLst/>
          </a:prstGeom>
          <a:noFill/>
        </p:spPr>
        <p:txBody>
          <a:bodyPr wrap="square">
            <a:spAutoFit/>
          </a:bodyPr>
          <a:lstStyle/>
          <a:p>
            <a:pPr algn="ctr"/>
            <a:r>
              <a:rPr lang="en-US" sz="3200" b="1" i="1" dirty="0">
                <a:solidFill>
                  <a:srgbClr val="000000"/>
                </a:solidFill>
                <a:effectLst/>
              </a:rPr>
              <a:t>“Do not fear any of those things which you are about to suffer. Indeed, the devil is about to throw some of you into prison, that you may be tested, and you will have tribulation ten days. Be faithful until death, and I will give you the crown of life.”</a:t>
            </a:r>
          </a:p>
          <a:p>
            <a:pPr algn="ctr"/>
            <a:endParaRPr lang="en-US" sz="1800" b="1" i="1" dirty="0"/>
          </a:p>
          <a:p>
            <a:pPr algn="ctr"/>
            <a:r>
              <a:rPr lang="en-US" sz="2400" dirty="0"/>
              <a:t>Revelation 2:10</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FE86FACC-6796-FA51-B7A0-4D1A63360220}"/>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915602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1231106"/>
          </a:xfrm>
          <a:prstGeom prst="rect">
            <a:avLst/>
          </a:prstGeom>
          <a:noFill/>
        </p:spPr>
        <p:txBody>
          <a:bodyPr wrap="square">
            <a:spAutoFit/>
          </a:bodyPr>
          <a:lstStyle/>
          <a:p>
            <a:pPr algn="ctr"/>
            <a:r>
              <a:rPr lang="en-US" sz="3200" b="1" i="1" dirty="0">
                <a:solidFill>
                  <a:srgbClr val="000000"/>
                </a:solidFill>
                <a:effectLst/>
              </a:rPr>
              <a:t>“For to me, to live is Christ, and to die is gain.”</a:t>
            </a:r>
          </a:p>
          <a:p>
            <a:pPr algn="ctr"/>
            <a:endParaRPr lang="en-US" sz="1800" b="1" i="1" dirty="0"/>
          </a:p>
          <a:p>
            <a:pPr algn="ctr"/>
            <a:r>
              <a:rPr lang="en-US" sz="2400" dirty="0"/>
              <a:t>Philippians 1:21</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D58EE0F1-AEF1-08BB-3FF7-797338371E4D}"/>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162081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6C03A9-A0C3-5CA9-D680-994A172DD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794BBD6D-8C37-1E12-5E4D-25F61BAEAB06}"/>
              </a:ext>
            </a:extLst>
          </p:cNvPr>
          <p:cNvSpPr txBox="1">
            <a:spLocks/>
          </p:cNvSpPr>
          <p:nvPr/>
        </p:nvSpPr>
        <p:spPr>
          <a:xfrm>
            <a:off x="731520" y="609600"/>
            <a:ext cx="9509760" cy="1066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Impact" panose="020B0806030902050204" pitchFamily="34" charset="0"/>
              </a:rPr>
              <a:t>Christians should react “boldly”</a:t>
            </a:r>
          </a:p>
        </p:txBody>
      </p:sp>
      <p:sp>
        <p:nvSpPr>
          <p:cNvPr id="2" name="Title 1">
            <a:extLst>
              <a:ext uri="{FF2B5EF4-FFF2-40B4-BE49-F238E27FC236}">
                <a16:creationId xmlns:a16="http://schemas.microsoft.com/office/drawing/2014/main" id="{A1CE073D-1881-A502-D1D1-9D02F6F2BC41}"/>
              </a:ext>
            </a:extLst>
          </p:cNvPr>
          <p:cNvSpPr txBox="1">
            <a:spLocks/>
          </p:cNvSpPr>
          <p:nvPr/>
        </p:nvSpPr>
        <p:spPr>
          <a:xfrm>
            <a:off x="731520" y="2209800"/>
            <a:ext cx="9509760" cy="2971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dirty="0">
                <a:effectLst>
                  <a:glow rad="127000">
                    <a:schemeClr val="bg1"/>
                  </a:glow>
                </a:effectLst>
                <a:latin typeface="Impact" panose="020B0806030902050204" pitchFamily="34" charset="0"/>
              </a:rPr>
              <a:t>Not with self-confidence, but with Christ-confidence</a:t>
            </a:r>
          </a:p>
        </p:txBody>
      </p:sp>
    </p:spTree>
    <p:extLst>
      <p:ext uri="{BB962C8B-B14F-4D97-AF65-F5344CB8AC3E}">
        <p14:creationId xmlns:p14="http://schemas.microsoft.com/office/powerpoint/2010/main" val="3681517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22AE9BD8-A401-277B-AEE6-727E1D8ACF15}"/>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7C5299ED-0015-933E-F9FE-6FC0F231E9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884FC6DB-47F5-57A6-69C5-595B1F7B3133}"/>
              </a:ext>
            </a:extLst>
          </p:cNvPr>
          <p:cNvSpPr txBox="1"/>
          <p:nvPr/>
        </p:nvSpPr>
        <p:spPr>
          <a:xfrm>
            <a:off x="838200" y="1785652"/>
            <a:ext cx="9220200" cy="2215991"/>
          </a:xfrm>
          <a:prstGeom prst="rect">
            <a:avLst/>
          </a:prstGeom>
          <a:noFill/>
        </p:spPr>
        <p:txBody>
          <a:bodyPr wrap="square">
            <a:spAutoFit/>
          </a:bodyPr>
          <a:lstStyle/>
          <a:p>
            <a:pPr algn="ctr"/>
            <a:r>
              <a:rPr lang="en-US" sz="3200" b="1" i="1" dirty="0">
                <a:solidFill>
                  <a:srgbClr val="000000"/>
                </a:solidFill>
                <a:effectLst/>
              </a:rPr>
              <a:t>“Let us therefore come boldly to the throne of grace, that we may obtain mercy and find </a:t>
            </a:r>
          </a:p>
          <a:p>
            <a:pPr algn="ctr"/>
            <a:r>
              <a:rPr lang="en-US" sz="3200" b="1" i="1" dirty="0">
                <a:solidFill>
                  <a:srgbClr val="000000"/>
                </a:solidFill>
                <a:effectLst/>
              </a:rPr>
              <a:t>grace to help in time of need.”</a:t>
            </a:r>
          </a:p>
          <a:p>
            <a:pPr algn="ctr"/>
            <a:endParaRPr lang="en-US" sz="1800" b="1" i="1" dirty="0"/>
          </a:p>
          <a:p>
            <a:pPr algn="ctr"/>
            <a:r>
              <a:rPr lang="en-US" sz="2400" dirty="0"/>
              <a:t>Hebrews 4:16</a:t>
            </a:r>
          </a:p>
        </p:txBody>
      </p:sp>
      <p:sp>
        <p:nvSpPr>
          <p:cNvPr id="2" name="Title 1">
            <a:extLst>
              <a:ext uri="{FF2B5EF4-FFF2-40B4-BE49-F238E27FC236}">
                <a16:creationId xmlns:a16="http://schemas.microsoft.com/office/drawing/2014/main" id="{3491D0A2-6127-0060-5131-DDD3C28AEC7D}"/>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DB69FF50-2BA6-C9AB-50B3-277A3DABE539}"/>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264124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6444CDD7-6971-F7F4-0EDC-E4F7AC8C7BE7}"/>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5DDD6B75-CDC2-E1C5-E082-FF4C68664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A4C2C32D-ABB8-7E3D-1A2E-9AA999A19762}"/>
              </a:ext>
            </a:extLst>
          </p:cNvPr>
          <p:cNvSpPr txBox="1"/>
          <p:nvPr/>
        </p:nvSpPr>
        <p:spPr>
          <a:xfrm>
            <a:off x="838200" y="1785652"/>
            <a:ext cx="9220200" cy="1723549"/>
          </a:xfrm>
          <a:prstGeom prst="rect">
            <a:avLst/>
          </a:prstGeom>
          <a:noFill/>
        </p:spPr>
        <p:txBody>
          <a:bodyPr wrap="square">
            <a:spAutoFit/>
          </a:bodyPr>
          <a:lstStyle/>
          <a:p>
            <a:pPr algn="ctr"/>
            <a:r>
              <a:rPr lang="en-US" sz="3200" b="1" i="1" dirty="0">
                <a:solidFill>
                  <a:srgbClr val="000000"/>
                </a:solidFill>
                <a:effectLst/>
              </a:rPr>
              <a:t>“Therefore let him who thinks he stands </a:t>
            </a:r>
          </a:p>
          <a:p>
            <a:pPr algn="ctr"/>
            <a:r>
              <a:rPr lang="en-US" sz="3200" b="1" i="1" dirty="0">
                <a:solidFill>
                  <a:srgbClr val="000000"/>
                </a:solidFill>
                <a:effectLst/>
              </a:rPr>
              <a:t>take heed lest he fall.”</a:t>
            </a:r>
          </a:p>
          <a:p>
            <a:pPr algn="ctr"/>
            <a:endParaRPr lang="en-US" sz="1800" b="1" i="1" dirty="0"/>
          </a:p>
          <a:p>
            <a:pPr algn="ctr"/>
            <a:r>
              <a:rPr lang="en-US" sz="2400" dirty="0"/>
              <a:t>1 Corinthians 10:12</a:t>
            </a:r>
          </a:p>
        </p:txBody>
      </p:sp>
      <p:sp>
        <p:nvSpPr>
          <p:cNvPr id="2" name="Title 1">
            <a:extLst>
              <a:ext uri="{FF2B5EF4-FFF2-40B4-BE49-F238E27FC236}">
                <a16:creationId xmlns:a16="http://schemas.microsoft.com/office/drawing/2014/main" id="{7F3700C3-0501-E1C7-BD87-5652FE7C14FB}"/>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6D846EC4-77C2-0F25-B6FB-ED9F5E6FA01F}"/>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388616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1B6B3A55-B5A0-A5A4-84C0-24B56FDA3533}"/>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889467EB-B625-954A-524B-4ACE1DDD5A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E2120A10-EE74-30A5-5AC5-F81A1C89568C}"/>
              </a:ext>
            </a:extLst>
          </p:cNvPr>
          <p:cNvSpPr txBox="1"/>
          <p:nvPr/>
        </p:nvSpPr>
        <p:spPr>
          <a:xfrm>
            <a:off x="838200" y="1785652"/>
            <a:ext cx="9220200" cy="3200876"/>
          </a:xfrm>
          <a:prstGeom prst="rect">
            <a:avLst/>
          </a:prstGeom>
          <a:noFill/>
        </p:spPr>
        <p:txBody>
          <a:bodyPr wrap="square">
            <a:spAutoFit/>
          </a:bodyPr>
          <a:lstStyle/>
          <a:p>
            <a:pPr algn="ctr"/>
            <a:r>
              <a:rPr lang="en-US" sz="3200" b="1" i="1" dirty="0">
                <a:solidFill>
                  <a:srgbClr val="000000"/>
                </a:solidFill>
                <a:effectLst/>
              </a:rPr>
              <a:t>“No temptation has overtaken you except such as is common to man; but God is faithful, who will not allow you to be tempted beyond what you are able, but with the temptation will also make the way of escape, that you may be able to bear it.”</a:t>
            </a:r>
          </a:p>
          <a:p>
            <a:pPr algn="ctr"/>
            <a:endParaRPr lang="en-US" sz="1800" b="1" i="1" dirty="0"/>
          </a:p>
          <a:p>
            <a:pPr algn="ctr"/>
            <a:r>
              <a:rPr lang="en-US" sz="2400" dirty="0"/>
              <a:t>1 Corinthians 10:13</a:t>
            </a:r>
          </a:p>
        </p:txBody>
      </p:sp>
      <p:sp>
        <p:nvSpPr>
          <p:cNvPr id="2" name="Title 1">
            <a:extLst>
              <a:ext uri="{FF2B5EF4-FFF2-40B4-BE49-F238E27FC236}">
                <a16:creationId xmlns:a16="http://schemas.microsoft.com/office/drawing/2014/main" id="{AB5F05D9-045C-F6D4-6E7D-1417201DF8E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A08742B3-FE4D-059C-3F4F-1965F22CC205}"/>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145590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BB008ECC-98A7-3F97-0B9D-5D92A83051D9}"/>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B8A2B853-36B8-095A-AE1A-E6A2B7D543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54722B3-4B7B-E4AF-47F8-3AD8594C50C3}"/>
              </a:ext>
            </a:extLst>
          </p:cNvPr>
          <p:cNvSpPr txBox="1"/>
          <p:nvPr/>
        </p:nvSpPr>
        <p:spPr>
          <a:xfrm>
            <a:off x="838200" y="1785652"/>
            <a:ext cx="9220200" cy="1723549"/>
          </a:xfrm>
          <a:prstGeom prst="rect">
            <a:avLst/>
          </a:prstGeom>
          <a:noFill/>
        </p:spPr>
        <p:txBody>
          <a:bodyPr wrap="square">
            <a:spAutoFit/>
          </a:bodyPr>
          <a:lstStyle/>
          <a:p>
            <a:pPr algn="ctr"/>
            <a:r>
              <a:rPr lang="en-US" sz="3200" b="1" i="1" dirty="0">
                <a:solidFill>
                  <a:srgbClr val="000000"/>
                </a:solidFill>
                <a:effectLst/>
              </a:rPr>
              <a:t>“But the Lord is faithful, who will establish you </a:t>
            </a:r>
          </a:p>
          <a:p>
            <a:pPr algn="ctr"/>
            <a:r>
              <a:rPr lang="en-US" sz="3200" b="1" i="1" dirty="0">
                <a:solidFill>
                  <a:srgbClr val="000000"/>
                </a:solidFill>
                <a:effectLst/>
              </a:rPr>
              <a:t>and guard you from the evil one.”</a:t>
            </a:r>
          </a:p>
          <a:p>
            <a:pPr algn="ctr"/>
            <a:endParaRPr lang="en-US" sz="1800" b="1" i="1" dirty="0"/>
          </a:p>
          <a:p>
            <a:pPr algn="ctr"/>
            <a:r>
              <a:rPr lang="en-US" sz="2400" dirty="0"/>
              <a:t>2 Thessalonians 3:3</a:t>
            </a:r>
          </a:p>
        </p:txBody>
      </p:sp>
      <p:sp>
        <p:nvSpPr>
          <p:cNvPr id="2" name="Title 1">
            <a:extLst>
              <a:ext uri="{FF2B5EF4-FFF2-40B4-BE49-F238E27FC236}">
                <a16:creationId xmlns:a16="http://schemas.microsoft.com/office/drawing/2014/main" id="{1D6AB327-34EE-164B-F2D3-14C4E445D3F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6914BD77-3458-F71D-20E2-BB3CB15E7434}"/>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2714685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a:extLst>
            <a:ext uri="{FF2B5EF4-FFF2-40B4-BE49-F238E27FC236}">
              <a16:creationId xmlns:a16="http://schemas.microsoft.com/office/drawing/2014/main" id="{471E3392-2D73-5BFC-BA0C-6A6459709FA2}"/>
            </a:ext>
          </a:extLst>
        </p:cNvPr>
        <p:cNvGrpSpPr/>
        <p:nvPr/>
      </p:nvGrpSpPr>
      <p:grpSpPr>
        <a:xfrm>
          <a:off x="0" y="0"/>
          <a:ext cx="0" cy="0"/>
          <a:chOff x="0" y="0"/>
          <a:chExt cx="0" cy="0"/>
        </a:xfrm>
      </p:grpSpPr>
      <p:pic>
        <p:nvPicPr>
          <p:cNvPr id="7" name="Picture 6">
            <a:extLst>
              <a:ext uri="{FF2B5EF4-FFF2-40B4-BE49-F238E27FC236}">
                <a16:creationId xmlns:a16="http://schemas.microsoft.com/office/drawing/2014/main" id="{6C0AED27-8364-4DD0-4505-0AF62DA8C7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A4B3A841-9B8B-5413-E6F5-7B766936CE06}"/>
              </a:ext>
            </a:extLst>
          </p:cNvPr>
          <p:cNvSpPr txBox="1"/>
          <p:nvPr/>
        </p:nvSpPr>
        <p:spPr>
          <a:xfrm>
            <a:off x="838200" y="1785652"/>
            <a:ext cx="9220200" cy="2215991"/>
          </a:xfrm>
          <a:prstGeom prst="rect">
            <a:avLst/>
          </a:prstGeom>
          <a:noFill/>
        </p:spPr>
        <p:txBody>
          <a:bodyPr wrap="square">
            <a:spAutoFit/>
          </a:bodyPr>
          <a:lstStyle/>
          <a:p>
            <a:pPr algn="ctr"/>
            <a:r>
              <a:rPr lang="en-US" sz="3200" b="1" i="1" dirty="0">
                <a:solidFill>
                  <a:srgbClr val="000000"/>
                </a:solidFill>
                <a:effectLst/>
              </a:rPr>
              <a:t>“And we have confidence in the Lord concerning you, both that you do and will do </a:t>
            </a:r>
          </a:p>
          <a:p>
            <a:pPr algn="ctr"/>
            <a:r>
              <a:rPr lang="en-US" sz="3200" b="1" i="1" dirty="0">
                <a:solidFill>
                  <a:srgbClr val="000000"/>
                </a:solidFill>
                <a:effectLst/>
              </a:rPr>
              <a:t>the things we command you.”</a:t>
            </a:r>
          </a:p>
          <a:p>
            <a:pPr algn="ctr"/>
            <a:endParaRPr lang="en-US" sz="1800" b="1" i="1" dirty="0"/>
          </a:p>
          <a:p>
            <a:pPr algn="ctr"/>
            <a:r>
              <a:rPr lang="en-US" sz="2400" dirty="0"/>
              <a:t>2 Thessalonians 3:4</a:t>
            </a:r>
          </a:p>
        </p:txBody>
      </p:sp>
      <p:sp>
        <p:nvSpPr>
          <p:cNvPr id="2" name="Title 1">
            <a:extLst>
              <a:ext uri="{FF2B5EF4-FFF2-40B4-BE49-F238E27FC236}">
                <a16:creationId xmlns:a16="http://schemas.microsoft.com/office/drawing/2014/main" id="{73F3089F-9094-2DB4-B23D-C58B4FDBDA53}"/>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391D9993-B8B1-B2A8-12CF-567FCFDC93A3}"/>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470879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2708434"/>
          </a:xfrm>
          <a:prstGeom prst="rect">
            <a:avLst/>
          </a:prstGeom>
          <a:noFill/>
        </p:spPr>
        <p:txBody>
          <a:bodyPr wrap="square">
            <a:spAutoFit/>
          </a:bodyPr>
          <a:lstStyle/>
          <a:p>
            <a:pPr algn="ctr"/>
            <a:r>
              <a:rPr lang="en-US" sz="3200" b="1" i="1" dirty="0">
                <a:solidFill>
                  <a:srgbClr val="000000"/>
                </a:solidFill>
                <a:effectLst/>
              </a:rPr>
              <a:t>“For this reason I also suffer these things; nevertheless I am not ashamed, for I know whom I have believed and am persuaded that He is able to keep what I have committed to Him until that Day.”</a:t>
            </a:r>
          </a:p>
          <a:p>
            <a:pPr algn="ctr"/>
            <a:endParaRPr lang="en-US" sz="1800" b="1" i="1" dirty="0"/>
          </a:p>
          <a:p>
            <a:pPr algn="ctr"/>
            <a:r>
              <a:rPr lang="en-US" sz="2400" dirty="0"/>
              <a:t>2 Timothy 1:12</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98D76CCF-F312-B33F-EC07-8C5788E9FC4C}"/>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1367502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838200" y="1785652"/>
            <a:ext cx="9220200" cy="1723549"/>
          </a:xfrm>
          <a:prstGeom prst="rect">
            <a:avLst/>
          </a:prstGeom>
          <a:noFill/>
        </p:spPr>
        <p:txBody>
          <a:bodyPr wrap="square">
            <a:spAutoFit/>
          </a:bodyPr>
          <a:lstStyle/>
          <a:p>
            <a:pPr algn="ctr"/>
            <a:r>
              <a:rPr lang="en-US" sz="3200" b="1" i="1" dirty="0">
                <a:solidFill>
                  <a:srgbClr val="000000"/>
                </a:solidFill>
                <a:effectLst/>
              </a:rPr>
              <a:t>“Whoever commits sin also commits lawlessness, </a:t>
            </a:r>
          </a:p>
          <a:p>
            <a:pPr algn="ctr"/>
            <a:r>
              <a:rPr lang="en-US" sz="3200" b="1" i="1" dirty="0">
                <a:solidFill>
                  <a:srgbClr val="000000"/>
                </a:solidFill>
                <a:effectLst/>
              </a:rPr>
              <a:t>and sin is lawlessness.”</a:t>
            </a:r>
          </a:p>
          <a:p>
            <a:pPr algn="ctr"/>
            <a:endParaRPr lang="en-US" sz="1800" b="1" i="1" dirty="0"/>
          </a:p>
          <a:p>
            <a:pPr algn="ctr"/>
            <a:r>
              <a:rPr lang="en-US" sz="2400" dirty="0"/>
              <a:t>1 John 3:4</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27CF8C7F-6409-7AC5-B98A-411F3F64FDCB}"/>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234187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75520" cy="1723549"/>
          </a:xfrm>
          <a:prstGeom prst="rect">
            <a:avLst/>
          </a:prstGeom>
          <a:noFill/>
        </p:spPr>
        <p:txBody>
          <a:bodyPr wrap="square">
            <a:spAutoFit/>
          </a:bodyPr>
          <a:lstStyle/>
          <a:p>
            <a:pPr algn="ctr"/>
            <a:r>
              <a:rPr lang="en-US" sz="3200" b="1" i="1" dirty="0">
                <a:solidFill>
                  <a:srgbClr val="000000"/>
                </a:solidFill>
                <a:effectLst/>
              </a:rPr>
              <a:t>“Therefore, as we have opportunity, let us do good to all, especially to those who are of the household of faith.”</a:t>
            </a:r>
          </a:p>
          <a:p>
            <a:pPr algn="ctr"/>
            <a:endParaRPr lang="en-US" sz="1800" b="1" i="1" dirty="0"/>
          </a:p>
          <a:p>
            <a:pPr algn="ctr"/>
            <a:r>
              <a:rPr lang="en-US" sz="2400" dirty="0"/>
              <a:t>Galatians 6:10</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30704EC7-14B7-2BC9-3994-1B76D7DE9565}"/>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955713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75520" cy="1723549"/>
          </a:xfrm>
          <a:prstGeom prst="rect">
            <a:avLst/>
          </a:prstGeom>
          <a:noFill/>
        </p:spPr>
        <p:txBody>
          <a:bodyPr wrap="square">
            <a:spAutoFit/>
          </a:bodyPr>
          <a:lstStyle/>
          <a:p>
            <a:pPr algn="ctr"/>
            <a:r>
              <a:rPr lang="en-US" sz="3200" b="1" i="1" dirty="0">
                <a:solidFill>
                  <a:srgbClr val="000000"/>
                </a:solidFill>
                <a:effectLst/>
              </a:rPr>
              <a:t>“Therefore, to him who knows to do good </a:t>
            </a:r>
          </a:p>
          <a:p>
            <a:pPr algn="ctr"/>
            <a:r>
              <a:rPr lang="en-US" sz="3200" b="1" i="1" dirty="0">
                <a:solidFill>
                  <a:srgbClr val="000000"/>
                </a:solidFill>
                <a:effectLst/>
              </a:rPr>
              <a:t>and does not do it, to him it is sin.”</a:t>
            </a:r>
          </a:p>
          <a:p>
            <a:pPr algn="ctr"/>
            <a:endParaRPr lang="en-US" sz="1800" b="1" i="1" dirty="0"/>
          </a:p>
          <a:p>
            <a:pPr algn="ctr"/>
            <a:r>
              <a:rPr lang="en-US" sz="2400" dirty="0"/>
              <a:t>James 4:17</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BA800AAC-E6F1-7308-2E1B-3BDB5A50FDCF}"/>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313167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75520" cy="1723549"/>
          </a:xfrm>
          <a:prstGeom prst="rect">
            <a:avLst/>
          </a:prstGeom>
          <a:noFill/>
        </p:spPr>
        <p:txBody>
          <a:bodyPr wrap="square">
            <a:spAutoFit/>
          </a:bodyPr>
          <a:lstStyle/>
          <a:p>
            <a:pPr algn="ctr"/>
            <a:r>
              <a:rPr lang="en-US" sz="3200" b="1" i="1" dirty="0">
                <a:solidFill>
                  <a:srgbClr val="000000"/>
                </a:solidFill>
                <a:effectLst/>
              </a:rPr>
              <a:t>“But each one is tempted when he is </a:t>
            </a:r>
          </a:p>
          <a:p>
            <a:pPr algn="ctr"/>
            <a:r>
              <a:rPr lang="en-US" sz="3200" b="1" i="1" dirty="0">
                <a:solidFill>
                  <a:srgbClr val="000000"/>
                </a:solidFill>
                <a:effectLst/>
              </a:rPr>
              <a:t>drawn away by his own desires and enticed.”</a:t>
            </a:r>
          </a:p>
          <a:p>
            <a:pPr algn="ctr"/>
            <a:endParaRPr lang="en-US" sz="1800" b="1" i="1" dirty="0"/>
          </a:p>
          <a:p>
            <a:pPr algn="ctr"/>
            <a:r>
              <a:rPr lang="en-US" sz="2400" dirty="0"/>
              <a:t>James 1:14</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CED7137C-90CA-5ED1-846A-F2C1316DFC2D}"/>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2566299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6C03A9-A0C3-5CA9-D680-994A172DD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a:solidFill>
            <a:schemeClr val="tx1"/>
          </a:solidFill>
        </p:spPr>
      </p:pic>
      <p:sp>
        <p:nvSpPr>
          <p:cNvPr id="4" name="Title 1">
            <a:extLst>
              <a:ext uri="{FF2B5EF4-FFF2-40B4-BE49-F238E27FC236}">
                <a16:creationId xmlns:a16="http://schemas.microsoft.com/office/drawing/2014/main" id="{794BBD6D-8C37-1E12-5E4D-25F61BAEAB06}"/>
              </a:ext>
            </a:extLst>
          </p:cNvPr>
          <p:cNvSpPr txBox="1">
            <a:spLocks/>
          </p:cNvSpPr>
          <p:nvPr/>
        </p:nvSpPr>
        <p:spPr>
          <a:xfrm>
            <a:off x="731520" y="609600"/>
            <a:ext cx="9509760" cy="1066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Impact" panose="020B0806030902050204" pitchFamily="34" charset="0"/>
              </a:rPr>
              <a:t>Christians should react “boldly”</a:t>
            </a:r>
          </a:p>
        </p:txBody>
      </p:sp>
      <p:sp>
        <p:nvSpPr>
          <p:cNvPr id="2" name="Title 1">
            <a:extLst>
              <a:ext uri="{FF2B5EF4-FFF2-40B4-BE49-F238E27FC236}">
                <a16:creationId xmlns:a16="http://schemas.microsoft.com/office/drawing/2014/main" id="{A1CE073D-1881-A502-D1D1-9D02F6F2BC41}"/>
              </a:ext>
            </a:extLst>
          </p:cNvPr>
          <p:cNvSpPr txBox="1">
            <a:spLocks/>
          </p:cNvSpPr>
          <p:nvPr/>
        </p:nvSpPr>
        <p:spPr>
          <a:xfrm>
            <a:off x="731520" y="2209800"/>
            <a:ext cx="9509760" cy="2971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dirty="0">
                <a:effectLst>
                  <a:glow rad="127000">
                    <a:schemeClr val="bg1"/>
                  </a:glow>
                </a:effectLst>
                <a:latin typeface="Impact" panose="020B0806030902050204" pitchFamily="34" charset="0"/>
              </a:rPr>
              <a:t>Not with self-confidence, but with Christ-confidence</a:t>
            </a:r>
          </a:p>
        </p:txBody>
      </p:sp>
      <p:sp>
        <p:nvSpPr>
          <p:cNvPr id="11" name="Trapezoid 10">
            <a:extLst>
              <a:ext uri="{FF2B5EF4-FFF2-40B4-BE49-F238E27FC236}">
                <a16:creationId xmlns:a16="http://schemas.microsoft.com/office/drawing/2014/main" id="{6F5ED9CA-C300-8180-0011-4EA444F311EA}"/>
              </a:ext>
            </a:extLst>
          </p:cNvPr>
          <p:cNvSpPr/>
          <p:nvPr/>
        </p:nvSpPr>
        <p:spPr>
          <a:xfrm>
            <a:off x="0" y="4800600"/>
            <a:ext cx="10972800" cy="2057400"/>
          </a:xfrm>
          <a:prstGeom prst="trapezoid">
            <a:avLst>
              <a:gd name="adj" fmla="val 118163"/>
            </a:avLst>
          </a:prstGeom>
          <a:solidFill>
            <a:schemeClr val="tx1"/>
          </a:solidFill>
          <a:ln>
            <a:solidFill>
              <a:schemeClr val="tx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effectLst/>
              </a:rPr>
              <a:t>“in whom we have boldness and access </a:t>
            </a:r>
          </a:p>
          <a:p>
            <a:pPr algn="ctr"/>
            <a:r>
              <a:rPr lang="en-US" sz="3200" b="1" i="1" dirty="0">
                <a:solidFill>
                  <a:schemeClr val="bg1"/>
                </a:solidFill>
                <a:effectLst/>
              </a:rPr>
              <a:t>with confidence through faith in Him.”</a:t>
            </a:r>
          </a:p>
          <a:p>
            <a:pPr algn="ctr"/>
            <a:endParaRPr lang="en-US" sz="1600" b="1" i="1" dirty="0">
              <a:solidFill>
                <a:schemeClr val="bg1"/>
              </a:solidFill>
            </a:endParaRPr>
          </a:p>
          <a:p>
            <a:pPr algn="ctr"/>
            <a:r>
              <a:rPr lang="en-US" sz="2400" dirty="0">
                <a:solidFill>
                  <a:schemeClr val="bg1"/>
                </a:solidFill>
              </a:rPr>
              <a:t>Ephesians 3:12</a:t>
            </a:r>
          </a:p>
        </p:txBody>
      </p:sp>
    </p:spTree>
    <p:extLst>
      <p:ext uri="{BB962C8B-B14F-4D97-AF65-F5344CB8AC3E}">
        <p14:creationId xmlns:p14="http://schemas.microsoft.com/office/powerpoint/2010/main" val="334817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75520" cy="1723549"/>
          </a:xfrm>
          <a:prstGeom prst="rect">
            <a:avLst/>
          </a:prstGeom>
          <a:noFill/>
        </p:spPr>
        <p:txBody>
          <a:bodyPr wrap="square">
            <a:spAutoFit/>
          </a:bodyPr>
          <a:lstStyle/>
          <a:p>
            <a:pPr algn="ctr"/>
            <a:r>
              <a:rPr lang="en-US" sz="3200" b="1" i="1" dirty="0">
                <a:solidFill>
                  <a:srgbClr val="000000"/>
                </a:solidFill>
                <a:effectLst/>
              </a:rPr>
              <a:t>“Then, when desire has conceived, it gives birth to sin; and sin, when it is full-grown, brings forth death.”</a:t>
            </a:r>
          </a:p>
          <a:p>
            <a:pPr algn="ctr"/>
            <a:endParaRPr lang="en-US" sz="1800" b="1" i="1" dirty="0"/>
          </a:p>
          <a:p>
            <a:pPr algn="ctr"/>
            <a:r>
              <a:rPr lang="en-US" sz="2400" dirty="0"/>
              <a:t>James 1:15</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F31F8EAA-5D9C-355D-E773-66B0BEEDB4D5}"/>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3889935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3" name="TextBox 2">
            <a:extLst>
              <a:ext uri="{FF2B5EF4-FFF2-40B4-BE49-F238E27FC236}">
                <a16:creationId xmlns:a16="http://schemas.microsoft.com/office/drawing/2014/main" id="{6E07FD07-A601-1B28-682C-447F9DF99B20}"/>
              </a:ext>
            </a:extLst>
          </p:cNvPr>
          <p:cNvSpPr txBox="1"/>
          <p:nvPr/>
        </p:nvSpPr>
        <p:spPr>
          <a:xfrm>
            <a:off x="548640" y="1785652"/>
            <a:ext cx="9875520" cy="2708434"/>
          </a:xfrm>
          <a:prstGeom prst="rect">
            <a:avLst/>
          </a:prstGeom>
          <a:noFill/>
        </p:spPr>
        <p:txBody>
          <a:bodyPr wrap="square">
            <a:spAutoFit/>
          </a:bodyPr>
          <a:lstStyle/>
          <a:p>
            <a:pPr algn="ctr"/>
            <a:r>
              <a:rPr lang="en-US" sz="3200" b="1" i="1" dirty="0">
                <a:solidFill>
                  <a:srgbClr val="000000"/>
                </a:solidFill>
                <a:effectLst/>
              </a:rPr>
              <a:t>“But if any man thinks he is behaving improperly toward his virgin, if she is past the flower of youth, and thus it must be, let him do what he wishes. </a:t>
            </a:r>
          </a:p>
          <a:p>
            <a:pPr algn="ctr"/>
            <a:r>
              <a:rPr lang="en-US" sz="3200" b="1" i="1" dirty="0">
                <a:solidFill>
                  <a:srgbClr val="000000"/>
                </a:solidFill>
                <a:effectLst/>
              </a:rPr>
              <a:t>He does not sin; let them marry.”</a:t>
            </a:r>
          </a:p>
          <a:p>
            <a:pPr algn="ctr"/>
            <a:endParaRPr lang="en-US" sz="1800" b="1" i="1" dirty="0"/>
          </a:p>
          <a:p>
            <a:pPr algn="ctr"/>
            <a:r>
              <a:rPr lang="en-US" sz="2400" dirty="0"/>
              <a:t>1 Corinthians 7:36</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6" name="Title 8">
            <a:extLst>
              <a:ext uri="{FF2B5EF4-FFF2-40B4-BE49-F238E27FC236}">
                <a16:creationId xmlns:a16="http://schemas.microsoft.com/office/drawing/2014/main" id="{C0EB6738-DE4F-9263-9461-3FC9834BA62B}"/>
              </a:ext>
            </a:extLst>
          </p:cNvPr>
          <p:cNvSpPr>
            <a:spLocks noGrp="1"/>
          </p:cNvSpPr>
          <p:nvPr>
            <p:ph type="title"/>
          </p:nvPr>
        </p:nvSpPr>
        <p:spPr>
          <a:xfrm>
            <a:off x="548640" y="274639"/>
            <a:ext cx="9875520" cy="1143000"/>
          </a:xfrm>
        </p:spPr>
        <p:txBody>
          <a:bodyPr>
            <a:normAutofit/>
          </a:bodyPr>
          <a:lstStyle/>
          <a:p>
            <a:r>
              <a:rPr lang="en-US" sz="4000" dirty="0">
                <a:latin typeface="Impact" panose="020B0806030902050204" pitchFamily="34" charset="0"/>
              </a:rPr>
              <a:t>Not all who should “look forward to it” do</a:t>
            </a:r>
          </a:p>
        </p:txBody>
      </p:sp>
    </p:spTree>
    <p:extLst>
      <p:ext uri="{BB962C8B-B14F-4D97-AF65-F5344CB8AC3E}">
        <p14:creationId xmlns:p14="http://schemas.microsoft.com/office/powerpoint/2010/main" val="177889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6C03A9-A0C3-5CA9-D680-994A172DD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794BBD6D-8C37-1E12-5E4D-25F61BAEAB06}"/>
              </a:ext>
            </a:extLst>
          </p:cNvPr>
          <p:cNvSpPr txBox="1">
            <a:spLocks/>
          </p:cNvSpPr>
          <p:nvPr/>
        </p:nvSpPr>
        <p:spPr>
          <a:xfrm>
            <a:off x="3581400" y="1219200"/>
            <a:ext cx="6690360" cy="3657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dirty="0">
                <a:effectLst>
                  <a:glow rad="127000">
                    <a:schemeClr val="bg1"/>
                  </a:glow>
                </a:effectLst>
                <a:latin typeface="Impact" panose="020B0806030902050204" pitchFamily="34" charset="0"/>
              </a:rPr>
              <a:t>Christians can approach the Day of Judgment with boldness</a:t>
            </a:r>
          </a:p>
        </p:txBody>
      </p:sp>
    </p:spTree>
    <p:extLst>
      <p:ext uri="{BB962C8B-B14F-4D97-AF65-F5344CB8AC3E}">
        <p14:creationId xmlns:p14="http://schemas.microsoft.com/office/powerpoint/2010/main" val="2590758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6C03A9-A0C3-5CA9-D680-994A172DD2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794BBD6D-8C37-1E12-5E4D-25F61BAEAB06}"/>
              </a:ext>
            </a:extLst>
          </p:cNvPr>
          <p:cNvSpPr txBox="1">
            <a:spLocks/>
          </p:cNvSpPr>
          <p:nvPr/>
        </p:nvSpPr>
        <p:spPr>
          <a:xfrm>
            <a:off x="731520" y="304800"/>
            <a:ext cx="9509760" cy="2209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a:effectLst>
                  <a:glow rad="127000">
                    <a:schemeClr val="bg1"/>
                  </a:glow>
                </a:effectLst>
                <a:latin typeface="Impact" panose="020B0806030902050204" pitchFamily="34" charset="0"/>
              </a:rPr>
              <a:t>Christians can approach the </a:t>
            </a:r>
          </a:p>
          <a:p>
            <a:r>
              <a:rPr lang="en-US" sz="4800" dirty="0">
                <a:effectLst>
                  <a:glow rad="127000">
                    <a:schemeClr val="bg1"/>
                  </a:glow>
                </a:effectLst>
                <a:latin typeface="Impact" panose="020B0806030902050204" pitchFamily="34" charset="0"/>
              </a:rPr>
              <a:t>Day of Judgment </a:t>
            </a:r>
          </a:p>
          <a:p>
            <a:r>
              <a:rPr lang="en-US" sz="4800" dirty="0">
                <a:effectLst>
                  <a:glow rad="127000">
                    <a:schemeClr val="bg1"/>
                  </a:glow>
                </a:effectLst>
                <a:latin typeface="Impact" panose="020B0806030902050204" pitchFamily="34" charset="0"/>
              </a:rPr>
              <a:t>BOLDLY</a:t>
            </a:r>
          </a:p>
        </p:txBody>
      </p:sp>
      <p:sp>
        <p:nvSpPr>
          <p:cNvPr id="2" name="Title 1">
            <a:extLst>
              <a:ext uri="{FF2B5EF4-FFF2-40B4-BE49-F238E27FC236}">
                <a16:creationId xmlns:a16="http://schemas.microsoft.com/office/drawing/2014/main" id="{A1CE073D-1881-A502-D1D1-9D02F6F2BC41}"/>
              </a:ext>
            </a:extLst>
          </p:cNvPr>
          <p:cNvSpPr txBox="1">
            <a:spLocks/>
          </p:cNvSpPr>
          <p:nvPr/>
        </p:nvSpPr>
        <p:spPr>
          <a:xfrm>
            <a:off x="742071" y="3429000"/>
            <a:ext cx="9906000" cy="2057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685800" indent="-685800" algn="l">
              <a:buFont typeface="Wingdings" panose="05000000000000000000" pitchFamily="2" charset="2"/>
              <a:buChar char="Ø"/>
            </a:pPr>
            <a:r>
              <a:rPr lang="en-US" sz="5400" dirty="0">
                <a:effectLst>
                  <a:glow rad="127000">
                    <a:schemeClr val="bg1"/>
                  </a:glow>
                </a:effectLst>
                <a:latin typeface="Impact" panose="020B0806030902050204" pitchFamily="34" charset="0"/>
              </a:rPr>
              <a:t>If we obey Him</a:t>
            </a:r>
          </a:p>
          <a:p>
            <a:pPr algn="l"/>
            <a:endParaRPr lang="en-US" sz="2000" dirty="0">
              <a:effectLst>
                <a:glow rad="127000">
                  <a:schemeClr val="bg1"/>
                </a:glow>
              </a:effectLst>
              <a:latin typeface="Impact" panose="020B0806030902050204" pitchFamily="34" charset="0"/>
            </a:endParaRPr>
          </a:p>
          <a:p>
            <a:pPr marL="857250" indent="-857250" algn="l">
              <a:buFont typeface="Wingdings" panose="05000000000000000000" pitchFamily="2" charset="2"/>
              <a:buChar char="Ø"/>
            </a:pPr>
            <a:r>
              <a:rPr lang="en-US" sz="5400" dirty="0">
                <a:effectLst>
                  <a:glow rad="127000">
                    <a:schemeClr val="bg1"/>
                  </a:glow>
                </a:effectLst>
                <a:latin typeface="Impact" panose="020B0806030902050204" pitchFamily="34" charset="0"/>
              </a:rPr>
              <a:t>If we turn from sin to serve Him</a:t>
            </a:r>
          </a:p>
        </p:txBody>
      </p:sp>
    </p:spTree>
    <p:extLst>
      <p:ext uri="{BB962C8B-B14F-4D97-AF65-F5344CB8AC3E}">
        <p14:creationId xmlns:p14="http://schemas.microsoft.com/office/powerpoint/2010/main" val="201262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left)">
                                      <p:cBhvr>
                                        <p:cTn id="1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8" name="Title 1">
            <a:extLst>
              <a:ext uri="{FF2B5EF4-FFF2-40B4-BE49-F238E27FC236}">
                <a16:creationId xmlns:a16="http://schemas.microsoft.com/office/drawing/2014/main" id="{14462F43-B399-85C1-9B05-DD587DACD76C}"/>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a:xfrm>
            <a:off x="548640" y="274638"/>
            <a:ext cx="9875520" cy="4068761"/>
          </a:xfrm>
        </p:spPr>
        <p:txBody>
          <a:bodyPr>
            <a:noAutofit/>
          </a:bodyPr>
          <a:lstStyle/>
          <a:p>
            <a:r>
              <a:rPr lang="en-US" sz="7200" dirty="0">
                <a:latin typeface="Impact" panose="020B0806030902050204" pitchFamily="34" charset="0"/>
              </a:rPr>
              <a:t>We Should Feel </a:t>
            </a:r>
            <a:br>
              <a:rPr lang="en-US" sz="7200" dirty="0">
                <a:latin typeface="Impact" panose="020B0806030902050204" pitchFamily="34" charset="0"/>
              </a:rPr>
            </a:br>
            <a:r>
              <a:rPr lang="en-US" sz="7200" dirty="0">
                <a:latin typeface="Impact" panose="020B0806030902050204" pitchFamily="34" charset="0"/>
              </a:rPr>
              <a:t>Assured of its REALITY</a:t>
            </a:r>
          </a:p>
        </p:txBody>
      </p:sp>
    </p:spTree>
    <p:extLst>
      <p:ext uri="{BB962C8B-B14F-4D97-AF65-F5344CB8AC3E}">
        <p14:creationId xmlns:p14="http://schemas.microsoft.com/office/powerpoint/2010/main" val="784929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p:txBody>
          <a:bodyPr/>
          <a:lstStyle/>
          <a:p>
            <a:r>
              <a:rPr lang="en-US" dirty="0">
                <a:latin typeface="Impact" panose="020B0806030902050204" pitchFamily="34" charset="0"/>
              </a:rPr>
              <a:t>We Should Feel Assured of its REALITY</a:t>
            </a:r>
          </a:p>
        </p:txBody>
      </p:sp>
      <p:sp>
        <p:nvSpPr>
          <p:cNvPr id="3" name="TextBox 2">
            <a:extLst>
              <a:ext uri="{FF2B5EF4-FFF2-40B4-BE49-F238E27FC236}">
                <a16:creationId xmlns:a16="http://schemas.microsoft.com/office/drawing/2014/main" id="{6E07FD07-A601-1B28-682C-447F9DF99B20}"/>
              </a:ext>
            </a:extLst>
          </p:cNvPr>
          <p:cNvSpPr txBox="1"/>
          <p:nvPr/>
        </p:nvSpPr>
        <p:spPr>
          <a:xfrm>
            <a:off x="914400" y="1924098"/>
            <a:ext cx="9143999" cy="1723549"/>
          </a:xfrm>
          <a:prstGeom prst="rect">
            <a:avLst/>
          </a:prstGeom>
          <a:noFill/>
        </p:spPr>
        <p:txBody>
          <a:bodyPr wrap="square">
            <a:spAutoFit/>
          </a:bodyPr>
          <a:lstStyle/>
          <a:p>
            <a:pPr algn="ctr"/>
            <a:r>
              <a:rPr lang="en-US" sz="3200" b="1" i="1" dirty="0">
                <a:solidFill>
                  <a:srgbClr val="000000"/>
                </a:solidFill>
                <a:effectLst/>
              </a:rPr>
              <a:t>“Truly, these times of ignorance God overlooked, but now commands all men everywhere to repent,”</a:t>
            </a:r>
          </a:p>
          <a:p>
            <a:pPr algn="ctr"/>
            <a:endParaRPr lang="en-US" sz="1800" b="1" i="1" dirty="0"/>
          </a:p>
          <a:p>
            <a:pPr algn="ctr"/>
            <a:r>
              <a:rPr lang="en-US" sz="2400" dirty="0"/>
              <a:t>Acts 17:30</a:t>
            </a:r>
          </a:p>
        </p:txBody>
      </p:sp>
      <p:sp>
        <p:nvSpPr>
          <p:cNvPr id="4" name="Title 1">
            <a:extLst>
              <a:ext uri="{FF2B5EF4-FFF2-40B4-BE49-F238E27FC236}">
                <a16:creationId xmlns:a16="http://schemas.microsoft.com/office/drawing/2014/main" id="{4F6DB55F-7DD6-ED5A-DE44-1510B3AAC8C5}"/>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Tree>
    <p:extLst>
      <p:ext uri="{BB962C8B-B14F-4D97-AF65-F5344CB8AC3E}">
        <p14:creationId xmlns:p14="http://schemas.microsoft.com/office/powerpoint/2010/main" val="218089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p:txBody>
          <a:bodyPr/>
          <a:lstStyle/>
          <a:p>
            <a:r>
              <a:rPr lang="en-US" dirty="0">
                <a:latin typeface="Impact" panose="020B0806030902050204" pitchFamily="34" charset="0"/>
              </a:rPr>
              <a:t>We Should Feel Assured of its REALITY</a:t>
            </a:r>
          </a:p>
        </p:txBody>
      </p:sp>
      <p:sp>
        <p:nvSpPr>
          <p:cNvPr id="3" name="TextBox 2">
            <a:extLst>
              <a:ext uri="{FF2B5EF4-FFF2-40B4-BE49-F238E27FC236}">
                <a16:creationId xmlns:a16="http://schemas.microsoft.com/office/drawing/2014/main" id="{6E07FD07-A601-1B28-682C-447F9DF99B20}"/>
              </a:ext>
            </a:extLst>
          </p:cNvPr>
          <p:cNvSpPr txBox="1"/>
          <p:nvPr/>
        </p:nvSpPr>
        <p:spPr>
          <a:xfrm>
            <a:off x="914400" y="1872644"/>
            <a:ext cx="9143999" cy="2708434"/>
          </a:xfrm>
          <a:prstGeom prst="rect">
            <a:avLst/>
          </a:prstGeom>
          <a:noFill/>
        </p:spPr>
        <p:txBody>
          <a:bodyPr wrap="square">
            <a:spAutoFit/>
          </a:bodyPr>
          <a:lstStyle/>
          <a:p>
            <a:pPr algn="ctr"/>
            <a:r>
              <a:rPr lang="en-US" sz="3200" b="1" i="1" dirty="0">
                <a:solidFill>
                  <a:srgbClr val="000000"/>
                </a:solidFill>
                <a:effectLst/>
              </a:rPr>
              <a:t>“because He has appointed a day on which He will judge the world in righteousness by the Man whom He has ordained. He has given assurance of this to all by raising Him from the dead.”</a:t>
            </a:r>
          </a:p>
          <a:p>
            <a:pPr algn="ctr"/>
            <a:endParaRPr lang="en-US" sz="1800" b="1" i="1" dirty="0"/>
          </a:p>
          <a:p>
            <a:pPr algn="ctr"/>
            <a:r>
              <a:rPr lang="en-US" sz="2400" dirty="0"/>
              <a:t>Acts 17:31</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Tree>
    <p:extLst>
      <p:ext uri="{BB962C8B-B14F-4D97-AF65-F5344CB8AC3E}">
        <p14:creationId xmlns:p14="http://schemas.microsoft.com/office/powerpoint/2010/main" val="736391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p:txBody>
          <a:bodyPr/>
          <a:lstStyle/>
          <a:p>
            <a:r>
              <a:rPr lang="en-US" dirty="0">
                <a:latin typeface="Impact" panose="020B0806030902050204" pitchFamily="34" charset="0"/>
              </a:rPr>
              <a:t>We Should Feel Assured of its REALITY</a:t>
            </a:r>
          </a:p>
        </p:txBody>
      </p:sp>
      <p:sp>
        <p:nvSpPr>
          <p:cNvPr id="3" name="TextBox 2">
            <a:extLst>
              <a:ext uri="{FF2B5EF4-FFF2-40B4-BE49-F238E27FC236}">
                <a16:creationId xmlns:a16="http://schemas.microsoft.com/office/drawing/2014/main" id="{6E07FD07-A601-1B28-682C-447F9DF99B20}"/>
              </a:ext>
            </a:extLst>
          </p:cNvPr>
          <p:cNvSpPr txBox="1"/>
          <p:nvPr/>
        </p:nvSpPr>
        <p:spPr>
          <a:xfrm>
            <a:off x="914400" y="1872644"/>
            <a:ext cx="9143999" cy="1723549"/>
          </a:xfrm>
          <a:prstGeom prst="rect">
            <a:avLst/>
          </a:prstGeom>
          <a:noFill/>
        </p:spPr>
        <p:txBody>
          <a:bodyPr wrap="square">
            <a:spAutoFit/>
          </a:bodyPr>
          <a:lstStyle/>
          <a:p>
            <a:pPr algn="ctr"/>
            <a:r>
              <a:rPr lang="en-US" sz="3200" b="1" i="1" dirty="0">
                <a:solidFill>
                  <a:srgbClr val="000000"/>
                </a:solidFill>
                <a:effectLst/>
              </a:rPr>
              <a:t>“And as it is appointed for men to die once, </a:t>
            </a:r>
          </a:p>
          <a:p>
            <a:pPr algn="ctr"/>
            <a:r>
              <a:rPr lang="en-US" sz="3200" b="1" i="1" dirty="0">
                <a:solidFill>
                  <a:srgbClr val="000000"/>
                </a:solidFill>
                <a:effectLst/>
              </a:rPr>
              <a:t>but after this the judgment,”</a:t>
            </a:r>
          </a:p>
          <a:p>
            <a:pPr algn="ctr"/>
            <a:endParaRPr lang="en-US" sz="1800" b="1" i="1" dirty="0"/>
          </a:p>
          <a:p>
            <a:pPr algn="ctr"/>
            <a:r>
              <a:rPr lang="en-US" sz="2400" dirty="0"/>
              <a:t>Hebrews 9:27</a:t>
            </a:r>
          </a:p>
        </p:txBody>
      </p:sp>
      <p:sp>
        <p:nvSpPr>
          <p:cNvPr id="2" name="Title 1">
            <a:extLst>
              <a:ext uri="{FF2B5EF4-FFF2-40B4-BE49-F238E27FC236}">
                <a16:creationId xmlns:a16="http://schemas.microsoft.com/office/drawing/2014/main" id="{5FAD15DA-4E05-8B39-6BD7-271E08B0BDDF}"/>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Tree>
    <p:extLst>
      <p:ext uri="{BB962C8B-B14F-4D97-AF65-F5344CB8AC3E}">
        <p14:creationId xmlns:p14="http://schemas.microsoft.com/office/powerpoint/2010/main" val="73417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76F01A-52C9-5EFD-99F5-E0EB3DE847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6528"/>
            <a:ext cx="10972800" cy="1871472"/>
          </a:xfrm>
          <a:prstGeom prst="rect">
            <a:avLst/>
          </a:prstGeom>
        </p:spPr>
      </p:pic>
      <p:sp>
        <p:nvSpPr>
          <p:cNvPr id="8" name="Title 1">
            <a:extLst>
              <a:ext uri="{FF2B5EF4-FFF2-40B4-BE49-F238E27FC236}">
                <a16:creationId xmlns:a16="http://schemas.microsoft.com/office/drawing/2014/main" id="{14462F43-B399-85C1-9B05-DD587DACD76C}"/>
              </a:ext>
            </a:extLst>
          </p:cNvPr>
          <p:cNvSpPr txBox="1">
            <a:spLocks/>
          </p:cNvSpPr>
          <p:nvPr/>
        </p:nvSpPr>
        <p:spPr>
          <a:xfrm>
            <a:off x="7315200" y="6354762"/>
            <a:ext cx="3657600" cy="457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effectLst>
                  <a:glow rad="127000">
                    <a:schemeClr val="bg1"/>
                  </a:glow>
                </a:effectLst>
                <a:latin typeface="Impact" panose="020B0806030902050204" pitchFamily="34" charset="0"/>
              </a:rPr>
              <a:t>Boldness in the Day of Judgment</a:t>
            </a:r>
          </a:p>
        </p:txBody>
      </p:sp>
      <p:sp>
        <p:nvSpPr>
          <p:cNvPr id="9" name="Title 8">
            <a:extLst>
              <a:ext uri="{FF2B5EF4-FFF2-40B4-BE49-F238E27FC236}">
                <a16:creationId xmlns:a16="http://schemas.microsoft.com/office/drawing/2014/main" id="{57E9B776-520A-4011-57A0-B0B2A1881E9B}"/>
              </a:ext>
            </a:extLst>
          </p:cNvPr>
          <p:cNvSpPr>
            <a:spLocks noGrp="1"/>
          </p:cNvSpPr>
          <p:nvPr>
            <p:ph type="title"/>
          </p:nvPr>
        </p:nvSpPr>
        <p:spPr>
          <a:xfrm>
            <a:off x="548640" y="274638"/>
            <a:ext cx="9875520" cy="4068761"/>
          </a:xfrm>
        </p:spPr>
        <p:txBody>
          <a:bodyPr>
            <a:noAutofit/>
          </a:bodyPr>
          <a:lstStyle/>
          <a:p>
            <a:r>
              <a:rPr lang="en-US" sz="7200" dirty="0">
                <a:latin typeface="Impact" panose="020B0806030902050204" pitchFamily="34" charset="0"/>
              </a:rPr>
              <a:t>We Should Feel </a:t>
            </a:r>
            <a:br>
              <a:rPr lang="en-US" sz="7200" dirty="0">
                <a:latin typeface="Impact" panose="020B0806030902050204" pitchFamily="34" charset="0"/>
              </a:rPr>
            </a:br>
            <a:r>
              <a:rPr lang="en-US" sz="7200" dirty="0">
                <a:latin typeface="Impact" panose="020B0806030902050204" pitchFamily="34" charset="0"/>
              </a:rPr>
              <a:t>Assured of its RESULTS</a:t>
            </a:r>
          </a:p>
        </p:txBody>
      </p:sp>
    </p:spTree>
    <p:extLst>
      <p:ext uri="{BB962C8B-B14F-4D97-AF65-F5344CB8AC3E}">
        <p14:creationId xmlns:p14="http://schemas.microsoft.com/office/powerpoint/2010/main" val="2163164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1724</Words>
  <Application>Microsoft Office PowerPoint</Application>
  <PresentationFormat>Custom</PresentationFormat>
  <Paragraphs>199</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Impact</vt:lpstr>
      <vt:lpstr>Wingdings</vt:lpstr>
      <vt:lpstr>Office Theme</vt:lpstr>
      <vt:lpstr>PowerPoint Presentation</vt:lpstr>
      <vt:lpstr>PowerPoint Presentation</vt:lpstr>
      <vt:lpstr>PowerPoint Presentation</vt:lpstr>
      <vt:lpstr>PowerPoint Presentation</vt:lpstr>
      <vt:lpstr>We Should Feel  Assured of its REALITY</vt:lpstr>
      <vt:lpstr>We Should Feel Assured of its REALITY</vt:lpstr>
      <vt:lpstr>We Should Feel Assured of its REALITY</vt:lpstr>
      <vt:lpstr>We Should Feel Assured of its REALITY</vt:lpstr>
      <vt:lpstr>We Should Feel  Assured of its RESULTS</vt:lpstr>
      <vt:lpstr>We Should Feel Assured of its RESULTS</vt:lpstr>
      <vt:lpstr>Not all who look for it, should “look forward” to it</vt:lpstr>
      <vt:lpstr>Not all who look for it, should “look forward” to it</vt:lpstr>
      <vt:lpstr>Not all who look for it, should “look forward” to it</vt:lpstr>
      <vt:lpstr>Not all who look for it, should “look forward” to it</vt:lpstr>
      <vt:lpstr>Not all who look for it, should “look forward” to it</vt:lpstr>
      <vt:lpstr>Not all who “look forward to it” should</vt:lpstr>
      <vt:lpstr>Not all who “look forward to it” should</vt:lpstr>
      <vt:lpstr>Not all who “look forward to it” should</vt:lpstr>
      <vt:lpstr>Not all who “look forward to it” should</vt:lpstr>
      <vt:lpstr>Not all who “look forward to it” should</vt:lpstr>
      <vt:lpstr>Not all who “look forward to it” should</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Not all who should “look forward to it” do</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111</cp:revision>
  <dcterms:created xsi:type="dcterms:W3CDTF">2013-10-19T22:18:57Z</dcterms:created>
  <dcterms:modified xsi:type="dcterms:W3CDTF">2024-02-04T20:02:38Z</dcterms:modified>
</cp:coreProperties>
</file>