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31" r:id="rId2"/>
    <p:sldId id="332" r:id="rId3"/>
    <p:sldId id="343" r:id="rId4"/>
    <p:sldId id="333" r:id="rId5"/>
    <p:sldId id="334" r:id="rId6"/>
    <p:sldId id="335" r:id="rId7"/>
    <p:sldId id="336" r:id="rId8"/>
    <p:sldId id="337" r:id="rId9"/>
    <p:sldId id="338" r:id="rId10"/>
    <p:sldId id="339" r:id="rId11"/>
    <p:sldId id="340" r:id="rId12"/>
    <p:sldId id="341" r:id="rId13"/>
    <p:sldId id="342" r:id="rId14"/>
    <p:sldId id="344" r:id="rId15"/>
    <p:sldId id="345" r:id="rId16"/>
    <p:sldId id="346" r:id="rId17"/>
    <p:sldId id="352" r:id="rId18"/>
    <p:sldId id="347" r:id="rId19"/>
    <p:sldId id="351" r:id="rId20"/>
    <p:sldId id="348" r:id="rId21"/>
    <p:sldId id="350" r:id="rId22"/>
    <p:sldId id="349" r:id="rId23"/>
    <p:sldId id="328" r:id="rId24"/>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030"/>
    <a:srgbClr val="F8526E"/>
    <a:srgbClr val="F87C7C"/>
    <a:srgbClr val="F65454"/>
    <a:srgbClr val="920808"/>
    <a:srgbClr val="DF4141"/>
    <a:srgbClr val="E04848"/>
    <a:srgbClr val="EC3C3C"/>
    <a:srgbClr val="B41E1E"/>
    <a:srgbClr val="D5D0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1/21/2024</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1/21/2024</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pread the Word by KJ: Acts 19: Paul's Healings and Exorcising Without Jesus">
            <a:extLst>
              <a:ext uri="{FF2B5EF4-FFF2-40B4-BE49-F238E27FC236}">
                <a16:creationId xmlns:a16="http://schemas.microsoft.com/office/drawing/2014/main" id="{7517BEFF-9B28-62B3-F08C-89FD00B36B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8" y="0"/>
            <a:ext cx="10972800" cy="533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9DF8B51-C20D-74CD-C17D-E82504AB12E4}"/>
              </a:ext>
            </a:extLst>
          </p:cNvPr>
          <p:cNvSpPr>
            <a:spLocks noGrp="1"/>
          </p:cNvSpPr>
          <p:nvPr>
            <p:ph type="title"/>
          </p:nvPr>
        </p:nvSpPr>
        <p:spPr>
          <a:xfrm>
            <a:off x="152400" y="5181600"/>
            <a:ext cx="10668000" cy="1466088"/>
          </a:xfrm>
        </p:spPr>
        <p:txBody>
          <a:bodyPr>
            <a:normAutofit fontScale="90000"/>
          </a:bodyPr>
          <a:lstStyle/>
          <a:p>
            <a:r>
              <a:rPr lang="en-US" sz="4800" dirty="0">
                <a:solidFill>
                  <a:srgbClr val="FFC000"/>
                </a:solidFill>
                <a:latin typeface="Matura MT Script Capitals" panose="03020802060602070202" pitchFamily="66" charset="0"/>
              </a:rPr>
              <a:t>A Group Book Burning – Acts 19:19</a:t>
            </a:r>
          </a:p>
        </p:txBody>
      </p:sp>
    </p:spTree>
    <p:extLst>
      <p:ext uri="{BB962C8B-B14F-4D97-AF65-F5344CB8AC3E}">
        <p14:creationId xmlns:p14="http://schemas.microsoft.com/office/powerpoint/2010/main" val="3084219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The Seven Sons of </a:t>
            </a:r>
            <a:r>
              <a:rPr lang="en-US" sz="4800" dirty="0" err="1">
                <a:solidFill>
                  <a:schemeClr val="bg1"/>
                </a:solidFill>
                <a:latin typeface="Matura MT Script Capitals" panose="03020802060602070202" pitchFamily="66" charset="0"/>
              </a:rPr>
              <a:t>Sceva</a:t>
            </a:r>
            <a:endParaRPr lang="en-US" sz="4800" dirty="0">
              <a:solidFill>
                <a:schemeClr val="bg1"/>
              </a:solidFill>
              <a:latin typeface="Matura MT Script Capitals" panose="03020802060602070202" pitchFamily="66" charset="0"/>
            </a:endParaRP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2215991"/>
          </a:xfrm>
          <a:prstGeom prst="rect">
            <a:avLst/>
          </a:prstGeom>
          <a:noFill/>
        </p:spPr>
        <p:txBody>
          <a:bodyPr wrap="square">
            <a:spAutoFit/>
          </a:bodyPr>
          <a:lstStyle/>
          <a:p>
            <a:pPr algn="ctr"/>
            <a:r>
              <a:rPr lang="en-US" sz="3200" b="1" i="1" dirty="0">
                <a:solidFill>
                  <a:schemeClr val="bg1"/>
                </a:solidFill>
                <a:effectLst/>
              </a:rPr>
              <a:t>“Then the man in whom the evil spirit was leaped on them, overpowered them, and prevailed against them, so that they fled out of that house naked and wounded.”</a:t>
            </a:r>
          </a:p>
          <a:p>
            <a:pPr algn="ctr"/>
            <a:endParaRPr lang="en-US" sz="1800" b="1" i="1" dirty="0">
              <a:solidFill>
                <a:schemeClr val="bg1"/>
              </a:solidFill>
            </a:endParaRPr>
          </a:p>
          <a:p>
            <a:pPr algn="ctr"/>
            <a:r>
              <a:rPr lang="en-US" sz="2400" dirty="0">
                <a:solidFill>
                  <a:schemeClr val="bg1"/>
                </a:solidFill>
              </a:rPr>
              <a:t>Acts 19:16</a:t>
            </a:r>
          </a:p>
        </p:txBody>
      </p:sp>
    </p:spTree>
    <p:extLst>
      <p:ext uri="{BB962C8B-B14F-4D97-AF65-F5344CB8AC3E}">
        <p14:creationId xmlns:p14="http://schemas.microsoft.com/office/powerpoint/2010/main" val="3970159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The Seven Sons of </a:t>
            </a:r>
            <a:r>
              <a:rPr lang="en-US" sz="4800" dirty="0" err="1">
                <a:solidFill>
                  <a:schemeClr val="bg1"/>
                </a:solidFill>
                <a:latin typeface="Matura MT Script Capitals" panose="03020802060602070202" pitchFamily="66" charset="0"/>
              </a:rPr>
              <a:t>Sceva</a:t>
            </a:r>
            <a:endParaRPr lang="en-US" sz="4800" dirty="0">
              <a:solidFill>
                <a:schemeClr val="bg1"/>
              </a:solidFill>
              <a:latin typeface="Matura MT Script Capitals" panose="03020802060602070202" pitchFamily="66" charset="0"/>
            </a:endParaRP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2215991"/>
          </a:xfrm>
          <a:prstGeom prst="rect">
            <a:avLst/>
          </a:prstGeom>
          <a:noFill/>
        </p:spPr>
        <p:txBody>
          <a:bodyPr wrap="square">
            <a:spAutoFit/>
          </a:bodyPr>
          <a:lstStyle/>
          <a:p>
            <a:pPr algn="ctr"/>
            <a:r>
              <a:rPr lang="en-US" sz="3200" b="1" i="1" dirty="0">
                <a:solidFill>
                  <a:schemeClr val="bg1"/>
                </a:solidFill>
                <a:effectLst/>
              </a:rPr>
              <a:t>“This became known both to all Jews and Greeks dwelling in Ephesus; and fear fell on them all, </a:t>
            </a:r>
          </a:p>
          <a:p>
            <a:pPr algn="ctr"/>
            <a:r>
              <a:rPr lang="en-US" sz="3200" b="1" i="1" dirty="0">
                <a:solidFill>
                  <a:schemeClr val="bg1"/>
                </a:solidFill>
                <a:effectLst/>
              </a:rPr>
              <a:t>and the name of the Lord Jesus was magnified.”</a:t>
            </a:r>
          </a:p>
          <a:p>
            <a:pPr algn="ctr"/>
            <a:endParaRPr lang="en-US" sz="1800" b="1" i="1" dirty="0">
              <a:solidFill>
                <a:schemeClr val="bg1"/>
              </a:solidFill>
            </a:endParaRPr>
          </a:p>
          <a:p>
            <a:pPr algn="ctr"/>
            <a:r>
              <a:rPr lang="en-US" sz="2400" dirty="0">
                <a:solidFill>
                  <a:schemeClr val="bg1"/>
                </a:solidFill>
              </a:rPr>
              <a:t>Acts 19:17</a:t>
            </a:r>
          </a:p>
        </p:txBody>
      </p:sp>
    </p:spTree>
    <p:extLst>
      <p:ext uri="{BB962C8B-B14F-4D97-AF65-F5344CB8AC3E}">
        <p14:creationId xmlns:p14="http://schemas.microsoft.com/office/powerpoint/2010/main" val="72307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2009813"/>
            <a:ext cx="9494520" cy="830997"/>
          </a:xfrm>
          <a:prstGeom prst="rect">
            <a:avLst/>
          </a:prstGeom>
          <a:noFill/>
        </p:spPr>
        <p:txBody>
          <a:bodyPr wrap="square" rtlCol="0">
            <a:spAutoFit/>
          </a:bodyPr>
          <a:lstStyle/>
          <a:p>
            <a:pPr algn="ctr"/>
            <a:r>
              <a:rPr lang="en-US" sz="4800" dirty="0">
                <a:solidFill>
                  <a:schemeClr val="accent1">
                    <a:lumMod val="60000"/>
                    <a:lumOff val="40000"/>
                  </a:schemeClr>
                </a:solidFill>
                <a:latin typeface="Matura MT Script Capitals" panose="03020802060602070202" pitchFamily="66" charset="0"/>
              </a:rPr>
              <a:t>Takeaway # 2</a:t>
            </a:r>
          </a:p>
        </p:txBody>
      </p:sp>
      <p:sp>
        <p:nvSpPr>
          <p:cNvPr id="6" name="TextBox 5">
            <a:extLst>
              <a:ext uri="{FF2B5EF4-FFF2-40B4-BE49-F238E27FC236}">
                <a16:creationId xmlns:a16="http://schemas.microsoft.com/office/drawing/2014/main" id="{98B585A3-DA29-42BE-65E8-03561B661195}"/>
              </a:ext>
            </a:extLst>
          </p:cNvPr>
          <p:cNvSpPr txBox="1"/>
          <p:nvPr/>
        </p:nvSpPr>
        <p:spPr>
          <a:xfrm>
            <a:off x="739140" y="3776622"/>
            <a:ext cx="9494520" cy="1754326"/>
          </a:xfrm>
          <a:prstGeom prst="rect">
            <a:avLst/>
          </a:prstGeom>
          <a:noFill/>
        </p:spPr>
        <p:txBody>
          <a:bodyPr wrap="square">
            <a:spAutoFit/>
          </a:bodyPr>
          <a:lstStyle/>
          <a:p>
            <a:pPr algn="ctr"/>
            <a:r>
              <a:rPr lang="en-US" sz="5400" dirty="0">
                <a:solidFill>
                  <a:schemeClr val="bg1"/>
                </a:solidFill>
                <a:effectLst/>
                <a:latin typeface="Matura MT Script Capitals" panose="03020802060602070202" pitchFamily="66" charset="0"/>
              </a:rPr>
              <a:t>Be right with God – do not follow after fads, doctrines, etc.</a:t>
            </a:r>
            <a:endParaRPr lang="en-US" sz="5400" dirty="0">
              <a:solidFill>
                <a:schemeClr val="bg1"/>
              </a:solidFill>
              <a:latin typeface="Matura MT Script Capitals" panose="03020802060602070202" pitchFamily="66" charset="0"/>
            </a:endParaRPr>
          </a:p>
        </p:txBody>
      </p:sp>
    </p:spTree>
    <p:extLst>
      <p:ext uri="{BB962C8B-B14F-4D97-AF65-F5344CB8AC3E}">
        <p14:creationId xmlns:p14="http://schemas.microsoft.com/office/powerpoint/2010/main" val="1702220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Many Good Choices and Results</a:t>
            </a:r>
          </a:p>
        </p:txBody>
      </p:sp>
    </p:spTree>
    <p:extLst>
      <p:ext uri="{BB962C8B-B14F-4D97-AF65-F5344CB8AC3E}">
        <p14:creationId xmlns:p14="http://schemas.microsoft.com/office/powerpoint/2010/main" val="396308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Many Good Choices and Results</a:t>
            </a: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3200876"/>
          </a:xfrm>
          <a:prstGeom prst="rect">
            <a:avLst/>
          </a:prstGeom>
          <a:noFill/>
        </p:spPr>
        <p:txBody>
          <a:bodyPr wrap="square">
            <a:spAutoFit/>
          </a:bodyPr>
          <a:lstStyle/>
          <a:p>
            <a:pPr algn="ctr"/>
            <a:r>
              <a:rPr lang="en-US" sz="3200" b="1" i="1" dirty="0">
                <a:solidFill>
                  <a:schemeClr val="bg1"/>
                </a:solidFill>
                <a:effectLst/>
              </a:rPr>
              <a:t>“And many who had believed came confessing and telling their deeds. Also, many of those who had practiced magic brought their books together and burned them in the sight of all. And they counted up the value of them, and it totaled fifty thousand pieces of silver.”</a:t>
            </a:r>
          </a:p>
          <a:p>
            <a:pPr algn="ctr"/>
            <a:endParaRPr lang="en-US" sz="1800" b="1" i="1" dirty="0">
              <a:solidFill>
                <a:schemeClr val="bg1"/>
              </a:solidFill>
            </a:endParaRPr>
          </a:p>
          <a:p>
            <a:pPr algn="ctr"/>
            <a:r>
              <a:rPr lang="en-US" sz="2400" dirty="0">
                <a:solidFill>
                  <a:schemeClr val="bg1"/>
                </a:solidFill>
              </a:rPr>
              <a:t>Acts 19:18-19</a:t>
            </a:r>
          </a:p>
        </p:txBody>
      </p:sp>
    </p:spTree>
    <p:extLst>
      <p:ext uri="{BB962C8B-B14F-4D97-AF65-F5344CB8AC3E}">
        <p14:creationId xmlns:p14="http://schemas.microsoft.com/office/powerpoint/2010/main" val="3644676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Many Good Choices and Results</a:t>
            </a:r>
          </a:p>
        </p:txBody>
      </p:sp>
      <p:sp>
        <p:nvSpPr>
          <p:cNvPr id="5" name="TextBox 4">
            <a:extLst>
              <a:ext uri="{FF2B5EF4-FFF2-40B4-BE49-F238E27FC236}">
                <a16:creationId xmlns:a16="http://schemas.microsoft.com/office/drawing/2014/main" id="{4C075571-82BC-A743-A81D-46D35E367475}"/>
              </a:ext>
            </a:extLst>
          </p:cNvPr>
          <p:cNvSpPr txBox="1"/>
          <p:nvPr/>
        </p:nvSpPr>
        <p:spPr>
          <a:xfrm>
            <a:off x="553329" y="3106341"/>
            <a:ext cx="9875520" cy="3693319"/>
          </a:xfrm>
          <a:prstGeom prst="rect">
            <a:avLst/>
          </a:prstGeom>
          <a:noFill/>
        </p:spPr>
        <p:txBody>
          <a:bodyPr wrap="square">
            <a:spAutoFit/>
          </a:bodyPr>
          <a:lstStyle/>
          <a:p>
            <a:pPr algn="ctr"/>
            <a:r>
              <a:rPr lang="en-US" sz="3200" b="1" i="1" dirty="0">
                <a:solidFill>
                  <a:schemeClr val="bg1"/>
                </a:solidFill>
                <a:effectLst/>
              </a:rPr>
              <a:t>“that if you confess with your mouth the Lord Jesus and believe in your heart that God has raised Him from the dead, you will be saved. For with the heart one believes unto righteousness, and with the mouth confession is made unto salvation. For the Scripture says, </a:t>
            </a:r>
          </a:p>
          <a:p>
            <a:pPr algn="ctr"/>
            <a:r>
              <a:rPr lang="en-US" sz="3200" b="1" i="1" dirty="0">
                <a:solidFill>
                  <a:schemeClr val="bg1"/>
                </a:solidFill>
                <a:effectLst/>
              </a:rPr>
              <a:t>“Whoever believes on Him will not be put to shame.”</a:t>
            </a:r>
          </a:p>
          <a:p>
            <a:pPr algn="ctr"/>
            <a:endParaRPr lang="en-US" sz="1800" b="1" i="1" dirty="0">
              <a:solidFill>
                <a:schemeClr val="bg1"/>
              </a:solidFill>
            </a:endParaRPr>
          </a:p>
          <a:p>
            <a:pPr algn="ctr"/>
            <a:r>
              <a:rPr lang="en-US" sz="2400" dirty="0">
                <a:solidFill>
                  <a:schemeClr val="bg1"/>
                </a:solidFill>
              </a:rPr>
              <a:t>Romans 10:9-11</a:t>
            </a:r>
          </a:p>
        </p:txBody>
      </p:sp>
    </p:spTree>
    <p:extLst>
      <p:ext uri="{BB962C8B-B14F-4D97-AF65-F5344CB8AC3E}">
        <p14:creationId xmlns:p14="http://schemas.microsoft.com/office/powerpoint/2010/main" val="78446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Many Good Choices and Results</a:t>
            </a: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1723549"/>
          </a:xfrm>
          <a:prstGeom prst="rect">
            <a:avLst/>
          </a:prstGeom>
          <a:noFill/>
        </p:spPr>
        <p:txBody>
          <a:bodyPr wrap="square">
            <a:spAutoFit/>
          </a:bodyPr>
          <a:lstStyle/>
          <a:p>
            <a:pPr algn="ctr"/>
            <a:r>
              <a:rPr lang="en-US" sz="3200" b="1" i="1" dirty="0">
                <a:solidFill>
                  <a:schemeClr val="bg1"/>
                </a:solidFill>
                <a:effectLst/>
              </a:rPr>
              <a:t>“If we confess our sins, He is faithful and just to forgive us our sins and to cleanse us from all unrighteousness.”</a:t>
            </a:r>
          </a:p>
          <a:p>
            <a:pPr algn="ctr"/>
            <a:endParaRPr lang="en-US" sz="1800" b="1" i="1" dirty="0">
              <a:solidFill>
                <a:schemeClr val="bg1"/>
              </a:solidFill>
            </a:endParaRPr>
          </a:p>
          <a:p>
            <a:pPr algn="ctr"/>
            <a:r>
              <a:rPr lang="en-US" sz="2400" dirty="0">
                <a:solidFill>
                  <a:schemeClr val="bg1"/>
                </a:solidFill>
              </a:rPr>
              <a:t>1  John 1:9</a:t>
            </a:r>
          </a:p>
        </p:txBody>
      </p:sp>
    </p:spTree>
    <p:extLst>
      <p:ext uri="{BB962C8B-B14F-4D97-AF65-F5344CB8AC3E}">
        <p14:creationId xmlns:p14="http://schemas.microsoft.com/office/powerpoint/2010/main" val="2726830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Many Good Choices and Results</a:t>
            </a: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1231106"/>
          </a:xfrm>
          <a:prstGeom prst="rect">
            <a:avLst/>
          </a:prstGeom>
          <a:noFill/>
        </p:spPr>
        <p:txBody>
          <a:bodyPr wrap="square">
            <a:spAutoFit/>
          </a:bodyPr>
          <a:lstStyle/>
          <a:p>
            <a:pPr algn="ctr"/>
            <a:r>
              <a:rPr lang="en-US" sz="3200" b="1" i="1" dirty="0">
                <a:solidFill>
                  <a:schemeClr val="bg1"/>
                </a:solidFill>
                <a:effectLst/>
              </a:rPr>
              <a:t>“Abstain from every form of evil.”</a:t>
            </a:r>
          </a:p>
          <a:p>
            <a:pPr algn="ctr"/>
            <a:endParaRPr lang="en-US" sz="1800" b="1" i="1" dirty="0">
              <a:solidFill>
                <a:schemeClr val="bg1"/>
              </a:solidFill>
            </a:endParaRPr>
          </a:p>
          <a:p>
            <a:pPr algn="ctr"/>
            <a:r>
              <a:rPr lang="en-US" sz="2400" dirty="0">
                <a:solidFill>
                  <a:schemeClr val="bg1"/>
                </a:solidFill>
              </a:rPr>
              <a:t>1 Thessalonians 5:22</a:t>
            </a:r>
          </a:p>
        </p:txBody>
      </p:sp>
    </p:spTree>
    <p:extLst>
      <p:ext uri="{BB962C8B-B14F-4D97-AF65-F5344CB8AC3E}">
        <p14:creationId xmlns:p14="http://schemas.microsoft.com/office/powerpoint/2010/main" val="3789102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Many Good Choices and Results</a:t>
            </a: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1231106"/>
          </a:xfrm>
          <a:prstGeom prst="rect">
            <a:avLst/>
          </a:prstGeom>
          <a:noFill/>
        </p:spPr>
        <p:txBody>
          <a:bodyPr wrap="square">
            <a:spAutoFit/>
          </a:bodyPr>
          <a:lstStyle/>
          <a:p>
            <a:pPr algn="ctr"/>
            <a:r>
              <a:rPr lang="en-US" sz="3200" b="1" i="1" dirty="0">
                <a:solidFill>
                  <a:schemeClr val="bg1"/>
                </a:solidFill>
                <a:effectLst/>
              </a:rPr>
              <a:t>“So the word of the Lord grew mightily and prevailed.”</a:t>
            </a:r>
          </a:p>
          <a:p>
            <a:pPr algn="ctr"/>
            <a:endParaRPr lang="en-US" sz="1800" b="1" i="1" dirty="0">
              <a:solidFill>
                <a:schemeClr val="bg1"/>
              </a:solidFill>
            </a:endParaRPr>
          </a:p>
          <a:p>
            <a:pPr algn="ctr"/>
            <a:r>
              <a:rPr lang="en-US" sz="2400" dirty="0">
                <a:solidFill>
                  <a:schemeClr val="bg1"/>
                </a:solidFill>
              </a:rPr>
              <a:t>Acts 19:20</a:t>
            </a:r>
          </a:p>
        </p:txBody>
      </p:sp>
    </p:spTree>
    <p:extLst>
      <p:ext uri="{BB962C8B-B14F-4D97-AF65-F5344CB8AC3E}">
        <p14:creationId xmlns:p14="http://schemas.microsoft.com/office/powerpoint/2010/main" val="3910925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Many Good Choices and Results</a:t>
            </a: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1231106"/>
          </a:xfrm>
          <a:prstGeom prst="rect">
            <a:avLst/>
          </a:prstGeom>
          <a:noFill/>
        </p:spPr>
        <p:txBody>
          <a:bodyPr wrap="square">
            <a:spAutoFit/>
          </a:bodyPr>
          <a:lstStyle/>
          <a:p>
            <a:pPr algn="ctr"/>
            <a:r>
              <a:rPr lang="en-US" sz="3200" b="1" i="1" dirty="0">
                <a:solidFill>
                  <a:schemeClr val="bg1"/>
                </a:solidFill>
                <a:effectLst/>
              </a:rPr>
              <a:t>“So the word of the Lord grew mightily and prevailed.”</a:t>
            </a:r>
          </a:p>
          <a:p>
            <a:pPr algn="ctr"/>
            <a:endParaRPr lang="en-US" sz="1800" b="1" i="1" dirty="0">
              <a:solidFill>
                <a:schemeClr val="bg1"/>
              </a:solidFill>
            </a:endParaRPr>
          </a:p>
          <a:p>
            <a:pPr algn="ctr"/>
            <a:r>
              <a:rPr lang="en-US" sz="2400" dirty="0">
                <a:solidFill>
                  <a:schemeClr val="bg1"/>
                </a:solidFill>
              </a:rPr>
              <a:t>Acts 19:20</a:t>
            </a:r>
          </a:p>
        </p:txBody>
      </p:sp>
      <p:sp>
        <p:nvSpPr>
          <p:cNvPr id="7" name="Speech Bubble: Rectangle 6">
            <a:extLst>
              <a:ext uri="{FF2B5EF4-FFF2-40B4-BE49-F238E27FC236}">
                <a16:creationId xmlns:a16="http://schemas.microsoft.com/office/drawing/2014/main" id="{60473CDE-EBB8-2FB6-9A06-742502BF822A}"/>
              </a:ext>
            </a:extLst>
          </p:cNvPr>
          <p:cNvSpPr/>
          <p:nvPr/>
        </p:nvSpPr>
        <p:spPr>
          <a:xfrm>
            <a:off x="6400800" y="4621603"/>
            <a:ext cx="4023360" cy="1740694"/>
          </a:xfrm>
          <a:prstGeom prst="wedgeRectCallout">
            <a:avLst>
              <a:gd name="adj1" fmla="val -38548"/>
              <a:gd name="adj2" fmla="val -86849"/>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With overpowering force and strength which nothing could resist.</a:t>
            </a:r>
          </a:p>
        </p:txBody>
      </p:sp>
    </p:spTree>
    <p:extLst>
      <p:ext uri="{BB962C8B-B14F-4D97-AF65-F5344CB8AC3E}">
        <p14:creationId xmlns:p14="http://schemas.microsoft.com/office/powerpoint/2010/main" val="401926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Special or Unusual Miracles</a:t>
            </a:r>
          </a:p>
        </p:txBody>
      </p:sp>
    </p:spTree>
    <p:extLst>
      <p:ext uri="{BB962C8B-B14F-4D97-AF65-F5344CB8AC3E}">
        <p14:creationId xmlns:p14="http://schemas.microsoft.com/office/powerpoint/2010/main" val="3398722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2009813"/>
            <a:ext cx="9494520" cy="830997"/>
          </a:xfrm>
          <a:prstGeom prst="rect">
            <a:avLst/>
          </a:prstGeom>
          <a:noFill/>
        </p:spPr>
        <p:txBody>
          <a:bodyPr wrap="square" rtlCol="0">
            <a:spAutoFit/>
          </a:bodyPr>
          <a:lstStyle/>
          <a:p>
            <a:pPr algn="ctr"/>
            <a:r>
              <a:rPr lang="en-US" sz="4800" dirty="0">
                <a:solidFill>
                  <a:schemeClr val="accent1">
                    <a:lumMod val="60000"/>
                    <a:lumOff val="40000"/>
                  </a:schemeClr>
                </a:solidFill>
                <a:latin typeface="Matura MT Script Capitals" panose="03020802060602070202" pitchFamily="66" charset="0"/>
              </a:rPr>
              <a:t>Takeaway # 3</a:t>
            </a:r>
          </a:p>
        </p:txBody>
      </p:sp>
      <p:sp>
        <p:nvSpPr>
          <p:cNvPr id="6" name="TextBox 5">
            <a:extLst>
              <a:ext uri="{FF2B5EF4-FFF2-40B4-BE49-F238E27FC236}">
                <a16:creationId xmlns:a16="http://schemas.microsoft.com/office/drawing/2014/main" id="{98B585A3-DA29-42BE-65E8-03561B661195}"/>
              </a:ext>
            </a:extLst>
          </p:cNvPr>
          <p:cNvSpPr txBox="1"/>
          <p:nvPr/>
        </p:nvSpPr>
        <p:spPr>
          <a:xfrm>
            <a:off x="739140" y="3776622"/>
            <a:ext cx="9494520" cy="1754326"/>
          </a:xfrm>
          <a:prstGeom prst="rect">
            <a:avLst/>
          </a:prstGeom>
          <a:noFill/>
        </p:spPr>
        <p:txBody>
          <a:bodyPr wrap="square">
            <a:spAutoFit/>
          </a:bodyPr>
          <a:lstStyle/>
          <a:p>
            <a:pPr algn="ctr"/>
            <a:r>
              <a:rPr lang="en-US" sz="5400" dirty="0">
                <a:solidFill>
                  <a:schemeClr val="bg1"/>
                </a:solidFill>
                <a:effectLst/>
                <a:latin typeface="Matura MT Script Capitals" panose="03020802060602070202" pitchFamily="66" charset="0"/>
              </a:rPr>
              <a:t>Make the Right Choice </a:t>
            </a:r>
          </a:p>
          <a:p>
            <a:pPr algn="ctr"/>
            <a:r>
              <a:rPr lang="en-US" sz="5400" dirty="0">
                <a:solidFill>
                  <a:schemeClr val="bg1"/>
                </a:solidFill>
                <a:effectLst/>
                <a:latin typeface="Matura MT Script Capitals" panose="03020802060602070202" pitchFamily="66" charset="0"/>
              </a:rPr>
              <a:t>No Matter the Cost!</a:t>
            </a:r>
            <a:endParaRPr lang="en-US" sz="5400" dirty="0">
              <a:solidFill>
                <a:schemeClr val="bg1"/>
              </a:solidFill>
              <a:latin typeface="Matura MT Script Capitals" panose="03020802060602070202" pitchFamily="66" charset="0"/>
            </a:endParaRPr>
          </a:p>
        </p:txBody>
      </p:sp>
    </p:spTree>
    <p:extLst>
      <p:ext uri="{BB962C8B-B14F-4D97-AF65-F5344CB8AC3E}">
        <p14:creationId xmlns:p14="http://schemas.microsoft.com/office/powerpoint/2010/main" val="1168733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2009813"/>
            <a:ext cx="9494520" cy="830997"/>
          </a:xfrm>
          <a:prstGeom prst="rect">
            <a:avLst/>
          </a:prstGeom>
          <a:noFill/>
        </p:spPr>
        <p:txBody>
          <a:bodyPr wrap="square" rtlCol="0">
            <a:spAutoFit/>
          </a:bodyPr>
          <a:lstStyle/>
          <a:p>
            <a:pPr algn="ctr"/>
            <a:r>
              <a:rPr lang="en-US" sz="4800" dirty="0">
                <a:solidFill>
                  <a:schemeClr val="accent1">
                    <a:lumMod val="60000"/>
                    <a:lumOff val="40000"/>
                  </a:schemeClr>
                </a:solidFill>
                <a:latin typeface="Matura MT Script Capitals" panose="03020802060602070202" pitchFamily="66" charset="0"/>
              </a:rPr>
              <a:t>Takeaways…</a:t>
            </a:r>
          </a:p>
        </p:txBody>
      </p:sp>
      <p:sp>
        <p:nvSpPr>
          <p:cNvPr id="6" name="TextBox 5">
            <a:extLst>
              <a:ext uri="{FF2B5EF4-FFF2-40B4-BE49-F238E27FC236}">
                <a16:creationId xmlns:a16="http://schemas.microsoft.com/office/drawing/2014/main" id="{98B585A3-DA29-42BE-65E8-03561B661195}"/>
              </a:ext>
            </a:extLst>
          </p:cNvPr>
          <p:cNvSpPr txBox="1"/>
          <p:nvPr/>
        </p:nvSpPr>
        <p:spPr>
          <a:xfrm>
            <a:off x="548640" y="2872462"/>
            <a:ext cx="9966960" cy="3847207"/>
          </a:xfrm>
          <a:prstGeom prst="rect">
            <a:avLst/>
          </a:prstGeom>
          <a:noFill/>
        </p:spPr>
        <p:txBody>
          <a:bodyPr wrap="square">
            <a:spAutoFit/>
          </a:bodyPr>
          <a:lstStyle/>
          <a:p>
            <a:r>
              <a:rPr lang="en-US" sz="3600" dirty="0">
                <a:solidFill>
                  <a:schemeClr val="bg1"/>
                </a:solidFill>
                <a:effectLst/>
                <a:latin typeface="Matura MT Script Capitals" panose="03020802060602070202" pitchFamily="66" charset="0"/>
              </a:rPr>
              <a:t># 1 – We can help those who others cannot – 	with the word of God!</a:t>
            </a:r>
          </a:p>
          <a:p>
            <a:endParaRPr lang="en-US" sz="1400" dirty="0">
              <a:solidFill>
                <a:schemeClr val="bg1"/>
              </a:solidFill>
              <a:effectLst/>
              <a:latin typeface="Matura MT Script Capitals" panose="03020802060602070202" pitchFamily="66" charset="0"/>
            </a:endParaRPr>
          </a:p>
          <a:p>
            <a:r>
              <a:rPr lang="en-US" sz="3600" dirty="0">
                <a:solidFill>
                  <a:schemeClr val="bg1"/>
                </a:solidFill>
                <a:latin typeface="Matura MT Script Capitals" panose="03020802060602070202" pitchFamily="66" charset="0"/>
              </a:rPr>
              <a:t># 2 – Be right with God – do not follow fads, 	doctrines, etc.!</a:t>
            </a:r>
          </a:p>
          <a:p>
            <a:endParaRPr lang="en-US" sz="1400" dirty="0">
              <a:solidFill>
                <a:schemeClr val="bg1"/>
              </a:solidFill>
              <a:latin typeface="Matura MT Script Capitals" panose="03020802060602070202" pitchFamily="66" charset="0"/>
            </a:endParaRPr>
          </a:p>
          <a:p>
            <a:r>
              <a:rPr lang="en-US" sz="3600" dirty="0">
                <a:solidFill>
                  <a:schemeClr val="bg1"/>
                </a:solidFill>
                <a:latin typeface="Matura MT Script Capitals" panose="03020802060602070202" pitchFamily="66" charset="0"/>
              </a:rPr>
              <a:t># 3 – Make the right choices no matter </a:t>
            </a:r>
          </a:p>
          <a:p>
            <a:r>
              <a:rPr lang="en-US" sz="3600" dirty="0">
                <a:solidFill>
                  <a:schemeClr val="bg1"/>
                </a:solidFill>
                <a:latin typeface="Matura MT Script Capitals" panose="03020802060602070202" pitchFamily="66" charset="0"/>
              </a:rPr>
              <a:t>	the cost!</a:t>
            </a:r>
          </a:p>
        </p:txBody>
      </p:sp>
    </p:spTree>
    <p:extLst>
      <p:ext uri="{BB962C8B-B14F-4D97-AF65-F5344CB8AC3E}">
        <p14:creationId xmlns:p14="http://schemas.microsoft.com/office/powerpoint/2010/main" val="2200936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pread the Word by KJ: Acts 19: Paul's Healings and Exorcising Without Jesus">
            <a:extLst>
              <a:ext uri="{FF2B5EF4-FFF2-40B4-BE49-F238E27FC236}">
                <a16:creationId xmlns:a16="http://schemas.microsoft.com/office/drawing/2014/main" id="{7517BEFF-9B28-62B3-F08C-89FD00B36B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8" y="0"/>
            <a:ext cx="10972800" cy="533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9DF8B51-C20D-74CD-C17D-E82504AB12E4}"/>
              </a:ext>
            </a:extLst>
          </p:cNvPr>
          <p:cNvSpPr>
            <a:spLocks noGrp="1"/>
          </p:cNvSpPr>
          <p:nvPr>
            <p:ph type="title"/>
          </p:nvPr>
        </p:nvSpPr>
        <p:spPr>
          <a:xfrm>
            <a:off x="152400" y="5181600"/>
            <a:ext cx="10668000" cy="1466088"/>
          </a:xfrm>
        </p:spPr>
        <p:txBody>
          <a:bodyPr>
            <a:normAutofit fontScale="90000"/>
          </a:bodyPr>
          <a:lstStyle/>
          <a:p>
            <a:r>
              <a:rPr lang="en-US" sz="4800" dirty="0">
                <a:solidFill>
                  <a:srgbClr val="FFC000"/>
                </a:solidFill>
                <a:latin typeface="Matura MT Script Capitals" panose="03020802060602070202" pitchFamily="66" charset="0"/>
              </a:rPr>
              <a:t>A Group Book Burning – Acts 19:19</a:t>
            </a:r>
          </a:p>
        </p:txBody>
      </p:sp>
    </p:spTree>
    <p:extLst>
      <p:ext uri="{BB962C8B-B14F-4D97-AF65-F5344CB8AC3E}">
        <p14:creationId xmlns:p14="http://schemas.microsoft.com/office/powerpoint/2010/main" val="1774231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7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Special or Unusual Miracles</a:t>
            </a:r>
          </a:p>
        </p:txBody>
      </p:sp>
      <p:sp>
        <p:nvSpPr>
          <p:cNvPr id="6" name="TextBox 5">
            <a:extLst>
              <a:ext uri="{FF2B5EF4-FFF2-40B4-BE49-F238E27FC236}">
                <a16:creationId xmlns:a16="http://schemas.microsoft.com/office/drawing/2014/main" id="{98B585A3-DA29-42BE-65E8-03561B661195}"/>
              </a:ext>
            </a:extLst>
          </p:cNvPr>
          <p:cNvSpPr txBox="1"/>
          <p:nvPr/>
        </p:nvSpPr>
        <p:spPr>
          <a:xfrm>
            <a:off x="548640" y="3429000"/>
            <a:ext cx="9875520" cy="2708434"/>
          </a:xfrm>
          <a:prstGeom prst="rect">
            <a:avLst/>
          </a:prstGeom>
          <a:noFill/>
        </p:spPr>
        <p:txBody>
          <a:bodyPr wrap="square">
            <a:spAutoFit/>
          </a:bodyPr>
          <a:lstStyle/>
          <a:p>
            <a:pPr algn="ctr"/>
            <a:r>
              <a:rPr lang="en-US" sz="3200" b="1" i="1" dirty="0">
                <a:solidFill>
                  <a:schemeClr val="bg1"/>
                </a:solidFill>
                <a:effectLst/>
              </a:rPr>
              <a:t>“Now God worked unusual miracles by the hands of Paul, so that even handkerchiefs or aprons were brought from his body to the sick, and the diseases left them and the evil spirits went out of them.”</a:t>
            </a:r>
          </a:p>
          <a:p>
            <a:pPr algn="ctr"/>
            <a:endParaRPr lang="en-US" sz="1800" b="1" i="1" dirty="0">
              <a:solidFill>
                <a:schemeClr val="bg1"/>
              </a:solidFill>
            </a:endParaRPr>
          </a:p>
          <a:p>
            <a:pPr algn="ctr"/>
            <a:r>
              <a:rPr lang="en-US" sz="2400" dirty="0">
                <a:solidFill>
                  <a:schemeClr val="bg1"/>
                </a:solidFill>
              </a:rPr>
              <a:t>Acts 19:11-12</a:t>
            </a:r>
          </a:p>
        </p:txBody>
      </p:sp>
    </p:spTree>
    <p:extLst>
      <p:ext uri="{BB962C8B-B14F-4D97-AF65-F5344CB8AC3E}">
        <p14:creationId xmlns:p14="http://schemas.microsoft.com/office/powerpoint/2010/main" val="158519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Special or Unusual Miracles</a:t>
            </a:r>
          </a:p>
        </p:txBody>
      </p:sp>
      <p:sp>
        <p:nvSpPr>
          <p:cNvPr id="6" name="TextBox 5">
            <a:extLst>
              <a:ext uri="{FF2B5EF4-FFF2-40B4-BE49-F238E27FC236}">
                <a16:creationId xmlns:a16="http://schemas.microsoft.com/office/drawing/2014/main" id="{98B585A3-DA29-42BE-65E8-03561B661195}"/>
              </a:ext>
            </a:extLst>
          </p:cNvPr>
          <p:cNvSpPr txBox="1"/>
          <p:nvPr/>
        </p:nvSpPr>
        <p:spPr>
          <a:xfrm>
            <a:off x="1295400" y="3429000"/>
            <a:ext cx="8382000" cy="2215991"/>
          </a:xfrm>
          <a:prstGeom prst="rect">
            <a:avLst/>
          </a:prstGeom>
          <a:noFill/>
        </p:spPr>
        <p:txBody>
          <a:bodyPr wrap="square">
            <a:spAutoFit/>
          </a:bodyPr>
          <a:lstStyle/>
          <a:p>
            <a:pPr algn="ctr"/>
            <a:r>
              <a:rPr lang="en-US" sz="3200" b="1" i="1" dirty="0">
                <a:solidFill>
                  <a:schemeClr val="bg1"/>
                </a:solidFill>
                <a:effectLst/>
              </a:rPr>
              <a:t>“Yes, you yourselves know that these hands have provided for my necessities, </a:t>
            </a:r>
          </a:p>
          <a:p>
            <a:pPr algn="ctr"/>
            <a:r>
              <a:rPr lang="en-US" sz="3200" b="1" i="1" dirty="0">
                <a:solidFill>
                  <a:schemeClr val="bg1"/>
                </a:solidFill>
                <a:effectLst/>
              </a:rPr>
              <a:t>and for those who were with me.”</a:t>
            </a:r>
          </a:p>
          <a:p>
            <a:pPr algn="ctr"/>
            <a:endParaRPr lang="en-US" sz="1800" b="1" i="1" dirty="0">
              <a:solidFill>
                <a:schemeClr val="bg1"/>
              </a:solidFill>
            </a:endParaRPr>
          </a:p>
          <a:p>
            <a:pPr algn="ctr"/>
            <a:r>
              <a:rPr lang="en-US" sz="2400" dirty="0">
                <a:solidFill>
                  <a:schemeClr val="bg1"/>
                </a:solidFill>
              </a:rPr>
              <a:t>Acts  20:34</a:t>
            </a:r>
          </a:p>
        </p:txBody>
      </p:sp>
    </p:spTree>
    <p:extLst>
      <p:ext uri="{BB962C8B-B14F-4D97-AF65-F5344CB8AC3E}">
        <p14:creationId xmlns:p14="http://schemas.microsoft.com/office/powerpoint/2010/main" val="22566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2009813"/>
            <a:ext cx="9494520" cy="830997"/>
          </a:xfrm>
          <a:prstGeom prst="rect">
            <a:avLst/>
          </a:prstGeom>
          <a:noFill/>
        </p:spPr>
        <p:txBody>
          <a:bodyPr wrap="square" rtlCol="0">
            <a:spAutoFit/>
          </a:bodyPr>
          <a:lstStyle/>
          <a:p>
            <a:pPr algn="ctr"/>
            <a:r>
              <a:rPr lang="en-US" sz="4800" dirty="0">
                <a:solidFill>
                  <a:schemeClr val="accent1">
                    <a:lumMod val="60000"/>
                    <a:lumOff val="40000"/>
                  </a:schemeClr>
                </a:solidFill>
                <a:latin typeface="Matura MT Script Capitals" panose="03020802060602070202" pitchFamily="66" charset="0"/>
              </a:rPr>
              <a:t>Takeaway # 1</a:t>
            </a:r>
          </a:p>
        </p:txBody>
      </p:sp>
      <p:sp>
        <p:nvSpPr>
          <p:cNvPr id="6" name="TextBox 5">
            <a:extLst>
              <a:ext uri="{FF2B5EF4-FFF2-40B4-BE49-F238E27FC236}">
                <a16:creationId xmlns:a16="http://schemas.microsoft.com/office/drawing/2014/main" id="{98B585A3-DA29-42BE-65E8-03561B661195}"/>
              </a:ext>
            </a:extLst>
          </p:cNvPr>
          <p:cNvSpPr txBox="1"/>
          <p:nvPr/>
        </p:nvSpPr>
        <p:spPr>
          <a:xfrm>
            <a:off x="739140" y="3776622"/>
            <a:ext cx="9494520" cy="1754326"/>
          </a:xfrm>
          <a:prstGeom prst="rect">
            <a:avLst/>
          </a:prstGeom>
          <a:noFill/>
        </p:spPr>
        <p:txBody>
          <a:bodyPr wrap="square">
            <a:spAutoFit/>
          </a:bodyPr>
          <a:lstStyle/>
          <a:p>
            <a:pPr algn="ctr"/>
            <a:r>
              <a:rPr lang="en-US" sz="5400" dirty="0">
                <a:solidFill>
                  <a:schemeClr val="bg1"/>
                </a:solidFill>
                <a:effectLst/>
                <a:latin typeface="Matura MT Script Capitals" panose="03020802060602070202" pitchFamily="66" charset="0"/>
              </a:rPr>
              <a:t>We can help those that others cannot, with the word of God!</a:t>
            </a:r>
            <a:endParaRPr lang="en-US" sz="5400" dirty="0">
              <a:solidFill>
                <a:schemeClr val="bg1"/>
              </a:solidFill>
              <a:latin typeface="Matura MT Script Capitals" panose="03020802060602070202" pitchFamily="66" charset="0"/>
            </a:endParaRPr>
          </a:p>
        </p:txBody>
      </p:sp>
    </p:spTree>
    <p:extLst>
      <p:ext uri="{BB962C8B-B14F-4D97-AF65-F5344CB8AC3E}">
        <p14:creationId xmlns:p14="http://schemas.microsoft.com/office/powerpoint/2010/main" val="136626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2739211"/>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The Seven Sons of </a:t>
            </a:r>
            <a:r>
              <a:rPr lang="en-US" sz="4800" dirty="0" err="1">
                <a:solidFill>
                  <a:schemeClr val="bg1"/>
                </a:solidFill>
                <a:latin typeface="Matura MT Script Capitals" panose="03020802060602070202" pitchFamily="66" charset="0"/>
              </a:rPr>
              <a:t>Sceva</a:t>
            </a:r>
            <a:endParaRPr lang="en-US" sz="4800" dirty="0">
              <a:solidFill>
                <a:schemeClr val="bg1"/>
              </a:solidFill>
              <a:latin typeface="Matura MT Script Capitals" panose="03020802060602070202" pitchFamily="66" charset="0"/>
            </a:endParaRPr>
          </a:p>
          <a:p>
            <a:pPr algn="ctr"/>
            <a:endParaRPr lang="en-US" sz="2800" dirty="0">
              <a:solidFill>
                <a:schemeClr val="bg1"/>
              </a:solidFill>
              <a:latin typeface="Matura MT Script Capitals" panose="03020802060602070202" pitchFamily="66" charset="0"/>
            </a:endParaRPr>
          </a:p>
          <a:p>
            <a:pPr algn="ctr"/>
            <a:r>
              <a:rPr lang="en-US" sz="4800" dirty="0">
                <a:solidFill>
                  <a:schemeClr val="bg1"/>
                </a:solidFill>
                <a:latin typeface="Matura MT Script Capitals" panose="03020802060602070202" pitchFamily="66" charset="0"/>
              </a:rPr>
              <a:t>Acts 19: 13-20</a:t>
            </a:r>
          </a:p>
          <a:p>
            <a:pPr algn="ctr"/>
            <a:endParaRPr lang="en-US" sz="4800" dirty="0">
              <a:solidFill>
                <a:schemeClr val="bg1"/>
              </a:solidFill>
              <a:latin typeface="Matura MT Script Capitals" panose="03020802060602070202" pitchFamily="66" charset="0"/>
            </a:endParaRPr>
          </a:p>
        </p:txBody>
      </p:sp>
    </p:spTree>
    <p:extLst>
      <p:ext uri="{BB962C8B-B14F-4D97-AF65-F5344CB8AC3E}">
        <p14:creationId xmlns:p14="http://schemas.microsoft.com/office/powerpoint/2010/main" val="84075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The Seven Sons of </a:t>
            </a:r>
            <a:r>
              <a:rPr lang="en-US" sz="4800" dirty="0" err="1">
                <a:solidFill>
                  <a:schemeClr val="bg1"/>
                </a:solidFill>
                <a:latin typeface="Matura MT Script Capitals" panose="03020802060602070202" pitchFamily="66" charset="0"/>
              </a:rPr>
              <a:t>Sceva</a:t>
            </a:r>
            <a:endParaRPr lang="en-US" sz="4800" dirty="0">
              <a:solidFill>
                <a:schemeClr val="bg1"/>
              </a:solidFill>
              <a:latin typeface="Matura MT Script Capitals" panose="03020802060602070202" pitchFamily="66" charset="0"/>
            </a:endParaRP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1723549"/>
          </a:xfrm>
          <a:prstGeom prst="rect">
            <a:avLst/>
          </a:prstGeom>
          <a:noFill/>
        </p:spPr>
        <p:txBody>
          <a:bodyPr wrap="square">
            <a:spAutoFit/>
          </a:bodyPr>
          <a:lstStyle/>
          <a:p>
            <a:pPr algn="ctr"/>
            <a:r>
              <a:rPr lang="en-US" sz="3200" b="1" i="1" dirty="0">
                <a:solidFill>
                  <a:schemeClr val="bg1"/>
                </a:solidFill>
                <a:effectLst/>
              </a:rPr>
              <a:t>“And if I cast out demons by Beelzebub, by whom do your sons cast them out? Therefore they shall be your judges.”</a:t>
            </a:r>
          </a:p>
          <a:p>
            <a:pPr algn="ctr"/>
            <a:endParaRPr lang="en-US" sz="1800" b="1" i="1" dirty="0">
              <a:solidFill>
                <a:schemeClr val="bg1"/>
              </a:solidFill>
            </a:endParaRPr>
          </a:p>
          <a:p>
            <a:pPr algn="ctr"/>
            <a:r>
              <a:rPr lang="en-US" sz="2400" dirty="0">
                <a:solidFill>
                  <a:schemeClr val="bg1"/>
                </a:solidFill>
              </a:rPr>
              <a:t>Matthew 12:27</a:t>
            </a:r>
          </a:p>
        </p:txBody>
      </p:sp>
    </p:spTree>
    <p:extLst>
      <p:ext uri="{BB962C8B-B14F-4D97-AF65-F5344CB8AC3E}">
        <p14:creationId xmlns:p14="http://schemas.microsoft.com/office/powerpoint/2010/main" val="63947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The Seven Sons of </a:t>
            </a:r>
            <a:r>
              <a:rPr lang="en-US" sz="4800" dirty="0" err="1">
                <a:solidFill>
                  <a:schemeClr val="bg1"/>
                </a:solidFill>
                <a:latin typeface="Matura MT Script Capitals" panose="03020802060602070202" pitchFamily="66" charset="0"/>
              </a:rPr>
              <a:t>Sceva</a:t>
            </a:r>
            <a:endParaRPr lang="en-US" sz="4800" dirty="0">
              <a:solidFill>
                <a:schemeClr val="bg1"/>
              </a:solidFill>
              <a:latin typeface="Matura MT Script Capitals" panose="03020802060602070202" pitchFamily="66" charset="0"/>
            </a:endParaRP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2708434"/>
          </a:xfrm>
          <a:prstGeom prst="rect">
            <a:avLst/>
          </a:prstGeom>
          <a:noFill/>
        </p:spPr>
        <p:txBody>
          <a:bodyPr wrap="square">
            <a:spAutoFit/>
          </a:bodyPr>
          <a:lstStyle/>
          <a:p>
            <a:pPr algn="ctr"/>
            <a:r>
              <a:rPr lang="en-US" sz="3200" b="1" i="1" dirty="0">
                <a:solidFill>
                  <a:schemeClr val="bg1"/>
                </a:solidFill>
                <a:effectLst/>
              </a:rPr>
              <a:t>“Then some of the itinerant Jewish exorcists took it upon themselves to call the name of the Lord Jesus over those who had evil spirits, saying, “We exorcise you by the Jesus whom Paul preaches.”</a:t>
            </a:r>
          </a:p>
          <a:p>
            <a:pPr algn="ctr"/>
            <a:endParaRPr lang="en-US" sz="1800" b="1" i="1" dirty="0">
              <a:solidFill>
                <a:schemeClr val="bg1"/>
              </a:solidFill>
            </a:endParaRPr>
          </a:p>
          <a:p>
            <a:pPr algn="ctr"/>
            <a:r>
              <a:rPr lang="en-US" sz="2400" dirty="0">
                <a:solidFill>
                  <a:schemeClr val="bg1"/>
                </a:solidFill>
              </a:rPr>
              <a:t>Acts 19:13</a:t>
            </a:r>
          </a:p>
        </p:txBody>
      </p:sp>
    </p:spTree>
    <p:extLst>
      <p:ext uri="{BB962C8B-B14F-4D97-AF65-F5344CB8AC3E}">
        <p14:creationId xmlns:p14="http://schemas.microsoft.com/office/powerpoint/2010/main" val="425131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2" descr="Spread the Word by KJ: Acts 19: Paul's Healings and Exorcising Without Jesus">
            <a:extLst>
              <a:ext uri="{FF2B5EF4-FFF2-40B4-BE49-F238E27FC236}">
                <a16:creationId xmlns:a16="http://schemas.microsoft.com/office/drawing/2014/main" id="{35B0B46B-8203-C1AB-4AA6-79107A6CA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109728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99F9C60A-DD85-EE5D-DE86-5E75B714AD7A}"/>
              </a:ext>
            </a:extLst>
          </p:cNvPr>
          <p:cNvSpPr>
            <a:spLocks noGrp="1"/>
          </p:cNvSpPr>
          <p:nvPr>
            <p:ph type="title"/>
          </p:nvPr>
        </p:nvSpPr>
        <p:spPr>
          <a:xfrm>
            <a:off x="548640" y="175846"/>
            <a:ext cx="9875520" cy="1143000"/>
          </a:xfrm>
        </p:spPr>
        <p:txBody>
          <a:bodyPr/>
          <a:lstStyle/>
          <a:p>
            <a:r>
              <a:rPr lang="en-US" sz="4400" dirty="0">
                <a:solidFill>
                  <a:srgbClr val="FFC000"/>
                </a:solidFill>
                <a:latin typeface="Matura MT Script Capitals" panose="03020802060602070202" pitchFamily="66" charset="0"/>
              </a:rPr>
              <a:t>A Group Book Burning</a:t>
            </a:r>
            <a:endParaRPr lang="en-US" dirty="0"/>
          </a:p>
        </p:txBody>
      </p:sp>
      <p:sp>
        <p:nvSpPr>
          <p:cNvPr id="4" name="TextBox 3">
            <a:extLst>
              <a:ext uri="{FF2B5EF4-FFF2-40B4-BE49-F238E27FC236}">
                <a16:creationId xmlns:a16="http://schemas.microsoft.com/office/drawing/2014/main" id="{ECA0E050-9501-A948-6D70-06D48E434C0A}"/>
              </a:ext>
            </a:extLst>
          </p:cNvPr>
          <p:cNvSpPr txBox="1"/>
          <p:nvPr/>
        </p:nvSpPr>
        <p:spPr>
          <a:xfrm>
            <a:off x="739140" y="1984886"/>
            <a:ext cx="9494520" cy="830997"/>
          </a:xfrm>
          <a:prstGeom prst="rect">
            <a:avLst/>
          </a:prstGeom>
          <a:noFill/>
        </p:spPr>
        <p:txBody>
          <a:bodyPr wrap="square" rtlCol="0">
            <a:spAutoFit/>
          </a:bodyPr>
          <a:lstStyle/>
          <a:p>
            <a:pPr algn="ctr"/>
            <a:r>
              <a:rPr lang="en-US" sz="4800" dirty="0">
                <a:solidFill>
                  <a:schemeClr val="bg1"/>
                </a:solidFill>
                <a:latin typeface="Matura MT Script Capitals" panose="03020802060602070202" pitchFamily="66" charset="0"/>
              </a:rPr>
              <a:t>The Seven Sons of </a:t>
            </a:r>
            <a:r>
              <a:rPr lang="en-US" sz="4800" dirty="0" err="1">
                <a:solidFill>
                  <a:schemeClr val="bg1"/>
                </a:solidFill>
                <a:latin typeface="Matura MT Script Capitals" panose="03020802060602070202" pitchFamily="66" charset="0"/>
              </a:rPr>
              <a:t>Sceva</a:t>
            </a:r>
            <a:endParaRPr lang="en-US" sz="4800" dirty="0">
              <a:solidFill>
                <a:schemeClr val="bg1"/>
              </a:solidFill>
              <a:latin typeface="Matura MT Script Capitals" panose="03020802060602070202" pitchFamily="66" charset="0"/>
            </a:endParaRPr>
          </a:p>
        </p:txBody>
      </p:sp>
      <p:sp>
        <p:nvSpPr>
          <p:cNvPr id="5" name="TextBox 4">
            <a:extLst>
              <a:ext uri="{FF2B5EF4-FFF2-40B4-BE49-F238E27FC236}">
                <a16:creationId xmlns:a16="http://schemas.microsoft.com/office/drawing/2014/main" id="{4C075571-82BC-A743-A81D-46D35E367475}"/>
              </a:ext>
            </a:extLst>
          </p:cNvPr>
          <p:cNvSpPr txBox="1"/>
          <p:nvPr/>
        </p:nvSpPr>
        <p:spPr>
          <a:xfrm>
            <a:off x="548640" y="3429000"/>
            <a:ext cx="9875520" cy="1723549"/>
          </a:xfrm>
          <a:prstGeom prst="rect">
            <a:avLst/>
          </a:prstGeom>
          <a:noFill/>
        </p:spPr>
        <p:txBody>
          <a:bodyPr wrap="square">
            <a:spAutoFit/>
          </a:bodyPr>
          <a:lstStyle/>
          <a:p>
            <a:pPr algn="ctr"/>
            <a:r>
              <a:rPr lang="en-US" sz="3200" b="1" i="1" dirty="0">
                <a:solidFill>
                  <a:schemeClr val="bg1"/>
                </a:solidFill>
                <a:effectLst/>
              </a:rPr>
              <a:t>“And the evil spirit answered and said, </a:t>
            </a:r>
          </a:p>
          <a:p>
            <a:pPr algn="ctr"/>
            <a:r>
              <a:rPr lang="en-US" sz="3200" b="1" i="1" dirty="0">
                <a:solidFill>
                  <a:schemeClr val="bg1"/>
                </a:solidFill>
                <a:effectLst/>
              </a:rPr>
              <a:t>“Jesus I know, and Paul I know; but who are you?”</a:t>
            </a:r>
          </a:p>
          <a:p>
            <a:pPr algn="ctr"/>
            <a:endParaRPr lang="en-US" sz="1800" b="1" i="1" dirty="0">
              <a:solidFill>
                <a:schemeClr val="bg1"/>
              </a:solidFill>
            </a:endParaRPr>
          </a:p>
          <a:p>
            <a:pPr algn="ctr"/>
            <a:r>
              <a:rPr lang="en-US" sz="2400" dirty="0">
                <a:solidFill>
                  <a:schemeClr val="bg1"/>
                </a:solidFill>
              </a:rPr>
              <a:t>Acts 19:15</a:t>
            </a:r>
          </a:p>
        </p:txBody>
      </p:sp>
    </p:spTree>
    <p:extLst>
      <p:ext uri="{BB962C8B-B14F-4D97-AF65-F5344CB8AC3E}">
        <p14:creationId xmlns:p14="http://schemas.microsoft.com/office/powerpoint/2010/main" val="440423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1744</TotalTime>
  <Words>706</Words>
  <Application>Microsoft Office PowerPoint</Application>
  <PresentationFormat>Custom</PresentationFormat>
  <Paragraphs>98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Matura MT Script Capitals</vt:lpstr>
      <vt:lpstr>Office Theme</vt:lpstr>
      <vt:lpstr>A Group Book Burning – Acts 19:19</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vt:lpstr>
      <vt:lpstr>A Group Book Burning – Acts 19:19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93</cp:revision>
  <dcterms:created xsi:type="dcterms:W3CDTF">2013-10-19T22:18:57Z</dcterms:created>
  <dcterms:modified xsi:type="dcterms:W3CDTF">2024-01-21T20:09:42Z</dcterms:modified>
</cp:coreProperties>
</file>