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14" r:id="rId2"/>
    <p:sldId id="319" r:id="rId3"/>
    <p:sldId id="350" r:id="rId4"/>
    <p:sldId id="333"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51" r:id="rId31"/>
    <p:sldId id="348" r:id="rId32"/>
    <p:sldId id="352" r:id="rId33"/>
    <p:sldId id="349" r:id="rId34"/>
    <p:sldId id="258" r:id="rId35"/>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7"/>
    <a:srgbClr val="272B25"/>
    <a:srgbClr val="322110"/>
    <a:srgbClr val="2A2E4C"/>
    <a:srgbClr val="1B2D35"/>
    <a:srgbClr val="0A1828"/>
    <a:srgbClr val="FF9900"/>
    <a:srgbClr val="660066"/>
    <a:srgbClr val="006600"/>
    <a:srgbClr val="FFF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12/23/2023</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12/23/2023</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481 Blessing Curse Royalty-Free Images, Stock Photos &amp; Pictures |  Shutterstock">
            <a:extLst>
              <a:ext uri="{FF2B5EF4-FFF2-40B4-BE49-F238E27FC236}">
                <a16:creationId xmlns:a16="http://schemas.microsoft.com/office/drawing/2014/main" id="{2B3B05A2-EDAF-0A8D-F4C5-CB440AE10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03195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7C42F88-3B2C-66E7-6B23-936B963EC032}"/>
              </a:ext>
            </a:extLst>
          </p:cNvPr>
          <p:cNvSpPr txBox="1">
            <a:spLocks/>
          </p:cNvSpPr>
          <p:nvPr/>
        </p:nvSpPr>
        <p:spPr>
          <a:xfrm>
            <a:off x="578215" y="629736"/>
            <a:ext cx="9875520" cy="140176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b="1" dirty="0">
                <a:solidFill>
                  <a:schemeClr val="bg1"/>
                </a:solidFill>
                <a:latin typeface="Ink Free" panose="03080402000500000000" pitchFamily="66" charset="0"/>
              </a:rPr>
              <a:t>Out of the Same Mouth…</a:t>
            </a:r>
          </a:p>
        </p:txBody>
      </p:sp>
      <p:sp>
        <p:nvSpPr>
          <p:cNvPr id="3" name="TextBox 2">
            <a:extLst>
              <a:ext uri="{FF2B5EF4-FFF2-40B4-BE49-F238E27FC236}">
                <a16:creationId xmlns:a16="http://schemas.microsoft.com/office/drawing/2014/main" id="{B12A3918-83D5-B027-D898-11722EB18188}"/>
              </a:ext>
            </a:extLst>
          </p:cNvPr>
          <p:cNvSpPr txBox="1"/>
          <p:nvPr/>
        </p:nvSpPr>
        <p:spPr>
          <a:xfrm>
            <a:off x="4419600" y="5935876"/>
            <a:ext cx="2438400" cy="584775"/>
          </a:xfrm>
          <a:prstGeom prst="rect">
            <a:avLst/>
          </a:prstGeom>
          <a:noFill/>
        </p:spPr>
        <p:txBody>
          <a:bodyPr wrap="square" rtlCol="0">
            <a:spAutoFit/>
          </a:bodyPr>
          <a:lstStyle/>
          <a:p>
            <a:pPr algn="ctr"/>
            <a:r>
              <a:rPr lang="en-US" sz="3200" b="1" dirty="0">
                <a:solidFill>
                  <a:schemeClr val="bg1"/>
                </a:solidFill>
                <a:latin typeface="Ink Free" panose="03080402000500000000" pitchFamily="66" charset="0"/>
              </a:rPr>
              <a:t>James 3:10</a:t>
            </a:r>
          </a:p>
        </p:txBody>
      </p:sp>
    </p:spTree>
    <p:extLst>
      <p:ext uri="{BB962C8B-B14F-4D97-AF65-F5344CB8AC3E}">
        <p14:creationId xmlns:p14="http://schemas.microsoft.com/office/powerpoint/2010/main" val="519657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708434"/>
          </a:xfrm>
          <a:prstGeom prst="rect">
            <a:avLst/>
          </a:prstGeom>
          <a:noFill/>
        </p:spPr>
        <p:txBody>
          <a:bodyPr wrap="square">
            <a:spAutoFit/>
          </a:bodyPr>
          <a:lstStyle/>
          <a:p>
            <a:pPr algn="ctr"/>
            <a:r>
              <a:rPr lang="en-US" sz="3200" b="1" i="1" dirty="0">
                <a:solidFill>
                  <a:schemeClr val="bg1"/>
                </a:solidFill>
                <a:effectLst/>
              </a:rPr>
              <a:t>“Preach the word! Be ready in season and out of season. Convince, rebuke, exhort, with all longsuffering and teaching. For the time will come when they will not endure sound doctrine,…</a:t>
            </a:r>
          </a:p>
          <a:p>
            <a:pPr algn="ctr"/>
            <a:endParaRPr lang="en-US" sz="1800" b="1" i="1" dirty="0">
              <a:solidFill>
                <a:schemeClr val="bg1"/>
              </a:solidFill>
            </a:endParaRPr>
          </a:p>
          <a:p>
            <a:pPr algn="ctr"/>
            <a:r>
              <a:rPr lang="en-US" sz="2400" dirty="0">
                <a:solidFill>
                  <a:schemeClr val="bg1"/>
                </a:solidFill>
              </a:rPr>
              <a:t>2 Timothy 4:2-4</a:t>
            </a:r>
          </a:p>
        </p:txBody>
      </p:sp>
    </p:spTree>
    <p:extLst>
      <p:ext uri="{BB962C8B-B14F-4D97-AF65-F5344CB8AC3E}">
        <p14:creationId xmlns:p14="http://schemas.microsoft.com/office/powerpoint/2010/main" val="397389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708434"/>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but according to their own desires, because they have itching ears, they will heap up for themselves teachers; and they will turn their ears away from the truth,        and be turned aside to fables.”</a:t>
            </a:r>
          </a:p>
          <a:p>
            <a:pPr algn="ctr"/>
            <a:endParaRPr lang="en-US" sz="1800" b="1" i="1" dirty="0">
              <a:solidFill>
                <a:schemeClr val="bg1"/>
              </a:solidFill>
            </a:endParaRPr>
          </a:p>
          <a:p>
            <a:pPr algn="ctr"/>
            <a:r>
              <a:rPr lang="en-US" sz="2400" dirty="0">
                <a:solidFill>
                  <a:schemeClr val="bg1"/>
                </a:solidFill>
              </a:rPr>
              <a:t>2 Timothy 4:2-4</a:t>
            </a:r>
          </a:p>
        </p:txBody>
      </p:sp>
    </p:spTree>
    <p:extLst>
      <p:ext uri="{BB962C8B-B14F-4D97-AF65-F5344CB8AC3E}">
        <p14:creationId xmlns:p14="http://schemas.microsoft.com/office/powerpoint/2010/main" val="530865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708434"/>
          </a:xfrm>
          <a:prstGeom prst="rect">
            <a:avLst/>
          </a:prstGeom>
          <a:noFill/>
        </p:spPr>
        <p:txBody>
          <a:bodyPr wrap="square">
            <a:spAutoFit/>
          </a:bodyPr>
          <a:lstStyle/>
          <a:p>
            <a:pPr algn="ctr"/>
            <a:r>
              <a:rPr lang="en-US" sz="3200" b="1" i="1" dirty="0">
                <a:solidFill>
                  <a:schemeClr val="bg1"/>
                </a:solidFill>
                <a:effectLst/>
              </a:rPr>
              <a:t>“not pilfering, but showing all good fidelity, that they may adorn the doctrine of God our Savior in all things.</a:t>
            </a:r>
            <a:r>
              <a:rPr lang="en-US" sz="3200" b="1" i="1" dirty="0">
                <a:solidFill>
                  <a:schemeClr val="bg1"/>
                </a:solidFill>
              </a:rPr>
              <a:t> For the grace of God that brings salvation                              has appeared to all men,…</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Titus 2:10-13</a:t>
            </a:r>
          </a:p>
        </p:txBody>
      </p:sp>
    </p:spTree>
    <p:extLst>
      <p:ext uri="{BB962C8B-B14F-4D97-AF65-F5344CB8AC3E}">
        <p14:creationId xmlns:p14="http://schemas.microsoft.com/office/powerpoint/2010/main" val="557554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708434"/>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teaching us that, denying ungodliness and worldly lusts, we should live soberly, righteously, and godly in the present age, looking for the blessed hope and glorious appearing of our great God and Savior Jesus Christ,”</a:t>
            </a:r>
          </a:p>
          <a:p>
            <a:pPr algn="ctr"/>
            <a:endParaRPr lang="en-US" sz="1800" b="1" i="1" dirty="0">
              <a:solidFill>
                <a:schemeClr val="bg1"/>
              </a:solidFill>
            </a:endParaRPr>
          </a:p>
          <a:p>
            <a:pPr algn="ctr"/>
            <a:r>
              <a:rPr lang="en-US" sz="2400" dirty="0">
                <a:solidFill>
                  <a:schemeClr val="bg1"/>
                </a:solidFill>
              </a:rPr>
              <a:t>Titus 2:10-13</a:t>
            </a:r>
          </a:p>
        </p:txBody>
      </p:sp>
    </p:spTree>
    <p:extLst>
      <p:ext uri="{BB962C8B-B14F-4D97-AF65-F5344CB8AC3E}">
        <p14:creationId xmlns:p14="http://schemas.microsoft.com/office/powerpoint/2010/main" val="2782241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231106"/>
          </a:xfrm>
          <a:prstGeom prst="rect">
            <a:avLst/>
          </a:prstGeom>
          <a:noFill/>
        </p:spPr>
        <p:txBody>
          <a:bodyPr wrap="square">
            <a:spAutoFit/>
          </a:bodyPr>
          <a:lstStyle/>
          <a:p>
            <a:pPr algn="ctr"/>
            <a:r>
              <a:rPr lang="en-US" sz="3200" b="1" i="1" dirty="0">
                <a:solidFill>
                  <a:schemeClr val="bg1"/>
                </a:solidFill>
                <a:effectLst/>
              </a:rPr>
              <a:t>“Therefore comfort one another with these words.”</a:t>
            </a:r>
          </a:p>
          <a:p>
            <a:pPr algn="ctr"/>
            <a:endParaRPr lang="en-US" sz="1800" b="1" i="1" dirty="0">
              <a:solidFill>
                <a:schemeClr val="bg1"/>
              </a:solidFill>
            </a:endParaRPr>
          </a:p>
          <a:p>
            <a:pPr algn="ctr"/>
            <a:r>
              <a:rPr lang="en-US" sz="2400" dirty="0">
                <a:solidFill>
                  <a:schemeClr val="bg1"/>
                </a:solidFill>
              </a:rPr>
              <a:t>1 Thessalonians 4:18</a:t>
            </a:r>
          </a:p>
        </p:txBody>
      </p:sp>
    </p:spTree>
    <p:extLst>
      <p:ext uri="{BB962C8B-B14F-4D97-AF65-F5344CB8AC3E}">
        <p14:creationId xmlns:p14="http://schemas.microsoft.com/office/powerpoint/2010/main" val="2522315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“Blessed are the peacemakers,</a:t>
            </a:r>
          </a:p>
          <a:p>
            <a:pPr algn="ctr"/>
            <a:r>
              <a:rPr lang="en-US" sz="3200" b="1" i="1" dirty="0">
                <a:solidFill>
                  <a:schemeClr val="bg1"/>
                </a:solidFill>
                <a:effectLst/>
              </a:rPr>
              <a:t>For they shall be called sons of God.”</a:t>
            </a:r>
          </a:p>
          <a:p>
            <a:pPr algn="ctr"/>
            <a:endParaRPr lang="en-US" sz="1800" b="1" i="1" dirty="0">
              <a:solidFill>
                <a:schemeClr val="bg1"/>
              </a:solidFill>
            </a:endParaRPr>
          </a:p>
          <a:p>
            <a:pPr algn="ctr"/>
            <a:r>
              <a:rPr lang="en-US" sz="2400" dirty="0">
                <a:solidFill>
                  <a:schemeClr val="bg1"/>
                </a:solidFill>
              </a:rPr>
              <a:t>Matthew 5:9</a:t>
            </a:r>
          </a:p>
        </p:txBody>
      </p:sp>
    </p:spTree>
    <p:extLst>
      <p:ext uri="{BB962C8B-B14F-4D97-AF65-F5344CB8AC3E}">
        <p14:creationId xmlns:p14="http://schemas.microsoft.com/office/powerpoint/2010/main" val="4184919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3693319"/>
          </a:xfrm>
          <a:prstGeom prst="rect">
            <a:avLst/>
          </a:prstGeom>
          <a:noFill/>
        </p:spPr>
        <p:txBody>
          <a:bodyPr wrap="square">
            <a:spAutoFit/>
          </a:bodyPr>
          <a:lstStyle/>
          <a:p>
            <a:pPr algn="ctr"/>
            <a:r>
              <a:rPr lang="en-US" sz="3200" b="1" i="1" dirty="0">
                <a:solidFill>
                  <a:schemeClr val="bg1"/>
                </a:solidFill>
                <a:effectLst/>
              </a:rPr>
              <a:t>“Moreover if your brother sins against you, go and tell him his fault between you and him alone. If he hears you, you have gained your brother. But if he will not hear, take with you one or two more, that ‘by the mouth of two or three witnesses every word may be established…</a:t>
            </a:r>
          </a:p>
          <a:p>
            <a:pPr algn="ctr"/>
            <a:endParaRPr lang="en-US" sz="1800" b="1" i="1" dirty="0">
              <a:solidFill>
                <a:schemeClr val="bg1"/>
              </a:solidFill>
            </a:endParaRPr>
          </a:p>
          <a:p>
            <a:pPr algn="ctr"/>
            <a:r>
              <a:rPr lang="en-US" sz="2400" dirty="0">
                <a:solidFill>
                  <a:schemeClr val="bg1"/>
                </a:solidFill>
              </a:rPr>
              <a:t>Matthew 18:15-17</a:t>
            </a:r>
          </a:p>
        </p:txBody>
      </p:sp>
    </p:spTree>
    <p:extLst>
      <p:ext uri="{BB962C8B-B14F-4D97-AF65-F5344CB8AC3E}">
        <p14:creationId xmlns:p14="http://schemas.microsoft.com/office/powerpoint/2010/main" val="148382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215991"/>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And if he refuses to hear them, tell it to the church.   But if he refuses even to hear the church,                           let him be to you like a heathen and a tax collector.</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Matthew 18:15-17</a:t>
            </a:r>
          </a:p>
        </p:txBody>
      </p:sp>
    </p:spTree>
    <p:extLst>
      <p:ext uri="{BB962C8B-B14F-4D97-AF65-F5344CB8AC3E}">
        <p14:creationId xmlns:p14="http://schemas.microsoft.com/office/powerpoint/2010/main" val="177805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a:t>
            </a:r>
            <a:endParaRPr lang="en-US" sz="5400" b="1" u="sng" dirty="0">
              <a:solidFill>
                <a:schemeClr val="bg1"/>
              </a:solidFill>
              <a:latin typeface="Ink Free" panose="03080402000500000000" pitchFamily="66" charset="0"/>
            </a:endParaRPr>
          </a:p>
        </p:txBody>
      </p:sp>
      <p:sp>
        <p:nvSpPr>
          <p:cNvPr id="6" name="TextBox 5">
            <a:extLst>
              <a:ext uri="{FF2B5EF4-FFF2-40B4-BE49-F238E27FC236}">
                <a16:creationId xmlns:a16="http://schemas.microsoft.com/office/drawing/2014/main" id="{418A343A-163C-CE32-F703-A2CC817B5EFD}"/>
              </a:ext>
            </a:extLst>
          </p:cNvPr>
          <p:cNvSpPr txBox="1"/>
          <p:nvPr/>
        </p:nvSpPr>
        <p:spPr>
          <a:xfrm>
            <a:off x="1905000" y="1752600"/>
            <a:ext cx="6781800" cy="1200329"/>
          </a:xfrm>
          <a:prstGeom prst="rect">
            <a:avLst/>
          </a:prstGeom>
          <a:noFill/>
        </p:spPr>
        <p:txBody>
          <a:bodyPr wrap="square" rtlCol="0">
            <a:spAutoFit/>
          </a:bodyPr>
          <a:lstStyle/>
          <a:p>
            <a:pPr algn="ctr"/>
            <a:r>
              <a:rPr lang="en-US" sz="7200" b="1" dirty="0">
                <a:solidFill>
                  <a:schemeClr val="accent5">
                    <a:lumMod val="60000"/>
                    <a:lumOff val="40000"/>
                  </a:schemeClr>
                </a:solidFill>
                <a:latin typeface="Ink Free" panose="03080402000500000000" pitchFamily="66" charset="0"/>
              </a:rPr>
              <a:t>Cursing</a:t>
            </a:r>
          </a:p>
        </p:txBody>
      </p:sp>
    </p:spTree>
    <p:extLst>
      <p:ext uri="{BB962C8B-B14F-4D97-AF65-F5344CB8AC3E}">
        <p14:creationId xmlns:p14="http://schemas.microsoft.com/office/powerpoint/2010/main" val="244830297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708434"/>
          </a:xfrm>
          <a:prstGeom prst="rect">
            <a:avLst/>
          </a:prstGeom>
          <a:noFill/>
        </p:spPr>
        <p:txBody>
          <a:bodyPr wrap="square">
            <a:spAutoFit/>
          </a:bodyPr>
          <a:lstStyle/>
          <a:p>
            <a:pPr algn="ctr"/>
            <a:r>
              <a:rPr lang="en-US" sz="3200" b="1" i="1" dirty="0">
                <a:solidFill>
                  <a:schemeClr val="bg1"/>
                </a:solidFill>
                <a:effectLst/>
              </a:rPr>
              <a:t>“And the tongue is a fire, a world of iniquity.                   The tongue is so set among our members that it defiles the whole body, and sets on fire the course of nature; and it is set on fire by hell.</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James 3:6</a:t>
            </a:r>
          </a:p>
        </p:txBody>
      </p:sp>
    </p:spTree>
    <p:extLst>
      <p:ext uri="{BB962C8B-B14F-4D97-AF65-F5344CB8AC3E}">
        <p14:creationId xmlns:p14="http://schemas.microsoft.com/office/powerpoint/2010/main" val="102643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a:t>
            </a:r>
            <a:endParaRPr lang="en-US" sz="5400" b="1" u="sng" dirty="0">
              <a:solidFill>
                <a:schemeClr val="bg1"/>
              </a:solidFill>
              <a:latin typeface="Ink Free" panose="03080402000500000000" pitchFamily="66" charset="0"/>
            </a:endParaRPr>
          </a:p>
        </p:txBody>
      </p:sp>
      <p:sp>
        <p:nvSpPr>
          <p:cNvPr id="6" name="TextBox 5">
            <a:extLst>
              <a:ext uri="{FF2B5EF4-FFF2-40B4-BE49-F238E27FC236}">
                <a16:creationId xmlns:a16="http://schemas.microsoft.com/office/drawing/2014/main" id="{418A343A-163C-CE32-F703-A2CC817B5EFD}"/>
              </a:ext>
            </a:extLst>
          </p:cNvPr>
          <p:cNvSpPr txBox="1"/>
          <p:nvPr/>
        </p:nvSpPr>
        <p:spPr>
          <a:xfrm>
            <a:off x="381000" y="1752600"/>
            <a:ext cx="10439400" cy="2862322"/>
          </a:xfrm>
          <a:prstGeom prst="rect">
            <a:avLst/>
          </a:prstGeom>
          <a:noFill/>
        </p:spPr>
        <p:txBody>
          <a:bodyPr wrap="square" rtlCol="0">
            <a:spAutoFit/>
          </a:bodyPr>
          <a:lstStyle/>
          <a:p>
            <a:pPr algn="ctr"/>
            <a:r>
              <a:rPr lang="en-US" sz="6000" b="1" dirty="0">
                <a:solidFill>
                  <a:schemeClr val="accent5">
                    <a:lumMod val="60000"/>
                    <a:lumOff val="40000"/>
                  </a:schemeClr>
                </a:solidFill>
                <a:latin typeface="Ink Free" panose="03080402000500000000" pitchFamily="66" charset="0"/>
              </a:rPr>
              <a:t>God has much to say about what we can or cannot    believe or say!</a:t>
            </a:r>
          </a:p>
        </p:txBody>
      </p:sp>
    </p:spTree>
    <p:extLst>
      <p:ext uri="{BB962C8B-B14F-4D97-AF65-F5344CB8AC3E}">
        <p14:creationId xmlns:p14="http://schemas.microsoft.com/office/powerpoint/2010/main" val="213872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215991"/>
          </a:xfrm>
          <a:prstGeom prst="rect">
            <a:avLst/>
          </a:prstGeom>
          <a:noFill/>
        </p:spPr>
        <p:txBody>
          <a:bodyPr wrap="square">
            <a:spAutoFit/>
          </a:bodyPr>
          <a:lstStyle/>
          <a:p>
            <a:pPr algn="ctr"/>
            <a:r>
              <a:rPr lang="en-US" sz="3200" b="1" i="1" dirty="0">
                <a:solidFill>
                  <a:schemeClr val="bg1"/>
                </a:solidFill>
                <a:effectLst/>
              </a:rPr>
              <a:t>“Whoever transgresses and does not abide in the doctrine of Christ does not have God. He who abides in the doctrine of Christ has both the Father and the Son…</a:t>
            </a:r>
          </a:p>
          <a:p>
            <a:pPr algn="ctr"/>
            <a:endParaRPr lang="en-US" sz="1800" b="1" i="1" dirty="0">
              <a:solidFill>
                <a:schemeClr val="bg1"/>
              </a:solidFill>
            </a:endParaRPr>
          </a:p>
          <a:p>
            <a:pPr algn="ctr"/>
            <a:r>
              <a:rPr lang="en-US" sz="2400" dirty="0">
                <a:solidFill>
                  <a:schemeClr val="bg1"/>
                </a:solidFill>
              </a:rPr>
              <a:t>2 John 9-11</a:t>
            </a:r>
          </a:p>
        </p:txBody>
      </p:sp>
    </p:spTree>
    <p:extLst>
      <p:ext uri="{BB962C8B-B14F-4D97-AF65-F5344CB8AC3E}">
        <p14:creationId xmlns:p14="http://schemas.microsoft.com/office/powerpoint/2010/main" val="3410769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215991"/>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If anyone comes to you and does not bring this doctrine, do not receive him into your house nor greet him; for he who greets him shares in his evil deeds.</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2 John 9-11</a:t>
            </a:r>
          </a:p>
        </p:txBody>
      </p:sp>
    </p:spTree>
    <p:extLst>
      <p:ext uri="{BB962C8B-B14F-4D97-AF65-F5344CB8AC3E}">
        <p14:creationId xmlns:p14="http://schemas.microsoft.com/office/powerpoint/2010/main" val="2479818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“In the multitude of words sin is not lacking,</a:t>
            </a:r>
          </a:p>
          <a:p>
            <a:pPr algn="ctr"/>
            <a:r>
              <a:rPr lang="en-US" sz="3200" b="1" i="1" dirty="0">
                <a:solidFill>
                  <a:schemeClr val="bg1"/>
                </a:solidFill>
                <a:effectLst/>
              </a:rPr>
              <a:t>But he who restrains his lips is wise.</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Proverbs 10:19</a:t>
            </a:r>
          </a:p>
        </p:txBody>
      </p:sp>
    </p:spTree>
    <p:extLst>
      <p:ext uri="{BB962C8B-B14F-4D97-AF65-F5344CB8AC3E}">
        <p14:creationId xmlns:p14="http://schemas.microsoft.com/office/powerpoint/2010/main" val="151252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“A talebearer reveals secrets,</a:t>
            </a:r>
          </a:p>
          <a:p>
            <a:pPr algn="ctr"/>
            <a:r>
              <a:rPr lang="en-US" sz="3200" b="1" i="1" dirty="0">
                <a:solidFill>
                  <a:schemeClr val="bg1"/>
                </a:solidFill>
                <a:effectLst/>
              </a:rPr>
              <a:t>But he who is of a faithful spirit conceals a matter.</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Proverbs 11:13</a:t>
            </a:r>
          </a:p>
        </p:txBody>
      </p:sp>
    </p:spTree>
    <p:extLst>
      <p:ext uri="{BB962C8B-B14F-4D97-AF65-F5344CB8AC3E}">
        <p14:creationId xmlns:p14="http://schemas.microsoft.com/office/powerpoint/2010/main" val="948195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“The words of a talebearer are like tasty trifles,</a:t>
            </a:r>
          </a:p>
          <a:p>
            <a:pPr algn="ctr"/>
            <a:r>
              <a:rPr lang="en-US" sz="3200" b="1" i="1" dirty="0">
                <a:solidFill>
                  <a:schemeClr val="bg1"/>
                </a:solidFill>
                <a:effectLst/>
              </a:rPr>
              <a:t>And they go down into the inmost body.</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Proverbs 18:8</a:t>
            </a:r>
          </a:p>
        </p:txBody>
      </p:sp>
    </p:spTree>
    <p:extLst>
      <p:ext uri="{BB962C8B-B14F-4D97-AF65-F5344CB8AC3E}">
        <p14:creationId xmlns:p14="http://schemas.microsoft.com/office/powerpoint/2010/main" val="3730703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“I wrote to the church, but Diotrephes, who loves to have the preeminence among them, does not receive us.</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3 John 9:2</a:t>
            </a:r>
          </a:p>
        </p:txBody>
      </p:sp>
    </p:spTree>
    <p:extLst>
      <p:ext uri="{BB962C8B-B14F-4D97-AF65-F5344CB8AC3E}">
        <p14:creationId xmlns:p14="http://schemas.microsoft.com/office/powerpoint/2010/main" val="477292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215991"/>
          </a:xfrm>
          <a:prstGeom prst="rect">
            <a:avLst/>
          </a:prstGeom>
          <a:noFill/>
        </p:spPr>
        <p:txBody>
          <a:bodyPr wrap="square">
            <a:spAutoFit/>
          </a:bodyPr>
          <a:lstStyle/>
          <a:p>
            <a:pPr algn="ctr"/>
            <a:r>
              <a:rPr lang="en-US" sz="3200" b="1" i="1" dirty="0">
                <a:solidFill>
                  <a:schemeClr val="bg1"/>
                </a:solidFill>
                <a:effectLst/>
              </a:rPr>
              <a:t>“Alexander the coppersmith did me much harm. May the Lord repay him according to his works. You also must beware of him, for he has greatly resisted our words.</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2 Timothy 4:14-15</a:t>
            </a:r>
          </a:p>
        </p:txBody>
      </p:sp>
    </p:spTree>
    <p:extLst>
      <p:ext uri="{BB962C8B-B14F-4D97-AF65-F5344CB8AC3E}">
        <p14:creationId xmlns:p14="http://schemas.microsoft.com/office/powerpoint/2010/main" val="1237281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“Where there is no wood, the fire goes out;</a:t>
            </a:r>
          </a:p>
          <a:p>
            <a:pPr algn="ctr"/>
            <a:r>
              <a:rPr lang="en-US" sz="3200" b="1" i="1" dirty="0">
                <a:solidFill>
                  <a:schemeClr val="bg1"/>
                </a:solidFill>
                <a:effectLst/>
              </a:rPr>
              <a:t>And where there is no talebearer, strife ceases.</a:t>
            </a:r>
            <a:r>
              <a:rPr lang="en-US" sz="3200" b="1" i="1" dirty="0">
                <a:solidFill>
                  <a:schemeClr val="bg1"/>
                </a:solidFill>
              </a:rPr>
              <a:t>”</a:t>
            </a:r>
            <a:endParaRPr lang="en-US" sz="3200" b="1" i="1" dirty="0">
              <a:solidFill>
                <a:schemeClr val="bg1"/>
              </a:solidFill>
              <a:effectLst/>
            </a:endParaRPr>
          </a:p>
          <a:p>
            <a:pPr algn="ctr"/>
            <a:endParaRPr lang="en-US" sz="1800" b="1" i="1" dirty="0">
              <a:solidFill>
                <a:schemeClr val="bg1"/>
              </a:solidFill>
            </a:endParaRPr>
          </a:p>
          <a:p>
            <a:pPr algn="ctr"/>
            <a:r>
              <a:rPr lang="en-US" sz="2400" dirty="0">
                <a:solidFill>
                  <a:schemeClr val="bg1"/>
                </a:solidFill>
              </a:rPr>
              <a:t>Proverbs 26:20</a:t>
            </a:r>
          </a:p>
        </p:txBody>
      </p:sp>
    </p:spTree>
    <p:extLst>
      <p:ext uri="{BB962C8B-B14F-4D97-AF65-F5344CB8AC3E}">
        <p14:creationId xmlns:p14="http://schemas.microsoft.com/office/powerpoint/2010/main" val="4082630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3200876"/>
          </a:xfrm>
          <a:prstGeom prst="rect">
            <a:avLst/>
          </a:prstGeom>
          <a:noFill/>
        </p:spPr>
        <p:txBody>
          <a:bodyPr wrap="square">
            <a:spAutoFit/>
          </a:bodyPr>
          <a:lstStyle/>
          <a:p>
            <a:pPr algn="ctr"/>
            <a:r>
              <a:rPr lang="en-US" sz="3200" b="1" i="1" dirty="0">
                <a:solidFill>
                  <a:schemeClr val="bg1"/>
                </a:solidFill>
                <a:effectLst/>
              </a:rPr>
              <a:t>“Brood of vipers! How can you, being evil, speak good things? For out of the abundance of the heart the mouth speaks. A good man out of the good treasure of his heart brings forth good things, and an evil man out of the evil treasure brings forth evil things…</a:t>
            </a:r>
          </a:p>
          <a:p>
            <a:pPr algn="ctr"/>
            <a:endParaRPr lang="en-US" sz="1800" b="1" i="1" dirty="0">
              <a:solidFill>
                <a:schemeClr val="bg1"/>
              </a:solidFill>
            </a:endParaRPr>
          </a:p>
          <a:p>
            <a:pPr algn="ctr"/>
            <a:r>
              <a:rPr lang="en-US" sz="2400" dirty="0">
                <a:solidFill>
                  <a:schemeClr val="bg1"/>
                </a:solidFill>
              </a:rPr>
              <a:t>Matthew 12:34-37</a:t>
            </a:r>
          </a:p>
        </p:txBody>
      </p:sp>
    </p:spTree>
    <p:extLst>
      <p:ext uri="{BB962C8B-B14F-4D97-AF65-F5344CB8AC3E}">
        <p14:creationId xmlns:p14="http://schemas.microsoft.com/office/powerpoint/2010/main" val="715259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708434"/>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But I say to you that for every idle word men may speak, they will give account of it in the day of judgment. For by your words you will be justified,                                  and by your words you will be condemned.”</a:t>
            </a:r>
          </a:p>
          <a:p>
            <a:pPr algn="ctr"/>
            <a:endParaRPr lang="en-US" sz="1800" b="1" i="1" dirty="0">
              <a:solidFill>
                <a:schemeClr val="bg1"/>
              </a:solidFill>
            </a:endParaRPr>
          </a:p>
          <a:p>
            <a:pPr algn="ctr"/>
            <a:r>
              <a:rPr lang="en-US" sz="2400" dirty="0">
                <a:solidFill>
                  <a:schemeClr val="bg1"/>
                </a:solidFill>
              </a:rPr>
              <a:t>Matthew 12:34-37</a:t>
            </a:r>
          </a:p>
        </p:txBody>
      </p:sp>
    </p:spTree>
    <p:extLst>
      <p:ext uri="{BB962C8B-B14F-4D97-AF65-F5344CB8AC3E}">
        <p14:creationId xmlns:p14="http://schemas.microsoft.com/office/powerpoint/2010/main" val="181574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a:t>
            </a:r>
            <a:endParaRPr lang="en-US" sz="5400" b="1" u="sng" dirty="0">
              <a:solidFill>
                <a:schemeClr val="bg1"/>
              </a:solidFill>
              <a:latin typeface="Ink Free" panose="03080402000500000000" pitchFamily="66" charset="0"/>
            </a:endParaRPr>
          </a:p>
        </p:txBody>
      </p:sp>
      <p:sp>
        <p:nvSpPr>
          <p:cNvPr id="6" name="TextBox 5">
            <a:extLst>
              <a:ext uri="{FF2B5EF4-FFF2-40B4-BE49-F238E27FC236}">
                <a16:creationId xmlns:a16="http://schemas.microsoft.com/office/drawing/2014/main" id="{418A343A-163C-CE32-F703-A2CC817B5EFD}"/>
              </a:ext>
            </a:extLst>
          </p:cNvPr>
          <p:cNvSpPr txBox="1"/>
          <p:nvPr/>
        </p:nvSpPr>
        <p:spPr>
          <a:xfrm>
            <a:off x="1905000" y="1752600"/>
            <a:ext cx="6781800" cy="1200329"/>
          </a:xfrm>
          <a:prstGeom prst="rect">
            <a:avLst/>
          </a:prstGeom>
          <a:noFill/>
        </p:spPr>
        <p:txBody>
          <a:bodyPr wrap="square" rtlCol="0">
            <a:spAutoFit/>
          </a:bodyPr>
          <a:lstStyle/>
          <a:p>
            <a:pPr algn="ctr"/>
            <a:r>
              <a:rPr lang="en-US" sz="7200" b="1" dirty="0">
                <a:solidFill>
                  <a:schemeClr val="accent5">
                    <a:lumMod val="60000"/>
                    <a:lumOff val="40000"/>
                  </a:schemeClr>
                </a:solidFill>
                <a:latin typeface="Ink Free" panose="03080402000500000000" pitchFamily="66" charset="0"/>
              </a:rPr>
              <a:t>Blessing</a:t>
            </a:r>
          </a:p>
        </p:txBody>
      </p:sp>
    </p:spTree>
    <p:extLst>
      <p:ext uri="{BB962C8B-B14F-4D97-AF65-F5344CB8AC3E}">
        <p14:creationId xmlns:p14="http://schemas.microsoft.com/office/powerpoint/2010/main" val="269051700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Cursing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Not that I speak in regard to need,                                           for I have learned in whatever state I am, to be content:”</a:t>
            </a:r>
          </a:p>
          <a:p>
            <a:pPr algn="ctr"/>
            <a:endParaRPr lang="en-US" sz="1800" b="1" i="1" dirty="0">
              <a:solidFill>
                <a:schemeClr val="bg1"/>
              </a:solidFill>
            </a:endParaRPr>
          </a:p>
          <a:p>
            <a:pPr algn="ctr"/>
            <a:r>
              <a:rPr lang="en-US" sz="2400" dirty="0">
                <a:solidFill>
                  <a:schemeClr val="bg1"/>
                </a:solidFill>
              </a:rPr>
              <a:t>Philippians 4:11</a:t>
            </a:r>
          </a:p>
        </p:txBody>
      </p:sp>
    </p:spTree>
    <p:extLst>
      <p:ext uri="{BB962C8B-B14F-4D97-AF65-F5344CB8AC3E}">
        <p14:creationId xmlns:p14="http://schemas.microsoft.com/office/powerpoint/2010/main" val="3868564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B0136B0-43E7-84F9-A90D-96B0E05AC0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85BF1F51-3C0C-EF28-2D8A-5383A8E66CAC}"/>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a:t>
            </a:r>
            <a:endParaRPr lang="en-US" sz="5400" b="1" u="sng" dirty="0">
              <a:solidFill>
                <a:schemeClr val="bg1"/>
              </a:solidFill>
              <a:latin typeface="Ink Free" panose="03080402000500000000" pitchFamily="66" charset="0"/>
            </a:endParaRPr>
          </a:p>
        </p:txBody>
      </p:sp>
      <p:sp>
        <p:nvSpPr>
          <p:cNvPr id="5" name="TextBox 4">
            <a:extLst>
              <a:ext uri="{FF2B5EF4-FFF2-40B4-BE49-F238E27FC236}">
                <a16:creationId xmlns:a16="http://schemas.microsoft.com/office/drawing/2014/main" id="{ED91AB7B-E475-CC8D-F8B2-EE76AE2269DA}"/>
              </a:ext>
            </a:extLst>
          </p:cNvPr>
          <p:cNvSpPr txBox="1"/>
          <p:nvPr/>
        </p:nvSpPr>
        <p:spPr>
          <a:xfrm>
            <a:off x="381000" y="1447800"/>
            <a:ext cx="10210800" cy="1200329"/>
          </a:xfrm>
          <a:prstGeom prst="rect">
            <a:avLst/>
          </a:prstGeom>
          <a:noFill/>
        </p:spPr>
        <p:txBody>
          <a:bodyPr wrap="square" rtlCol="0">
            <a:spAutoFit/>
          </a:bodyPr>
          <a:lstStyle/>
          <a:p>
            <a:pPr algn="ctr"/>
            <a:r>
              <a:rPr lang="en-US" sz="7200" b="1" dirty="0">
                <a:solidFill>
                  <a:schemeClr val="accent5">
                    <a:lumMod val="60000"/>
                    <a:lumOff val="40000"/>
                  </a:schemeClr>
                </a:solidFill>
                <a:latin typeface="Ink Free" panose="03080402000500000000" pitchFamily="66" charset="0"/>
              </a:rPr>
              <a:t>Blessing / Cursing</a:t>
            </a:r>
          </a:p>
        </p:txBody>
      </p:sp>
    </p:spTree>
    <p:extLst>
      <p:ext uri="{BB962C8B-B14F-4D97-AF65-F5344CB8AC3E}">
        <p14:creationId xmlns:p14="http://schemas.microsoft.com/office/powerpoint/2010/main" val="268551521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B0136B0-43E7-84F9-A90D-96B0E05AC0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85BF1F51-3C0C-EF28-2D8A-5383A8E66CAC}"/>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a:t>
            </a:r>
            <a:endParaRPr lang="en-US" sz="5400" b="1" u="sng" dirty="0">
              <a:solidFill>
                <a:schemeClr val="bg1"/>
              </a:solidFill>
              <a:latin typeface="Ink Free" panose="03080402000500000000" pitchFamily="66" charset="0"/>
            </a:endParaRPr>
          </a:p>
        </p:txBody>
      </p:sp>
      <p:sp>
        <p:nvSpPr>
          <p:cNvPr id="5" name="TextBox 4">
            <a:extLst>
              <a:ext uri="{FF2B5EF4-FFF2-40B4-BE49-F238E27FC236}">
                <a16:creationId xmlns:a16="http://schemas.microsoft.com/office/drawing/2014/main" id="{ED91AB7B-E475-CC8D-F8B2-EE76AE2269DA}"/>
              </a:ext>
            </a:extLst>
          </p:cNvPr>
          <p:cNvSpPr txBox="1"/>
          <p:nvPr/>
        </p:nvSpPr>
        <p:spPr>
          <a:xfrm>
            <a:off x="381000" y="1447800"/>
            <a:ext cx="10210800" cy="1200329"/>
          </a:xfrm>
          <a:prstGeom prst="rect">
            <a:avLst/>
          </a:prstGeom>
          <a:noFill/>
        </p:spPr>
        <p:txBody>
          <a:bodyPr wrap="square" rtlCol="0">
            <a:spAutoFit/>
          </a:bodyPr>
          <a:lstStyle/>
          <a:p>
            <a:pPr algn="ctr"/>
            <a:r>
              <a:rPr lang="en-US" sz="7200" b="1" dirty="0">
                <a:solidFill>
                  <a:schemeClr val="accent5">
                    <a:lumMod val="60000"/>
                    <a:lumOff val="40000"/>
                  </a:schemeClr>
                </a:solidFill>
                <a:latin typeface="Ink Free" panose="03080402000500000000" pitchFamily="66" charset="0"/>
              </a:rPr>
              <a:t>Blessing / Cursing</a:t>
            </a:r>
          </a:p>
        </p:txBody>
      </p:sp>
      <p:sp>
        <p:nvSpPr>
          <p:cNvPr id="2" name="TextBox 1">
            <a:extLst>
              <a:ext uri="{FF2B5EF4-FFF2-40B4-BE49-F238E27FC236}">
                <a16:creationId xmlns:a16="http://schemas.microsoft.com/office/drawing/2014/main" id="{3A2FA878-BD29-065D-55E3-F24F7975A4D1}"/>
              </a:ext>
            </a:extLst>
          </p:cNvPr>
          <p:cNvSpPr txBox="1"/>
          <p:nvPr/>
        </p:nvSpPr>
        <p:spPr>
          <a:xfrm>
            <a:off x="381000" y="3429000"/>
            <a:ext cx="10210800" cy="2800767"/>
          </a:xfrm>
          <a:prstGeom prst="rect">
            <a:avLst/>
          </a:prstGeom>
          <a:noFill/>
        </p:spPr>
        <p:txBody>
          <a:bodyPr wrap="square" rtlCol="0">
            <a:spAutoFit/>
          </a:bodyPr>
          <a:lstStyle/>
          <a:p>
            <a:pPr algn="ctr"/>
            <a:r>
              <a:rPr lang="en-US" sz="8800" b="1" dirty="0">
                <a:solidFill>
                  <a:srgbClr val="FFC000"/>
                </a:solidFill>
                <a:latin typeface="Ink Free" panose="03080402000500000000" pitchFamily="66" charset="0"/>
              </a:rPr>
              <a:t>Like Fire Can                 Serve or Destroy!</a:t>
            </a:r>
          </a:p>
        </p:txBody>
      </p:sp>
    </p:spTree>
    <p:extLst>
      <p:ext uri="{BB962C8B-B14F-4D97-AF65-F5344CB8AC3E}">
        <p14:creationId xmlns:p14="http://schemas.microsoft.com/office/powerpoint/2010/main" val="251812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B0136B0-43E7-84F9-A90D-96B0E05AC0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85BF1F51-3C0C-EF28-2D8A-5383A8E66CAC}"/>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a:t>
            </a:r>
            <a:endParaRPr lang="en-US" sz="5400" b="1" u="sng" dirty="0">
              <a:solidFill>
                <a:schemeClr val="bg1"/>
              </a:solidFill>
              <a:latin typeface="Ink Free" panose="03080402000500000000" pitchFamily="66" charset="0"/>
            </a:endParaRPr>
          </a:p>
        </p:txBody>
      </p:sp>
      <p:sp>
        <p:nvSpPr>
          <p:cNvPr id="5" name="TextBox 4">
            <a:extLst>
              <a:ext uri="{FF2B5EF4-FFF2-40B4-BE49-F238E27FC236}">
                <a16:creationId xmlns:a16="http://schemas.microsoft.com/office/drawing/2014/main" id="{ED91AB7B-E475-CC8D-F8B2-EE76AE2269DA}"/>
              </a:ext>
            </a:extLst>
          </p:cNvPr>
          <p:cNvSpPr txBox="1"/>
          <p:nvPr/>
        </p:nvSpPr>
        <p:spPr>
          <a:xfrm>
            <a:off x="381000" y="1447800"/>
            <a:ext cx="10210800" cy="1200329"/>
          </a:xfrm>
          <a:prstGeom prst="rect">
            <a:avLst/>
          </a:prstGeom>
          <a:noFill/>
        </p:spPr>
        <p:txBody>
          <a:bodyPr wrap="square" rtlCol="0">
            <a:spAutoFit/>
          </a:bodyPr>
          <a:lstStyle/>
          <a:p>
            <a:pPr algn="ctr"/>
            <a:r>
              <a:rPr lang="en-US" sz="7200" b="1" dirty="0">
                <a:solidFill>
                  <a:schemeClr val="accent5">
                    <a:lumMod val="60000"/>
                    <a:lumOff val="40000"/>
                  </a:schemeClr>
                </a:solidFill>
                <a:latin typeface="Ink Free" panose="03080402000500000000" pitchFamily="66" charset="0"/>
              </a:rPr>
              <a:t>Blessing / Cursing</a:t>
            </a:r>
          </a:p>
        </p:txBody>
      </p:sp>
      <p:sp>
        <p:nvSpPr>
          <p:cNvPr id="2" name="TextBox 1">
            <a:extLst>
              <a:ext uri="{FF2B5EF4-FFF2-40B4-BE49-F238E27FC236}">
                <a16:creationId xmlns:a16="http://schemas.microsoft.com/office/drawing/2014/main" id="{773E5D85-1FE4-56B1-47A2-DE531FA04817}"/>
              </a:ext>
            </a:extLst>
          </p:cNvPr>
          <p:cNvSpPr txBox="1"/>
          <p:nvPr/>
        </p:nvSpPr>
        <p:spPr>
          <a:xfrm>
            <a:off x="571500" y="3447757"/>
            <a:ext cx="9829800" cy="2031325"/>
          </a:xfrm>
          <a:prstGeom prst="rect">
            <a:avLst/>
          </a:prstGeom>
          <a:noFill/>
        </p:spPr>
        <p:txBody>
          <a:bodyPr wrap="square">
            <a:spAutoFit/>
          </a:bodyPr>
          <a:lstStyle/>
          <a:p>
            <a:pPr algn="ctr"/>
            <a:r>
              <a:rPr lang="en-US" sz="4000" b="1" i="1" dirty="0">
                <a:solidFill>
                  <a:schemeClr val="bg1"/>
                </a:solidFill>
                <a:effectLst/>
              </a:rPr>
              <a:t>“Set a guard, O Lord, over my mouth;</a:t>
            </a:r>
          </a:p>
          <a:p>
            <a:pPr algn="ctr"/>
            <a:r>
              <a:rPr lang="en-US" sz="4000" b="1" i="1" dirty="0">
                <a:solidFill>
                  <a:schemeClr val="bg1"/>
                </a:solidFill>
                <a:effectLst/>
              </a:rPr>
              <a:t>Keep watch over the door of my lips.”</a:t>
            </a:r>
          </a:p>
          <a:p>
            <a:pPr algn="ctr"/>
            <a:endParaRPr lang="en-US" sz="1800" b="1" i="1" dirty="0">
              <a:solidFill>
                <a:schemeClr val="bg1"/>
              </a:solidFill>
            </a:endParaRPr>
          </a:p>
          <a:p>
            <a:pPr algn="ctr"/>
            <a:r>
              <a:rPr lang="en-US" sz="2800" dirty="0">
                <a:solidFill>
                  <a:schemeClr val="bg1"/>
                </a:solidFill>
              </a:rPr>
              <a:t>Psalm 141:3</a:t>
            </a:r>
          </a:p>
        </p:txBody>
      </p:sp>
    </p:spTree>
    <p:extLst>
      <p:ext uri="{BB962C8B-B14F-4D97-AF65-F5344CB8AC3E}">
        <p14:creationId xmlns:p14="http://schemas.microsoft.com/office/powerpoint/2010/main" val="1112681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215991"/>
          </a:xfrm>
          <a:prstGeom prst="rect">
            <a:avLst/>
          </a:prstGeom>
          <a:noFill/>
        </p:spPr>
        <p:txBody>
          <a:bodyPr wrap="square">
            <a:spAutoFit/>
          </a:bodyPr>
          <a:lstStyle/>
          <a:p>
            <a:pPr algn="ctr"/>
            <a:r>
              <a:rPr lang="en-US" sz="3200" b="1" i="1" dirty="0">
                <a:solidFill>
                  <a:schemeClr val="bg1"/>
                </a:solidFill>
                <a:effectLst/>
              </a:rPr>
              <a:t>“that if you confess with your mouth the Lord Jesus and believe in your heart that God has raised Him from the dead, you will be saved.”</a:t>
            </a:r>
          </a:p>
          <a:p>
            <a:pPr algn="ctr"/>
            <a:endParaRPr lang="en-US" sz="1800" b="1" i="1" dirty="0">
              <a:solidFill>
                <a:schemeClr val="bg1"/>
              </a:solidFill>
            </a:endParaRPr>
          </a:p>
          <a:p>
            <a:pPr algn="ctr"/>
            <a:r>
              <a:rPr lang="en-US" sz="2400" dirty="0">
                <a:solidFill>
                  <a:schemeClr val="bg1"/>
                </a:solidFill>
              </a:rPr>
              <a:t>Romans 10:9</a:t>
            </a:r>
          </a:p>
        </p:txBody>
      </p:sp>
    </p:spTree>
    <p:extLst>
      <p:ext uri="{BB962C8B-B14F-4D97-AF65-F5344CB8AC3E}">
        <p14:creationId xmlns:p14="http://schemas.microsoft.com/office/powerpoint/2010/main" val="348896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“For with the heart one believes unto righteousness,   and with the mouth confession is made unto salvation.”</a:t>
            </a:r>
          </a:p>
          <a:p>
            <a:pPr algn="ctr"/>
            <a:endParaRPr lang="en-US" sz="1800" b="1" i="1" dirty="0">
              <a:solidFill>
                <a:schemeClr val="bg1"/>
              </a:solidFill>
            </a:endParaRPr>
          </a:p>
          <a:p>
            <a:pPr algn="ctr"/>
            <a:r>
              <a:rPr lang="en-US" sz="2400" dirty="0">
                <a:solidFill>
                  <a:schemeClr val="bg1"/>
                </a:solidFill>
              </a:rPr>
              <a:t>Romans 10:10</a:t>
            </a:r>
          </a:p>
        </p:txBody>
      </p:sp>
    </p:spTree>
    <p:extLst>
      <p:ext uri="{BB962C8B-B14F-4D97-AF65-F5344CB8AC3E}">
        <p14:creationId xmlns:p14="http://schemas.microsoft.com/office/powerpoint/2010/main" val="126657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215991"/>
          </a:xfrm>
          <a:prstGeom prst="rect">
            <a:avLst/>
          </a:prstGeom>
          <a:noFill/>
        </p:spPr>
        <p:txBody>
          <a:bodyPr wrap="square">
            <a:spAutoFit/>
          </a:bodyPr>
          <a:lstStyle/>
          <a:p>
            <a:pPr algn="ctr"/>
            <a:r>
              <a:rPr lang="en-US" sz="3200" b="1" i="1" dirty="0">
                <a:solidFill>
                  <a:schemeClr val="bg1"/>
                </a:solidFill>
                <a:effectLst/>
              </a:rPr>
              <a:t>“Therefore by Him let us continually offer the sacrifice   of praise to God, that is, the fruit of our lips,                      giving thanks to His name.”</a:t>
            </a:r>
          </a:p>
          <a:p>
            <a:pPr algn="ctr"/>
            <a:endParaRPr lang="en-US" sz="1800" b="1" i="1" dirty="0">
              <a:solidFill>
                <a:schemeClr val="bg1"/>
              </a:solidFill>
            </a:endParaRPr>
          </a:p>
          <a:p>
            <a:pPr algn="ctr"/>
            <a:r>
              <a:rPr lang="en-US" sz="2400" dirty="0">
                <a:solidFill>
                  <a:schemeClr val="bg1"/>
                </a:solidFill>
              </a:rPr>
              <a:t>Hebrews 13:15</a:t>
            </a:r>
          </a:p>
        </p:txBody>
      </p:sp>
    </p:spTree>
    <p:extLst>
      <p:ext uri="{BB962C8B-B14F-4D97-AF65-F5344CB8AC3E}">
        <p14:creationId xmlns:p14="http://schemas.microsoft.com/office/powerpoint/2010/main" val="50141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1723549"/>
          </a:xfrm>
          <a:prstGeom prst="rect">
            <a:avLst/>
          </a:prstGeom>
          <a:noFill/>
        </p:spPr>
        <p:txBody>
          <a:bodyPr wrap="square">
            <a:spAutoFit/>
          </a:bodyPr>
          <a:lstStyle/>
          <a:p>
            <a:pPr algn="ctr"/>
            <a:r>
              <a:rPr lang="en-US" sz="3200" b="1" i="1" dirty="0">
                <a:solidFill>
                  <a:schemeClr val="bg1"/>
                </a:solidFill>
                <a:effectLst/>
              </a:rPr>
              <a:t>“So, as much as is in me, I am ready to preach the gospel to you who are in Rome also.” </a:t>
            </a:r>
          </a:p>
          <a:p>
            <a:pPr algn="ctr"/>
            <a:endParaRPr lang="en-US" sz="1800" b="1" i="1" dirty="0">
              <a:solidFill>
                <a:schemeClr val="bg1"/>
              </a:solidFill>
            </a:endParaRPr>
          </a:p>
          <a:p>
            <a:pPr algn="ctr"/>
            <a:r>
              <a:rPr lang="en-US" sz="2400" dirty="0">
                <a:solidFill>
                  <a:schemeClr val="bg1"/>
                </a:solidFill>
              </a:rPr>
              <a:t>Romans 1:15</a:t>
            </a:r>
          </a:p>
        </p:txBody>
      </p:sp>
    </p:spTree>
    <p:extLst>
      <p:ext uri="{BB962C8B-B14F-4D97-AF65-F5344CB8AC3E}">
        <p14:creationId xmlns:p14="http://schemas.microsoft.com/office/powerpoint/2010/main" val="363387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3200876"/>
          </a:xfrm>
          <a:prstGeom prst="rect">
            <a:avLst/>
          </a:prstGeom>
          <a:noFill/>
        </p:spPr>
        <p:txBody>
          <a:bodyPr wrap="square">
            <a:spAutoFit/>
          </a:bodyPr>
          <a:lstStyle/>
          <a:p>
            <a:pPr algn="ctr"/>
            <a:r>
              <a:rPr lang="en-US" sz="3200" b="1" i="1" dirty="0">
                <a:solidFill>
                  <a:schemeClr val="bg1"/>
                </a:solidFill>
                <a:effectLst/>
              </a:rPr>
              <a:t>“</a:t>
            </a:r>
            <a:r>
              <a:rPr lang="en-US" sz="3200" b="1" i="1" dirty="0">
                <a:solidFill>
                  <a:schemeClr val="bg1">
                    <a:lumMod val="65000"/>
                  </a:schemeClr>
                </a:solidFill>
                <a:effectLst/>
              </a:rPr>
              <a:t>So, as much as is in me, I am ready to preach the gospel to you who are in Rome also</a:t>
            </a:r>
            <a:r>
              <a:rPr lang="en-US" sz="3200" b="1" i="1" dirty="0">
                <a:solidFill>
                  <a:schemeClr val="bg1">
                    <a:lumMod val="75000"/>
                  </a:schemeClr>
                </a:solidFill>
                <a:effectLst/>
              </a:rPr>
              <a:t>.</a:t>
            </a:r>
            <a:r>
              <a:rPr lang="en-US" sz="3200" b="1" i="1" dirty="0">
                <a:solidFill>
                  <a:schemeClr val="bg1"/>
                </a:solidFill>
                <a:effectLst/>
              </a:rPr>
              <a:t> For I am not ashamed of the gospel of Christ, for it is the power of God to salvation for everyone who believes, for the Jew first  and also for the Greek.”</a:t>
            </a:r>
          </a:p>
          <a:p>
            <a:pPr algn="ctr"/>
            <a:endParaRPr lang="en-US" sz="1800" b="1" i="1" dirty="0">
              <a:solidFill>
                <a:schemeClr val="bg1"/>
              </a:solidFill>
            </a:endParaRPr>
          </a:p>
          <a:p>
            <a:pPr algn="ctr"/>
            <a:r>
              <a:rPr lang="en-US" sz="2400" dirty="0">
                <a:solidFill>
                  <a:schemeClr val="bg1"/>
                </a:solidFill>
              </a:rPr>
              <a:t>Romans 1:15-16</a:t>
            </a:r>
          </a:p>
        </p:txBody>
      </p:sp>
    </p:spTree>
    <p:extLst>
      <p:ext uri="{BB962C8B-B14F-4D97-AF65-F5344CB8AC3E}">
        <p14:creationId xmlns:p14="http://schemas.microsoft.com/office/powerpoint/2010/main" val="256931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1D2B05-A41E-DE5F-4E25-EC6EB1C4F3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38071"/>
          </a:xfrm>
          <a:prstGeom prst="rect">
            <a:avLst/>
          </a:prstGeom>
        </p:spPr>
      </p:pic>
      <p:sp>
        <p:nvSpPr>
          <p:cNvPr id="4" name="Title 1">
            <a:extLst>
              <a:ext uri="{FF2B5EF4-FFF2-40B4-BE49-F238E27FC236}">
                <a16:creationId xmlns:a16="http://schemas.microsoft.com/office/drawing/2014/main" id="{8D5BA8C7-640E-7F70-4901-F7CC2D88F1B7}"/>
              </a:ext>
            </a:extLst>
          </p:cNvPr>
          <p:cNvSpPr txBox="1">
            <a:spLocks/>
          </p:cNvSpPr>
          <p:nvPr/>
        </p:nvSpPr>
        <p:spPr>
          <a:xfrm>
            <a:off x="152400" y="381000"/>
            <a:ext cx="10668000" cy="81806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chemeClr val="bg1"/>
                </a:solidFill>
                <a:latin typeface="Ink Free" panose="03080402000500000000" pitchFamily="66" charset="0"/>
              </a:rPr>
              <a:t>Out of the Same Mouth… </a:t>
            </a:r>
            <a:r>
              <a:rPr lang="en-US" sz="5400" b="1" u="sng" dirty="0">
                <a:solidFill>
                  <a:schemeClr val="bg1"/>
                </a:solidFill>
                <a:latin typeface="Ink Free" panose="03080402000500000000" pitchFamily="66" charset="0"/>
              </a:rPr>
              <a:t>Blessing</a:t>
            </a:r>
          </a:p>
        </p:txBody>
      </p:sp>
      <p:sp>
        <p:nvSpPr>
          <p:cNvPr id="5" name="TextBox 4">
            <a:extLst>
              <a:ext uri="{FF2B5EF4-FFF2-40B4-BE49-F238E27FC236}">
                <a16:creationId xmlns:a16="http://schemas.microsoft.com/office/drawing/2014/main" id="{C46D76CE-E1D9-70EC-0195-1D3433CEEF74}"/>
              </a:ext>
            </a:extLst>
          </p:cNvPr>
          <p:cNvSpPr txBox="1"/>
          <p:nvPr/>
        </p:nvSpPr>
        <p:spPr>
          <a:xfrm>
            <a:off x="609600" y="1981200"/>
            <a:ext cx="9829800" cy="2708434"/>
          </a:xfrm>
          <a:prstGeom prst="rect">
            <a:avLst/>
          </a:prstGeom>
          <a:noFill/>
        </p:spPr>
        <p:txBody>
          <a:bodyPr wrap="square">
            <a:spAutoFit/>
          </a:bodyPr>
          <a:lstStyle/>
          <a:p>
            <a:pPr algn="ctr"/>
            <a:r>
              <a:rPr lang="en-US" sz="3200" b="1" i="1" dirty="0">
                <a:solidFill>
                  <a:schemeClr val="bg1"/>
                </a:solidFill>
                <a:effectLst/>
              </a:rPr>
              <a:t>“And He said to them, “Go into all the world and preach the gospel to every creature. He who believes                    and is baptized will be saved;                                                    but he who does not believe will be condemned.”</a:t>
            </a:r>
          </a:p>
          <a:p>
            <a:pPr algn="ctr"/>
            <a:endParaRPr lang="en-US" sz="1800" b="1" i="1" dirty="0">
              <a:solidFill>
                <a:schemeClr val="bg1"/>
              </a:solidFill>
            </a:endParaRPr>
          </a:p>
          <a:p>
            <a:pPr algn="ctr"/>
            <a:r>
              <a:rPr lang="en-US" sz="2400" dirty="0">
                <a:solidFill>
                  <a:schemeClr val="bg1"/>
                </a:solidFill>
              </a:rPr>
              <a:t>Mark 16:15-16</a:t>
            </a:r>
          </a:p>
        </p:txBody>
      </p:sp>
    </p:spTree>
    <p:extLst>
      <p:ext uri="{BB962C8B-B14F-4D97-AF65-F5344CB8AC3E}">
        <p14:creationId xmlns:p14="http://schemas.microsoft.com/office/powerpoint/2010/main" val="20197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1210</Words>
  <Application>Microsoft Office PowerPoint</Application>
  <PresentationFormat>Custom</PresentationFormat>
  <Paragraphs>128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Ink Free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69</cp:revision>
  <dcterms:created xsi:type="dcterms:W3CDTF">2013-10-19T22:18:57Z</dcterms:created>
  <dcterms:modified xsi:type="dcterms:W3CDTF">2023-12-24T04:34:04Z</dcterms:modified>
</cp:coreProperties>
</file>