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06" r:id="rId2"/>
    <p:sldId id="307" r:id="rId3"/>
    <p:sldId id="309" r:id="rId4"/>
    <p:sldId id="310" r:id="rId5"/>
    <p:sldId id="311" r:id="rId6"/>
    <p:sldId id="312" r:id="rId7"/>
    <p:sldId id="313" r:id="rId8"/>
    <p:sldId id="314" r:id="rId9"/>
    <p:sldId id="317" r:id="rId10"/>
    <p:sldId id="316" r:id="rId11"/>
    <p:sldId id="318"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 id="338" r:id="rId32"/>
    <p:sldId id="339" r:id="rId33"/>
    <p:sldId id="258" r:id="rId34"/>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0066"/>
    <a:srgbClr val="006600"/>
    <a:srgbClr val="FFFF37"/>
    <a:srgbClr val="FFFF97"/>
    <a:srgbClr val="322110"/>
    <a:srgbClr val="4B3219"/>
    <a:srgbClr val="714B25"/>
    <a:srgbClr val="875A2D"/>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12/10/2023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12/10/2023</a:t>
            </a:fld>
            <a:endParaRPr lang="en-US"/>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1026" name="Picture 2" descr="What's Your Measuring Tape? - Matt Norman">
            <a:extLst>
              <a:ext uri="{FF2B5EF4-FFF2-40B4-BE49-F238E27FC236}">
                <a16:creationId xmlns:a16="http://schemas.microsoft.com/office/drawing/2014/main" id="{9AFE7C1C-A2B7-463C-9F82-E713EFD50D2B}"/>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53000" y="1828800"/>
            <a:ext cx="5943600" cy="44577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57200" y="1219200"/>
            <a:ext cx="5943600" cy="3672681"/>
          </a:xfrm>
        </p:spPr>
        <p:txBody>
          <a:bodyPr>
            <a:noAutofit/>
          </a:bodyPr>
          <a:lstStyle/>
          <a:p>
            <a:r>
              <a:rPr lang="en-US" sz="7200" dirty="0">
                <a:latin typeface="Cooper Black" panose="0208090404030B020404" pitchFamily="18" charset="0"/>
              </a:rPr>
              <a:t>Measuring </a:t>
            </a:r>
            <a:br>
              <a:rPr lang="en-US" sz="7200" dirty="0">
                <a:latin typeface="Cooper Black" panose="0208090404030B020404" pitchFamily="18" charset="0"/>
              </a:rPr>
            </a:br>
            <a:r>
              <a:rPr lang="en-US" sz="7200" dirty="0">
                <a:latin typeface="Cooper Black" panose="0208090404030B020404" pitchFamily="18" charset="0"/>
              </a:rPr>
              <a:t>Ourselves</a:t>
            </a:r>
            <a:br>
              <a:rPr lang="en-US" sz="7200" dirty="0">
                <a:latin typeface="Cooper Black" panose="0208090404030B020404" pitchFamily="18" charset="0"/>
              </a:rPr>
            </a:br>
            <a:r>
              <a:rPr lang="en-US" sz="2800" dirty="0">
                <a:latin typeface="Cooper Black" panose="0208090404030B020404" pitchFamily="18" charset="0"/>
              </a:rPr>
              <a:t> </a:t>
            </a:r>
            <a:br>
              <a:rPr lang="en-US" sz="7200" dirty="0">
                <a:latin typeface="Cooper Black" panose="0208090404030B020404" pitchFamily="18" charset="0"/>
              </a:rPr>
            </a:br>
            <a:r>
              <a:rPr lang="en-US" sz="2400" dirty="0">
                <a:latin typeface="Cooper Black" panose="0208090404030B020404" pitchFamily="18" charset="0"/>
              </a:rPr>
              <a:t>2 Corinthians 10:12-18</a:t>
            </a:r>
          </a:p>
        </p:txBody>
      </p:sp>
    </p:spTree>
    <p:extLst>
      <p:ext uri="{BB962C8B-B14F-4D97-AF65-F5344CB8AC3E}">
        <p14:creationId xmlns:p14="http://schemas.microsoft.com/office/powerpoint/2010/main" val="865931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“They measure themselves by themselves”</a:t>
            </a:r>
          </a:p>
        </p:txBody>
      </p:sp>
      <p:sp>
        <p:nvSpPr>
          <p:cNvPr id="11" name="TextBox 10">
            <a:extLst>
              <a:ext uri="{FF2B5EF4-FFF2-40B4-BE49-F238E27FC236}">
                <a16:creationId xmlns:a16="http://schemas.microsoft.com/office/drawing/2014/main" id="{19D5EAF3-CAB1-2C6B-9950-124A53FB51B1}"/>
              </a:ext>
            </a:extLst>
          </p:cNvPr>
          <p:cNvSpPr txBox="1"/>
          <p:nvPr/>
        </p:nvSpPr>
        <p:spPr>
          <a:xfrm>
            <a:off x="685800" y="2819400"/>
            <a:ext cx="9601200" cy="3200876"/>
          </a:xfrm>
          <a:prstGeom prst="rect">
            <a:avLst/>
          </a:prstGeom>
          <a:noFill/>
        </p:spPr>
        <p:txBody>
          <a:bodyPr wrap="square">
            <a:spAutoFit/>
          </a:bodyPr>
          <a:lstStyle/>
          <a:p>
            <a:pPr algn="ctr"/>
            <a:r>
              <a:rPr lang="en-US" sz="3200" b="1" i="1" dirty="0">
                <a:solidFill>
                  <a:srgbClr val="000000"/>
                </a:solidFill>
                <a:effectLst/>
              </a:rPr>
              <a:t>…For I bear them witness that they have a zeal for God, but not according to knowledge. For they being ignorant of God’s righteousness, and seeking to establish their own righteousness, have not submitted to the righteousness of God.”</a:t>
            </a:r>
          </a:p>
          <a:p>
            <a:pPr algn="ctr"/>
            <a:endParaRPr lang="en-US" sz="1800" b="1" i="1" dirty="0">
              <a:solidFill>
                <a:srgbClr val="000000"/>
              </a:solidFill>
            </a:endParaRPr>
          </a:p>
          <a:p>
            <a:pPr algn="ctr"/>
            <a:r>
              <a:rPr lang="en-US" sz="2400" dirty="0">
                <a:solidFill>
                  <a:srgbClr val="000000"/>
                </a:solidFill>
              </a:rPr>
              <a:t>Romans 10:1-3</a:t>
            </a:r>
            <a:endParaRPr lang="en-US" sz="2400" dirty="0"/>
          </a:p>
        </p:txBody>
      </p:sp>
    </p:spTree>
    <p:extLst>
      <p:ext uri="{BB962C8B-B14F-4D97-AF65-F5344CB8AC3E}">
        <p14:creationId xmlns:p14="http://schemas.microsoft.com/office/powerpoint/2010/main" val="1571133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“Comparing themselves among themselves”</a:t>
            </a:r>
          </a:p>
        </p:txBody>
      </p:sp>
      <p:pic>
        <p:nvPicPr>
          <p:cNvPr id="4" name="Picture 2" descr="What's Your Measuring Tape? - Matt Norman">
            <a:extLst>
              <a:ext uri="{FF2B5EF4-FFF2-40B4-BE49-F238E27FC236}">
                <a16:creationId xmlns:a16="http://schemas.microsoft.com/office/drawing/2014/main" id="{82E52A51-FAA8-47B8-814C-BB10E358339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4271903"/>
            <a:ext cx="3124200"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767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9D5EAF3-CAB1-2C6B-9950-124A53FB51B1}"/>
              </a:ext>
            </a:extLst>
          </p:cNvPr>
          <p:cNvSpPr txBox="1"/>
          <p:nvPr/>
        </p:nvSpPr>
        <p:spPr>
          <a:xfrm>
            <a:off x="800100" y="3048000"/>
            <a:ext cx="9372600" cy="1723549"/>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And in vain they worship Me,</a:t>
            </a:r>
          </a:p>
          <a:p>
            <a:pPr algn="ctr"/>
            <a:r>
              <a:rPr lang="en-US" sz="3200" b="1" i="1" dirty="0">
                <a:solidFill>
                  <a:srgbClr val="000000"/>
                </a:solidFill>
              </a:rPr>
              <a:t>Teaching as doctrines the commandments of men.’</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Matthew 15:9</a:t>
            </a:r>
            <a:endParaRPr lang="en-US" sz="2400" dirty="0"/>
          </a:p>
        </p:txBody>
      </p:sp>
      <p:sp>
        <p:nvSpPr>
          <p:cNvPr id="4" name="TextBox 3">
            <a:extLst>
              <a:ext uri="{FF2B5EF4-FFF2-40B4-BE49-F238E27FC236}">
                <a16:creationId xmlns:a16="http://schemas.microsoft.com/office/drawing/2014/main" id="{9C6CFB62-58B1-F512-FF01-87E94C715507}"/>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“Comparing themselves among themselves”</a:t>
            </a:r>
          </a:p>
        </p:txBody>
      </p:sp>
    </p:spTree>
    <p:extLst>
      <p:ext uri="{BB962C8B-B14F-4D97-AF65-F5344CB8AC3E}">
        <p14:creationId xmlns:p14="http://schemas.microsoft.com/office/powerpoint/2010/main" val="297436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9D5EAF3-CAB1-2C6B-9950-124A53FB51B1}"/>
              </a:ext>
            </a:extLst>
          </p:cNvPr>
          <p:cNvSpPr txBox="1"/>
          <p:nvPr/>
        </p:nvSpPr>
        <p:spPr>
          <a:xfrm>
            <a:off x="304800" y="3048000"/>
            <a:ext cx="10134600" cy="1723549"/>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Let them alone. They are blind leaders of the blind.      And if the blind leads the blind, both will fall into a ditch.”</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Matthew 15:14</a:t>
            </a:r>
            <a:endParaRPr lang="en-US" sz="2400" dirty="0"/>
          </a:p>
        </p:txBody>
      </p:sp>
      <p:sp>
        <p:nvSpPr>
          <p:cNvPr id="4" name="TextBox 3">
            <a:extLst>
              <a:ext uri="{FF2B5EF4-FFF2-40B4-BE49-F238E27FC236}">
                <a16:creationId xmlns:a16="http://schemas.microsoft.com/office/drawing/2014/main" id="{9C6CFB62-58B1-F512-FF01-87E94C715507}"/>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“Comparing themselves among themselves”</a:t>
            </a:r>
          </a:p>
        </p:txBody>
      </p:sp>
    </p:spTree>
    <p:extLst>
      <p:ext uri="{BB962C8B-B14F-4D97-AF65-F5344CB8AC3E}">
        <p14:creationId xmlns:p14="http://schemas.microsoft.com/office/powerpoint/2010/main" val="862221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9D5EAF3-CAB1-2C6B-9950-124A53FB51B1}"/>
              </a:ext>
            </a:extLst>
          </p:cNvPr>
          <p:cNvSpPr txBox="1"/>
          <p:nvPr/>
        </p:nvSpPr>
        <p:spPr>
          <a:xfrm>
            <a:off x="228600" y="2792850"/>
            <a:ext cx="10515600" cy="3693319"/>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Now Korah the son of Izhar, the son of Kohath, the son of Levi, with </a:t>
            </a:r>
            <a:r>
              <a:rPr lang="en-US" sz="3200" b="1" i="1" dirty="0" err="1">
                <a:solidFill>
                  <a:srgbClr val="000000"/>
                </a:solidFill>
              </a:rPr>
              <a:t>Dathan</a:t>
            </a:r>
            <a:r>
              <a:rPr lang="en-US" sz="3200" b="1" i="1" dirty="0">
                <a:solidFill>
                  <a:srgbClr val="000000"/>
                </a:solidFill>
              </a:rPr>
              <a:t> and </a:t>
            </a:r>
            <a:r>
              <a:rPr lang="en-US" sz="3200" b="1" i="1" dirty="0" err="1">
                <a:solidFill>
                  <a:srgbClr val="000000"/>
                </a:solidFill>
              </a:rPr>
              <a:t>Abiram</a:t>
            </a:r>
            <a:r>
              <a:rPr lang="en-US" sz="3200" b="1" i="1" dirty="0">
                <a:solidFill>
                  <a:srgbClr val="000000"/>
                </a:solidFill>
              </a:rPr>
              <a:t> the sons of Eliab, and On the son of </a:t>
            </a:r>
            <a:r>
              <a:rPr lang="en-US" sz="3200" b="1" i="1" dirty="0" err="1">
                <a:solidFill>
                  <a:srgbClr val="000000"/>
                </a:solidFill>
              </a:rPr>
              <a:t>Peleth</a:t>
            </a:r>
            <a:r>
              <a:rPr lang="en-US" sz="3200" b="1" i="1" dirty="0">
                <a:solidFill>
                  <a:srgbClr val="000000"/>
                </a:solidFill>
              </a:rPr>
              <a:t>, sons of Reuben, took men; and they rose up before Moses with some of the children of Israel, two hundred and fifty leaders of the congregation, representatives of the congregation, men of renown…</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Numbers 16:1-3</a:t>
            </a:r>
            <a:endParaRPr lang="en-US" sz="2400" dirty="0"/>
          </a:p>
        </p:txBody>
      </p:sp>
      <p:sp>
        <p:nvSpPr>
          <p:cNvPr id="4" name="TextBox 3">
            <a:extLst>
              <a:ext uri="{FF2B5EF4-FFF2-40B4-BE49-F238E27FC236}">
                <a16:creationId xmlns:a16="http://schemas.microsoft.com/office/drawing/2014/main" id="{9C6CFB62-58B1-F512-FF01-87E94C715507}"/>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“Comparing themselves among themselves”</a:t>
            </a:r>
          </a:p>
        </p:txBody>
      </p:sp>
    </p:spTree>
    <p:extLst>
      <p:ext uri="{BB962C8B-B14F-4D97-AF65-F5344CB8AC3E}">
        <p14:creationId xmlns:p14="http://schemas.microsoft.com/office/powerpoint/2010/main" val="4052417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9D5EAF3-CAB1-2C6B-9950-124A53FB51B1}"/>
              </a:ext>
            </a:extLst>
          </p:cNvPr>
          <p:cNvSpPr txBox="1"/>
          <p:nvPr/>
        </p:nvSpPr>
        <p:spPr>
          <a:xfrm>
            <a:off x="685800" y="3048000"/>
            <a:ext cx="9486900" cy="3200876"/>
          </a:xfrm>
          <a:prstGeom prst="rect">
            <a:avLst/>
          </a:prstGeom>
          <a:noFill/>
        </p:spPr>
        <p:txBody>
          <a:bodyPr wrap="square">
            <a:spAutoFit/>
          </a:bodyPr>
          <a:lstStyle/>
          <a:p>
            <a:pPr algn="ctr"/>
            <a:r>
              <a:rPr lang="en-US" sz="3200" b="1" i="1" dirty="0">
                <a:solidFill>
                  <a:srgbClr val="000000"/>
                </a:solidFill>
              </a:rPr>
              <a:t>…They gathered together against Moses and Aaron, and said to them, “You take too much upon yourselves, for all the congregation is holy, every one of them, and the Lord is among them. Why then do you exalt yourselves above the assembly of the Lord?”</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Numbers 16:1-3</a:t>
            </a:r>
            <a:endParaRPr lang="en-US" sz="2400" dirty="0"/>
          </a:p>
        </p:txBody>
      </p:sp>
      <p:sp>
        <p:nvSpPr>
          <p:cNvPr id="4" name="TextBox 3">
            <a:extLst>
              <a:ext uri="{FF2B5EF4-FFF2-40B4-BE49-F238E27FC236}">
                <a16:creationId xmlns:a16="http://schemas.microsoft.com/office/drawing/2014/main" id="{9C6CFB62-58B1-F512-FF01-87E94C715507}"/>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“Comparing themselves among themselves”</a:t>
            </a:r>
          </a:p>
        </p:txBody>
      </p:sp>
    </p:spTree>
    <p:extLst>
      <p:ext uri="{BB962C8B-B14F-4D97-AF65-F5344CB8AC3E}">
        <p14:creationId xmlns:p14="http://schemas.microsoft.com/office/powerpoint/2010/main" val="158374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9D5EAF3-CAB1-2C6B-9950-124A53FB51B1}"/>
              </a:ext>
            </a:extLst>
          </p:cNvPr>
          <p:cNvSpPr txBox="1"/>
          <p:nvPr/>
        </p:nvSpPr>
        <p:spPr>
          <a:xfrm>
            <a:off x="952500" y="3048000"/>
            <a:ext cx="9067800" cy="2708434"/>
          </a:xfrm>
          <a:prstGeom prst="rect">
            <a:avLst/>
          </a:prstGeom>
          <a:noFill/>
        </p:spPr>
        <p:txBody>
          <a:bodyPr wrap="square">
            <a:spAutoFit/>
          </a:bodyPr>
          <a:lstStyle/>
          <a:p>
            <a:pPr algn="ctr"/>
            <a:r>
              <a:rPr lang="en-US" sz="3200" b="1" i="1" dirty="0">
                <a:solidFill>
                  <a:srgbClr val="000000"/>
                </a:solidFill>
              </a:rPr>
              <a:t>“The sea gave up the dead who were in it,                         and Death and Hades delivered up the dead             who were in them. And they were judged,                each one according to his works.”</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Revelation 20:13</a:t>
            </a:r>
            <a:endParaRPr lang="en-US" sz="2400" dirty="0"/>
          </a:p>
        </p:txBody>
      </p:sp>
      <p:sp>
        <p:nvSpPr>
          <p:cNvPr id="4" name="TextBox 3">
            <a:extLst>
              <a:ext uri="{FF2B5EF4-FFF2-40B4-BE49-F238E27FC236}">
                <a16:creationId xmlns:a16="http://schemas.microsoft.com/office/drawing/2014/main" id="{9C6CFB62-58B1-F512-FF01-87E94C715507}"/>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“Comparing themselves among themselves”</a:t>
            </a:r>
          </a:p>
        </p:txBody>
      </p:sp>
    </p:spTree>
    <p:extLst>
      <p:ext uri="{BB962C8B-B14F-4D97-AF65-F5344CB8AC3E}">
        <p14:creationId xmlns:p14="http://schemas.microsoft.com/office/powerpoint/2010/main" val="343607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pic>
        <p:nvPicPr>
          <p:cNvPr id="4" name="Picture 2" descr="What's Your Measuring Tape? - Matt Norman">
            <a:extLst>
              <a:ext uri="{FF2B5EF4-FFF2-40B4-BE49-F238E27FC236}">
                <a16:creationId xmlns:a16="http://schemas.microsoft.com/office/drawing/2014/main" id="{E7EF5027-F441-AFDE-64AF-9B7A78C82C81}"/>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4271903"/>
            <a:ext cx="3124200"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609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685800" y="3048000"/>
            <a:ext cx="9753600" cy="2215991"/>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We, however, will not boast beyond measure, but within the limits of the sphere which God appointed us —a sphere which especially includes you</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2 Corinthians 10:13</a:t>
            </a:r>
            <a:endParaRPr lang="en-US" sz="2400" dirty="0"/>
          </a:p>
        </p:txBody>
      </p:sp>
    </p:spTree>
    <p:extLst>
      <p:ext uri="{BB962C8B-B14F-4D97-AF65-F5344CB8AC3E}">
        <p14:creationId xmlns:p14="http://schemas.microsoft.com/office/powerpoint/2010/main" val="67265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914400" y="3048000"/>
            <a:ext cx="9144000" cy="1723549"/>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For not he who commends himself is approved,     but whom the Lord commends</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2 Corinthians 10:18</a:t>
            </a:r>
            <a:endParaRPr lang="en-US" sz="2400" dirty="0"/>
          </a:p>
        </p:txBody>
      </p:sp>
    </p:spTree>
    <p:extLst>
      <p:ext uri="{BB962C8B-B14F-4D97-AF65-F5344CB8AC3E}">
        <p14:creationId xmlns:p14="http://schemas.microsoft.com/office/powerpoint/2010/main" val="237925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1026" name="Picture 2" descr="What's Your Measuring Tape? - Matt Norman">
            <a:extLst>
              <a:ext uri="{FF2B5EF4-FFF2-40B4-BE49-F238E27FC236}">
                <a16:creationId xmlns:a16="http://schemas.microsoft.com/office/drawing/2014/main" id="{9AFE7C1C-A2B7-463C-9F82-E713EFD50D2B}"/>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4271903"/>
            <a:ext cx="3124200" cy="234315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4" name="TextBox 3">
            <a:extLst>
              <a:ext uri="{FF2B5EF4-FFF2-40B4-BE49-F238E27FC236}">
                <a16:creationId xmlns:a16="http://schemas.microsoft.com/office/drawing/2014/main" id="{9D4903BC-7D25-CF3E-AE92-ED0D6E49ABED}"/>
              </a:ext>
            </a:extLst>
          </p:cNvPr>
          <p:cNvSpPr txBox="1"/>
          <p:nvPr/>
        </p:nvSpPr>
        <p:spPr>
          <a:xfrm>
            <a:off x="685800" y="2209800"/>
            <a:ext cx="9372600" cy="2708434"/>
          </a:xfrm>
          <a:prstGeom prst="rect">
            <a:avLst/>
          </a:prstGeom>
          <a:noFill/>
        </p:spPr>
        <p:txBody>
          <a:bodyPr wrap="square">
            <a:spAutoFit/>
          </a:bodyPr>
          <a:lstStyle/>
          <a:p>
            <a:pPr algn="ctr"/>
            <a:r>
              <a:rPr lang="en-US" sz="3200" b="1" i="1" dirty="0">
                <a:solidFill>
                  <a:srgbClr val="000000"/>
                </a:solidFill>
                <a:effectLst/>
              </a:rPr>
              <a:t>“For we dare not class ourselves or compare ourselves with those who commend themselves. But they, measuring themselves by themselves, and comparing themselves among themselves, are not wise.”</a:t>
            </a:r>
          </a:p>
          <a:p>
            <a:pPr algn="ctr"/>
            <a:endParaRPr lang="en-US" sz="1800" b="1" i="1" dirty="0">
              <a:solidFill>
                <a:srgbClr val="000000"/>
              </a:solidFill>
            </a:endParaRPr>
          </a:p>
          <a:p>
            <a:pPr algn="ctr"/>
            <a:r>
              <a:rPr lang="en-US" sz="2400" dirty="0">
                <a:solidFill>
                  <a:srgbClr val="000000"/>
                </a:solidFill>
              </a:rPr>
              <a:t>2 Corinthians 10:12</a:t>
            </a:r>
            <a:endParaRPr lang="en-US" sz="2400" dirty="0"/>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741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914400" y="2819400"/>
            <a:ext cx="9144000" cy="3200876"/>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If anyone speaks, let him speak as the oracles of God. If anyone ministers, let him do it as with the ability which God supplies, that in all things God may be glorified through Jesus Christ, to whom belong the glory and the dominion forever and ever. Amen.</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1 Peter 4:11</a:t>
            </a:r>
            <a:endParaRPr lang="en-US" sz="2400" dirty="0"/>
          </a:p>
        </p:txBody>
      </p:sp>
    </p:spTree>
    <p:extLst>
      <p:ext uri="{BB962C8B-B14F-4D97-AF65-F5344CB8AC3E}">
        <p14:creationId xmlns:p14="http://schemas.microsoft.com/office/powerpoint/2010/main" val="1044146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914400" y="2819400"/>
            <a:ext cx="9144000" cy="3200876"/>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All Scripture is given by inspiration of God,            and is profitable for doctrine, for reproof,                 for correction, for instruction in righteousness,       that the man of God may be complete,         thoroughly equipped for every good work.</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2 Timothy 3:16-17</a:t>
            </a:r>
            <a:endParaRPr lang="en-US" sz="2400" dirty="0"/>
          </a:p>
        </p:txBody>
      </p:sp>
    </p:spTree>
    <p:extLst>
      <p:ext uri="{BB962C8B-B14F-4D97-AF65-F5344CB8AC3E}">
        <p14:creationId xmlns:p14="http://schemas.microsoft.com/office/powerpoint/2010/main" val="1567188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914400" y="2819400"/>
            <a:ext cx="9144000" cy="2215991"/>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as His divine power has given to us all things that pertain to life and godliness, through the knowledge of Him who called us by glory and virtue,</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2 Peter 1:3</a:t>
            </a:r>
            <a:endParaRPr lang="en-US" sz="2400" dirty="0"/>
          </a:p>
        </p:txBody>
      </p:sp>
    </p:spTree>
    <p:extLst>
      <p:ext uri="{BB962C8B-B14F-4D97-AF65-F5344CB8AC3E}">
        <p14:creationId xmlns:p14="http://schemas.microsoft.com/office/powerpoint/2010/main" val="525345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914400" y="2819400"/>
            <a:ext cx="9144000" cy="2708434"/>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However, when He, the Spirit of truth, has come,  He will guide you into all truth; for He will not speak on His own authority, but whatever He hears He will speak; and He will tell you things to come,</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John 16:13</a:t>
            </a:r>
            <a:endParaRPr lang="en-US" sz="2400" dirty="0"/>
          </a:p>
        </p:txBody>
      </p:sp>
    </p:spTree>
    <p:extLst>
      <p:ext uri="{BB962C8B-B14F-4D97-AF65-F5344CB8AC3E}">
        <p14:creationId xmlns:p14="http://schemas.microsoft.com/office/powerpoint/2010/main" val="2942268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914400" y="2819400"/>
            <a:ext cx="9144000" cy="2708434"/>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But the Helper, the Holy Spirit,                                  whom the Father will send in My name,                        He will teach you all things, and bring to your remembrance all things that I said to you,</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John 14:26</a:t>
            </a:r>
            <a:endParaRPr lang="en-US" sz="2400" dirty="0"/>
          </a:p>
        </p:txBody>
      </p:sp>
    </p:spTree>
    <p:extLst>
      <p:ext uri="{BB962C8B-B14F-4D97-AF65-F5344CB8AC3E}">
        <p14:creationId xmlns:p14="http://schemas.microsoft.com/office/powerpoint/2010/main" val="1064395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914400" y="3307139"/>
            <a:ext cx="9144000" cy="1231106"/>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Sanctify them by Your truth. Your word is truth,</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John 17:17</a:t>
            </a:r>
            <a:endParaRPr lang="en-US" sz="2400" dirty="0"/>
          </a:p>
        </p:txBody>
      </p:sp>
    </p:spTree>
    <p:extLst>
      <p:ext uri="{BB962C8B-B14F-4D97-AF65-F5344CB8AC3E}">
        <p14:creationId xmlns:p14="http://schemas.microsoft.com/office/powerpoint/2010/main" val="3541470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685800" y="3307139"/>
            <a:ext cx="9601200" cy="2215991"/>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But he who looks into the perfect law of liberty and continues in it, and is not a forgetful hearer but a doer of the work, this one will be blessed in what he does.</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James 1:25</a:t>
            </a:r>
            <a:endParaRPr lang="en-US" sz="2400" dirty="0"/>
          </a:p>
        </p:txBody>
      </p:sp>
    </p:spTree>
    <p:extLst>
      <p:ext uri="{BB962C8B-B14F-4D97-AF65-F5344CB8AC3E}">
        <p14:creationId xmlns:p14="http://schemas.microsoft.com/office/powerpoint/2010/main" val="2041969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685800" y="3307139"/>
            <a:ext cx="9601200" cy="2215991"/>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Whoever transgresses and does not abide in the doctrine of Christ does not have God. He who abides in the doctrine of Christ has both the Father and the Son.</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2 John 9</a:t>
            </a:r>
            <a:endParaRPr lang="en-US" sz="2400" dirty="0"/>
          </a:p>
        </p:txBody>
      </p:sp>
    </p:spTree>
    <p:extLst>
      <p:ext uri="{BB962C8B-B14F-4D97-AF65-F5344CB8AC3E}">
        <p14:creationId xmlns:p14="http://schemas.microsoft.com/office/powerpoint/2010/main" val="31029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685800" y="3039072"/>
            <a:ext cx="9601200" cy="3200876"/>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And I saw the dead, small and great, standing before God, and books were opened. And another book was opened, which is the Book of Life.                                       And the dead were judged according to their works,                                         by the things which were written in the books.</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Revelation 20:12</a:t>
            </a:r>
            <a:endParaRPr lang="en-US" sz="2400" dirty="0"/>
          </a:p>
        </p:txBody>
      </p:sp>
    </p:spTree>
    <p:extLst>
      <p:ext uri="{BB962C8B-B14F-4D97-AF65-F5344CB8AC3E}">
        <p14:creationId xmlns:p14="http://schemas.microsoft.com/office/powerpoint/2010/main" val="3722561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“God”</a:t>
            </a:r>
          </a:p>
        </p:txBody>
      </p:sp>
      <p:sp>
        <p:nvSpPr>
          <p:cNvPr id="11" name="TextBox 10">
            <a:extLst>
              <a:ext uri="{FF2B5EF4-FFF2-40B4-BE49-F238E27FC236}">
                <a16:creationId xmlns:a16="http://schemas.microsoft.com/office/drawing/2014/main" id="{19D5EAF3-CAB1-2C6B-9950-124A53FB51B1}"/>
              </a:ext>
            </a:extLst>
          </p:cNvPr>
          <p:cNvSpPr txBox="1"/>
          <p:nvPr/>
        </p:nvSpPr>
        <p:spPr>
          <a:xfrm>
            <a:off x="685800" y="3039072"/>
            <a:ext cx="9601200" cy="2215991"/>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He who rejects Me, and does not receive My words, has that which judges him—the word that I have spoken will judge him in the last day.</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John 12:48</a:t>
            </a:r>
            <a:endParaRPr lang="en-US" sz="2400" dirty="0"/>
          </a:p>
        </p:txBody>
      </p:sp>
    </p:spTree>
    <p:extLst>
      <p:ext uri="{BB962C8B-B14F-4D97-AF65-F5344CB8AC3E}">
        <p14:creationId xmlns:p14="http://schemas.microsoft.com/office/powerpoint/2010/main" val="371304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“They measure themselves by themselves”</a:t>
            </a:r>
          </a:p>
        </p:txBody>
      </p:sp>
      <p:pic>
        <p:nvPicPr>
          <p:cNvPr id="8" name="Picture 2" descr="What's Your Measuring Tape? - Matt Norman">
            <a:extLst>
              <a:ext uri="{FF2B5EF4-FFF2-40B4-BE49-F238E27FC236}">
                <a16:creationId xmlns:a16="http://schemas.microsoft.com/office/drawing/2014/main" id="{D580D3F8-15F3-EFE7-E2EF-749E003C933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4271903"/>
            <a:ext cx="3124200"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6487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830997"/>
          </a:xfrm>
          <a:prstGeom prst="rect">
            <a:avLst/>
          </a:prstGeom>
          <a:noFill/>
        </p:spPr>
        <p:txBody>
          <a:bodyPr wrap="square" rtlCol="0">
            <a:spAutoFit/>
          </a:bodyPr>
          <a:lstStyle/>
          <a:p>
            <a:pPr algn="ctr"/>
            <a:r>
              <a:rPr lang="en-US" sz="4000" b="1" dirty="0">
                <a:solidFill>
                  <a:schemeClr val="accent2">
                    <a:lumMod val="75000"/>
                  </a:schemeClr>
                </a:solidFill>
              </a:rPr>
              <a:t>We Must </a:t>
            </a:r>
            <a:r>
              <a:rPr lang="en-US" sz="4800" b="1" dirty="0">
                <a:solidFill>
                  <a:schemeClr val="accent2">
                    <a:lumMod val="75000"/>
                  </a:schemeClr>
                </a:solidFill>
              </a:rPr>
              <a:t>SEARCH</a:t>
            </a:r>
            <a:r>
              <a:rPr lang="en-US" sz="4000" b="1" dirty="0">
                <a:solidFill>
                  <a:schemeClr val="accent2">
                    <a:lumMod val="75000"/>
                  </a:schemeClr>
                </a:solidFill>
              </a:rPr>
              <a:t> the Scriptures</a:t>
            </a:r>
          </a:p>
        </p:txBody>
      </p:sp>
      <p:pic>
        <p:nvPicPr>
          <p:cNvPr id="4" name="Picture 2" descr="What's Your Measuring Tape? - Matt Norman">
            <a:extLst>
              <a:ext uri="{FF2B5EF4-FFF2-40B4-BE49-F238E27FC236}">
                <a16:creationId xmlns:a16="http://schemas.microsoft.com/office/drawing/2014/main" id="{A24F8072-FACB-155B-B40F-D0FCDC2E0063}"/>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96200" y="4271903"/>
            <a:ext cx="3124200"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2323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830997"/>
          </a:xfrm>
          <a:prstGeom prst="rect">
            <a:avLst/>
          </a:prstGeom>
          <a:noFill/>
        </p:spPr>
        <p:txBody>
          <a:bodyPr wrap="square" rtlCol="0">
            <a:spAutoFit/>
          </a:bodyPr>
          <a:lstStyle/>
          <a:p>
            <a:pPr algn="ctr"/>
            <a:r>
              <a:rPr lang="en-US" sz="4000" b="1" dirty="0">
                <a:solidFill>
                  <a:schemeClr val="accent2">
                    <a:lumMod val="75000"/>
                  </a:schemeClr>
                </a:solidFill>
              </a:rPr>
              <a:t>We Must </a:t>
            </a:r>
            <a:r>
              <a:rPr lang="en-US" sz="4800" b="1" dirty="0">
                <a:solidFill>
                  <a:schemeClr val="accent2">
                    <a:lumMod val="75000"/>
                  </a:schemeClr>
                </a:solidFill>
              </a:rPr>
              <a:t>SEARCH</a:t>
            </a:r>
            <a:r>
              <a:rPr lang="en-US" sz="4000" b="1" dirty="0">
                <a:solidFill>
                  <a:schemeClr val="accent2">
                    <a:lumMod val="75000"/>
                  </a:schemeClr>
                </a:solidFill>
              </a:rPr>
              <a:t> the Scriptures</a:t>
            </a:r>
          </a:p>
        </p:txBody>
      </p:sp>
      <p:sp>
        <p:nvSpPr>
          <p:cNvPr id="4" name="TextBox 3">
            <a:extLst>
              <a:ext uri="{FF2B5EF4-FFF2-40B4-BE49-F238E27FC236}">
                <a16:creationId xmlns:a16="http://schemas.microsoft.com/office/drawing/2014/main" id="{DDABB6E3-9D58-9433-3AA5-D5B43C109C62}"/>
              </a:ext>
            </a:extLst>
          </p:cNvPr>
          <p:cNvSpPr txBox="1"/>
          <p:nvPr/>
        </p:nvSpPr>
        <p:spPr>
          <a:xfrm>
            <a:off x="914400" y="3048000"/>
            <a:ext cx="9144000" cy="2708434"/>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These were more fair-minded than those in Thessalonica, in that they received the word with all readiness, and searched the Scriptures daily to find out whether these things were so</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Acts 17:11</a:t>
            </a:r>
            <a:endParaRPr lang="en-US" sz="2400" dirty="0"/>
          </a:p>
        </p:txBody>
      </p:sp>
      <p:pic>
        <p:nvPicPr>
          <p:cNvPr id="7" name="Picture 2" descr="What's Your Measuring Tape? - Matt Norman">
            <a:extLst>
              <a:ext uri="{FF2B5EF4-FFF2-40B4-BE49-F238E27FC236}">
                <a16:creationId xmlns:a16="http://schemas.microsoft.com/office/drawing/2014/main" id="{7B4C7DFD-6FAE-D429-CA10-785294093881}"/>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01000" y="4743450"/>
            <a:ext cx="2819400"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05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830997"/>
          </a:xfrm>
          <a:prstGeom prst="rect">
            <a:avLst/>
          </a:prstGeom>
          <a:noFill/>
        </p:spPr>
        <p:txBody>
          <a:bodyPr wrap="square" rtlCol="0">
            <a:spAutoFit/>
          </a:bodyPr>
          <a:lstStyle/>
          <a:p>
            <a:pPr algn="ctr"/>
            <a:r>
              <a:rPr lang="en-US" sz="4000" b="1" dirty="0">
                <a:solidFill>
                  <a:schemeClr val="bg1">
                    <a:lumMod val="50000"/>
                  </a:schemeClr>
                </a:solidFill>
              </a:rPr>
              <a:t>We Must </a:t>
            </a:r>
            <a:r>
              <a:rPr lang="en-US" sz="4800" b="1" dirty="0">
                <a:solidFill>
                  <a:schemeClr val="bg1">
                    <a:lumMod val="50000"/>
                  </a:schemeClr>
                </a:solidFill>
              </a:rPr>
              <a:t>SEARCH</a:t>
            </a:r>
            <a:r>
              <a:rPr lang="en-US" sz="4000" b="1" dirty="0">
                <a:solidFill>
                  <a:schemeClr val="bg1">
                    <a:lumMod val="50000"/>
                  </a:schemeClr>
                </a:solidFill>
              </a:rPr>
              <a:t> the Scriptures</a:t>
            </a:r>
          </a:p>
        </p:txBody>
      </p:sp>
      <p:sp>
        <p:nvSpPr>
          <p:cNvPr id="4" name="TextBox 3">
            <a:extLst>
              <a:ext uri="{FF2B5EF4-FFF2-40B4-BE49-F238E27FC236}">
                <a16:creationId xmlns:a16="http://schemas.microsoft.com/office/drawing/2014/main" id="{17F24FB5-EED4-2577-C579-79D0A0A35FA3}"/>
              </a:ext>
            </a:extLst>
          </p:cNvPr>
          <p:cNvSpPr txBox="1"/>
          <p:nvPr/>
        </p:nvSpPr>
        <p:spPr>
          <a:xfrm>
            <a:off x="762000" y="2333899"/>
            <a:ext cx="9601200" cy="830997"/>
          </a:xfrm>
          <a:prstGeom prst="rect">
            <a:avLst/>
          </a:prstGeom>
          <a:noFill/>
        </p:spPr>
        <p:txBody>
          <a:bodyPr wrap="square" rtlCol="0">
            <a:spAutoFit/>
          </a:bodyPr>
          <a:lstStyle/>
          <a:p>
            <a:pPr algn="ctr"/>
            <a:r>
              <a:rPr lang="en-US" sz="4000" b="1" dirty="0">
                <a:solidFill>
                  <a:schemeClr val="accent2">
                    <a:lumMod val="75000"/>
                  </a:schemeClr>
                </a:solidFill>
              </a:rPr>
              <a:t>We Must </a:t>
            </a:r>
            <a:r>
              <a:rPr lang="en-US" sz="4800" b="1" dirty="0">
                <a:solidFill>
                  <a:schemeClr val="accent2">
                    <a:lumMod val="75000"/>
                  </a:schemeClr>
                </a:solidFill>
              </a:rPr>
              <a:t>MEASURE LIFE</a:t>
            </a:r>
            <a:r>
              <a:rPr lang="en-US" sz="4000" b="1" dirty="0">
                <a:solidFill>
                  <a:schemeClr val="accent2">
                    <a:lumMod val="75000"/>
                  </a:schemeClr>
                </a:solidFill>
              </a:rPr>
              <a:t> by the Scriptures</a:t>
            </a:r>
          </a:p>
        </p:txBody>
      </p:sp>
      <p:sp>
        <p:nvSpPr>
          <p:cNvPr id="7" name="TextBox 6">
            <a:extLst>
              <a:ext uri="{FF2B5EF4-FFF2-40B4-BE49-F238E27FC236}">
                <a16:creationId xmlns:a16="http://schemas.microsoft.com/office/drawing/2014/main" id="{5DF4A244-0EA4-0BA8-0466-E556B9D7973B}"/>
              </a:ext>
            </a:extLst>
          </p:cNvPr>
          <p:cNvSpPr txBox="1"/>
          <p:nvPr/>
        </p:nvSpPr>
        <p:spPr>
          <a:xfrm>
            <a:off x="723900" y="3693105"/>
            <a:ext cx="9525000" cy="2215991"/>
          </a:xfrm>
          <a:prstGeom prst="rect">
            <a:avLst/>
          </a:prstGeom>
          <a:noFill/>
        </p:spPr>
        <p:txBody>
          <a:bodyPr wrap="square">
            <a:spAutoFit/>
          </a:bodyPr>
          <a:lstStyle/>
          <a:p>
            <a:pPr algn="ctr"/>
            <a:r>
              <a:rPr lang="en-US" sz="3200" b="1" i="1" dirty="0">
                <a:solidFill>
                  <a:srgbClr val="000000"/>
                </a:solidFill>
                <a:effectLst/>
              </a:rPr>
              <a:t>“</a:t>
            </a:r>
            <a:r>
              <a:rPr lang="en-US" sz="3200" b="1" i="1" dirty="0">
                <a:solidFill>
                  <a:srgbClr val="000000"/>
                </a:solidFill>
              </a:rPr>
              <a:t>But he who looks into the perfect law of liberty and continues in it, and is not a forgetful hearer but a doer of the work, this one will be blessed in what he does.</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James 1:25</a:t>
            </a:r>
            <a:endParaRPr lang="en-US" sz="2400" dirty="0"/>
          </a:p>
        </p:txBody>
      </p:sp>
      <p:pic>
        <p:nvPicPr>
          <p:cNvPr id="8" name="Picture 2" descr="What's Your Measuring Tape? - Matt Norman">
            <a:extLst>
              <a:ext uri="{FF2B5EF4-FFF2-40B4-BE49-F238E27FC236}">
                <a16:creationId xmlns:a16="http://schemas.microsoft.com/office/drawing/2014/main" id="{1354B6D6-2BFB-BA03-7E30-F51D2E23265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05800" y="4972050"/>
            <a:ext cx="251460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52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“They measure themselves by themselves”</a:t>
            </a:r>
          </a:p>
        </p:txBody>
      </p:sp>
      <p:sp>
        <p:nvSpPr>
          <p:cNvPr id="11" name="TextBox 10">
            <a:extLst>
              <a:ext uri="{FF2B5EF4-FFF2-40B4-BE49-F238E27FC236}">
                <a16:creationId xmlns:a16="http://schemas.microsoft.com/office/drawing/2014/main" id="{19D5EAF3-CAB1-2C6B-9950-124A53FB51B1}"/>
              </a:ext>
            </a:extLst>
          </p:cNvPr>
          <p:cNvSpPr txBox="1"/>
          <p:nvPr/>
        </p:nvSpPr>
        <p:spPr>
          <a:xfrm>
            <a:off x="800100" y="3048000"/>
            <a:ext cx="9372600" cy="1723549"/>
          </a:xfrm>
          <a:prstGeom prst="rect">
            <a:avLst/>
          </a:prstGeom>
          <a:noFill/>
        </p:spPr>
        <p:txBody>
          <a:bodyPr wrap="square">
            <a:spAutoFit/>
          </a:bodyPr>
          <a:lstStyle/>
          <a:p>
            <a:pPr algn="ctr"/>
            <a:r>
              <a:rPr lang="en-US" sz="3200" b="1" i="1" dirty="0">
                <a:solidFill>
                  <a:srgbClr val="000000"/>
                </a:solidFill>
                <a:effectLst/>
              </a:rPr>
              <a:t>“The way of a fool is right in his own eyes,</a:t>
            </a:r>
          </a:p>
          <a:p>
            <a:pPr algn="ctr"/>
            <a:r>
              <a:rPr lang="en-US" sz="3200" b="1" i="1" dirty="0">
                <a:solidFill>
                  <a:srgbClr val="000000"/>
                </a:solidFill>
                <a:effectLst/>
              </a:rPr>
              <a:t>But he who heeds counsel is wise.”</a:t>
            </a:r>
          </a:p>
          <a:p>
            <a:pPr algn="ctr"/>
            <a:endParaRPr lang="en-US" sz="1800" b="1" i="1" dirty="0">
              <a:solidFill>
                <a:srgbClr val="000000"/>
              </a:solidFill>
            </a:endParaRPr>
          </a:p>
          <a:p>
            <a:pPr algn="ctr"/>
            <a:r>
              <a:rPr lang="en-US" sz="2400" dirty="0">
                <a:solidFill>
                  <a:srgbClr val="000000"/>
                </a:solidFill>
              </a:rPr>
              <a:t>Proverbs 12:15</a:t>
            </a:r>
            <a:endParaRPr lang="en-US" sz="2400" dirty="0"/>
          </a:p>
        </p:txBody>
      </p:sp>
    </p:spTree>
    <p:extLst>
      <p:ext uri="{BB962C8B-B14F-4D97-AF65-F5344CB8AC3E}">
        <p14:creationId xmlns:p14="http://schemas.microsoft.com/office/powerpoint/2010/main" val="100253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“They measure themselves by themselves”</a:t>
            </a:r>
          </a:p>
        </p:txBody>
      </p:sp>
      <p:sp>
        <p:nvSpPr>
          <p:cNvPr id="11" name="TextBox 10">
            <a:extLst>
              <a:ext uri="{FF2B5EF4-FFF2-40B4-BE49-F238E27FC236}">
                <a16:creationId xmlns:a16="http://schemas.microsoft.com/office/drawing/2014/main" id="{19D5EAF3-CAB1-2C6B-9950-124A53FB51B1}"/>
              </a:ext>
            </a:extLst>
          </p:cNvPr>
          <p:cNvSpPr txBox="1"/>
          <p:nvPr/>
        </p:nvSpPr>
        <p:spPr>
          <a:xfrm>
            <a:off x="800100" y="3048000"/>
            <a:ext cx="9372600" cy="1723549"/>
          </a:xfrm>
          <a:prstGeom prst="rect">
            <a:avLst/>
          </a:prstGeom>
          <a:noFill/>
        </p:spPr>
        <p:txBody>
          <a:bodyPr wrap="square">
            <a:spAutoFit/>
          </a:bodyPr>
          <a:lstStyle/>
          <a:p>
            <a:pPr algn="ctr"/>
            <a:r>
              <a:rPr lang="en-US" sz="3200" b="1" i="1" dirty="0">
                <a:solidFill>
                  <a:srgbClr val="000000"/>
                </a:solidFill>
                <a:effectLst/>
              </a:rPr>
              <a:t>“There is a way that seems right to a man,</a:t>
            </a:r>
          </a:p>
          <a:p>
            <a:pPr algn="ctr"/>
            <a:r>
              <a:rPr lang="en-US" sz="3200" b="1" i="1" dirty="0">
                <a:solidFill>
                  <a:srgbClr val="000000"/>
                </a:solidFill>
                <a:effectLst/>
              </a:rPr>
              <a:t>But its end is the way of death.”</a:t>
            </a:r>
          </a:p>
          <a:p>
            <a:pPr algn="ctr"/>
            <a:endParaRPr lang="en-US" sz="1800" b="1" i="1" dirty="0">
              <a:solidFill>
                <a:srgbClr val="000000"/>
              </a:solidFill>
            </a:endParaRPr>
          </a:p>
          <a:p>
            <a:pPr algn="ctr"/>
            <a:r>
              <a:rPr lang="en-US" sz="2400" dirty="0">
                <a:solidFill>
                  <a:srgbClr val="000000"/>
                </a:solidFill>
              </a:rPr>
              <a:t>Proverbs 14:12</a:t>
            </a:r>
            <a:endParaRPr lang="en-US" sz="2400" dirty="0"/>
          </a:p>
        </p:txBody>
      </p:sp>
    </p:spTree>
    <p:extLst>
      <p:ext uri="{BB962C8B-B14F-4D97-AF65-F5344CB8AC3E}">
        <p14:creationId xmlns:p14="http://schemas.microsoft.com/office/powerpoint/2010/main" val="143490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“They measure themselves by themselves”</a:t>
            </a:r>
          </a:p>
        </p:txBody>
      </p:sp>
      <p:sp>
        <p:nvSpPr>
          <p:cNvPr id="11" name="TextBox 10">
            <a:extLst>
              <a:ext uri="{FF2B5EF4-FFF2-40B4-BE49-F238E27FC236}">
                <a16:creationId xmlns:a16="http://schemas.microsoft.com/office/drawing/2014/main" id="{19D5EAF3-CAB1-2C6B-9950-124A53FB51B1}"/>
              </a:ext>
            </a:extLst>
          </p:cNvPr>
          <p:cNvSpPr txBox="1"/>
          <p:nvPr/>
        </p:nvSpPr>
        <p:spPr>
          <a:xfrm>
            <a:off x="800100" y="3048000"/>
            <a:ext cx="9372600" cy="1723549"/>
          </a:xfrm>
          <a:prstGeom prst="rect">
            <a:avLst/>
          </a:prstGeom>
          <a:noFill/>
        </p:spPr>
        <p:txBody>
          <a:bodyPr wrap="square">
            <a:spAutoFit/>
          </a:bodyPr>
          <a:lstStyle/>
          <a:p>
            <a:pPr algn="ctr"/>
            <a:r>
              <a:rPr lang="en-US" sz="3200" b="1" i="1" dirty="0">
                <a:solidFill>
                  <a:srgbClr val="000000"/>
                </a:solidFill>
                <a:effectLst/>
              </a:rPr>
              <a:t>“Most men will proclaim each his own goodness,</a:t>
            </a:r>
          </a:p>
          <a:p>
            <a:pPr algn="ctr"/>
            <a:r>
              <a:rPr lang="en-US" sz="3200" b="1" i="1" dirty="0">
                <a:solidFill>
                  <a:srgbClr val="000000"/>
                </a:solidFill>
                <a:effectLst/>
              </a:rPr>
              <a:t>But who can find a faithful man?”</a:t>
            </a:r>
          </a:p>
          <a:p>
            <a:pPr algn="ctr"/>
            <a:endParaRPr lang="en-US" sz="1800" b="1" i="1" dirty="0">
              <a:solidFill>
                <a:srgbClr val="000000"/>
              </a:solidFill>
            </a:endParaRPr>
          </a:p>
          <a:p>
            <a:pPr algn="ctr"/>
            <a:r>
              <a:rPr lang="en-US" sz="2400" dirty="0">
                <a:solidFill>
                  <a:srgbClr val="000000"/>
                </a:solidFill>
              </a:rPr>
              <a:t>Proverbs 20:6</a:t>
            </a:r>
            <a:endParaRPr lang="en-US" sz="2400" dirty="0"/>
          </a:p>
        </p:txBody>
      </p:sp>
    </p:spTree>
    <p:extLst>
      <p:ext uri="{BB962C8B-B14F-4D97-AF65-F5344CB8AC3E}">
        <p14:creationId xmlns:p14="http://schemas.microsoft.com/office/powerpoint/2010/main" val="3396992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“They measure themselves by themselves”</a:t>
            </a:r>
          </a:p>
        </p:txBody>
      </p:sp>
      <p:sp>
        <p:nvSpPr>
          <p:cNvPr id="11" name="TextBox 10">
            <a:extLst>
              <a:ext uri="{FF2B5EF4-FFF2-40B4-BE49-F238E27FC236}">
                <a16:creationId xmlns:a16="http://schemas.microsoft.com/office/drawing/2014/main" id="{19D5EAF3-CAB1-2C6B-9950-124A53FB51B1}"/>
              </a:ext>
            </a:extLst>
          </p:cNvPr>
          <p:cNvSpPr txBox="1"/>
          <p:nvPr/>
        </p:nvSpPr>
        <p:spPr>
          <a:xfrm>
            <a:off x="800100" y="2927405"/>
            <a:ext cx="9372600" cy="3170099"/>
          </a:xfrm>
          <a:prstGeom prst="rect">
            <a:avLst/>
          </a:prstGeom>
          <a:noFill/>
        </p:spPr>
        <p:txBody>
          <a:bodyPr wrap="square">
            <a:spAutoFit/>
          </a:bodyPr>
          <a:lstStyle/>
          <a:p>
            <a:pPr algn="ctr"/>
            <a:r>
              <a:rPr lang="en-US" sz="3200" b="1" i="1" dirty="0">
                <a:solidFill>
                  <a:srgbClr val="000000"/>
                </a:solidFill>
                <a:effectLst/>
              </a:rPr>
              <a:t>“Enter by the narrow gate; for wide is the gate and broad is the way that leads to destruction,                and there are many who go in by it.                    Because narrow is the gate and difficult is the way which leads to life, and there are few who find it.”</a:t>
            </a:r>
          </a:p>
          <a:p>
            <a:pPr algn="ctr"/>
            <a:endParaRPr lang="en-US" sz="1800" b="1" i="1" dirty="0">
              <a:solidFill>
                <a:srgbClr val="000000"/>
              </a:solidFill>
            </a:endParaRPr>
          </a:p>
          <a:p>
            <a:pPr algn="ctr"/>
            <a:r>
              <a:rPr lang="en-US" sz="2400" dirty="0">
                <a:solidFill>
                  <a:srgbClr val="000000"/>
                </a:solidFill>
              </a:rPr>
              <a:t>Matthew 7:13-14</a:t>
            </a:r>
            <a:endParaRPr lang="en-US" sz="2400" dirty="0"/>
          </a:p>
        </p:txBody>
      </p:sp>
    </p:spTree>
    <p:extLst>
      <p:ext uri="{BB962C8B-B14F-4D97-AF65-F5344CB8AC3E}">
        <p14:creationId xmlns:p14="http://schemas.microsoft.com/office/powerpoint/2010/main" val="3060224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“They measure themselves by themselves”</a:t>
            </a:r>
          </a:p>
        </p:txBody>
      </p:sp>
      <p:sp>
        <p:nvSpPr>
          <p:cNvPr id="11" name="TextBox 10">
            <a:extLst>
              <a:ext uri="{FF2B5EF4-FFF2-40B4-BE49-F238E27FC236}">
                <a16:creationId xmlns:a16="http://schemas.microsoft.com/office/drawing/2014/main" id="{19D5EAF3-CAB1-2C6B-9950-124A53FB51B1}"/>
              </a:ext>
            </a:extLst>
          </p:cNvPr>
          <p:cNvSpPr txBox="1"/>
          <p:nvPr/>
        </p:nvSpPr>
        <p:spPr>
          <a:xfrm>
            <a:off x="800100" y="3048000"/>
            <a:ext cx="9372600" cy="1723549"/>
          </a:xfrm>
          <a:prstGeom prst="rect">
            <a:avLst/>
          </a:prstGeom>
          <a:noFill/>
        </p:spPr>
        <p:txBody>
          <a:bodyPr wrap="square">
            <a:spAutoFit/>
          </a:bodyPr>
          <a:lstStyle/>
          <a:p>
            <a:pPr algn="ctr"/>
            <a:r>
              <a:rPr lang="en-US" sz="3200" b="1" i="1" dirty="0">
                <a:solidFill>
                  <a:srgbClr val="000000"/>
                </a:solidFill>
                <a:effectLst/>
              </a:rPr>
              <a:t>“Woe to those who are wise in their own eyes,</a:t>
            </a:r>
          </a:p>
          <a:p>
            <a:pPr algn="ctr"/>
            <a:r>
              <a:rPr lang="en-US" sz="3200" b="1" i="1" dirty="0">
                <a:solidFill>
                  <a:srgbClr val="000000"/>
                </a:solidFill>
                <a:effectLst/>
              </a:rPr>
              <a:t>And prudent in their own sight!”</a:t>
            </a:r>
          </a:p>
          <a:p>
            <a:pPr algn="ctr"/>
            <a:endParaRPr lang="en-US" sz="1800" b="1" i="1" dirty="0">
              <a:solidFill>
                <a:srgbClr val="000000"/>
              </a:solidFill>
            </a:endParaRPr>
          </a:p>
          <a:p>
            <a:pPr algn="ctr"/>
            <a:r>
              <a:rPr lang="en-US" sz="2400" dirty="0">
                <a:solidFill>
                  <a:srgbClr val="000000"/>
                </a:solidFill>
              </a:rPr>
              <a:t>Isaiah 5:21</a:t>
            </a:r>
            <a:endParaRPr lang="en-US" sz="2400" dirty="0"/>
          </a:p>
        </p:txBody>
      </p:sp>
    </p:spTree>
    <p:extLst>
      <p:ext uri="{BB962C8B-B14F-4D97-AF65-F5344CB8AC3E}">
        <p14:creationId xmlns:p14="http://schemas.microsoft.com/office/powerpoint/2010/main" val="3699362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0744DD-CC64-A430-A55A-3B2D57BB47AB}"/>
              </a:ext>
            </a:extLst>
          </p:cNvPr>
          <p:cNvSpPr>
            <a:spLocks noGrp="1"/>
          </p:cNvSpPr>
          <p:nvPr>
            <p:ph type="title"/>
          </p:nvPr>
        </p:nvSpPr>
        <p:spPr>
          <a:xfrm>
            <a:off x="419100" y="342900"/>
            <a:ext cx="10134600" cy="990599"/>
          </a:xfrm>
        </p:spPr>
        <p:txBody>
          <a:bodyPr>
            <a:noAutofit/>
          </a:bodyPr>
          <a:lstStyle/>
          <a:p>
            <a:br>
              <a:rPr lang="en-US" sz="5400" dirty="0">
                <a:latin typeface="Cooper Black" panose="0208090404030B020404" pitchFamily="18" charset="0"/>
              </a:rPr>
            </a:br>
            <a:r>
              <a:rPr lang="en-US" sz="4800" dirty="0">
                <a:latin typeface="Cooper Black" panose="0208090404030B020404" pitchFamily="18" charset="0"/>
              </a:rPr>
              <a:t>Measuring Ourselves</a:t>
            </a:r>
            <a:br>
              <a:rPr lang="en-US" sz="4800" dirty="0">
                <a:latin typeface="Cooper Black" panose="0208090404030B020404" pitchFamily="18" charset="0"/>
              </a:rPr>
            </a:br>
            <a:r>
              <a:rPr lang="en-US" sz="4800" dirty="0">
                <a:latin typeface="Cooper Black" panose="0208090404030B020404" pitchFamily="18" charset="0"/>
              </a:rPr>
              <a:t> </a:t>
            </a:r>
            <a:br>
              <a:rPr lang="en-US" sz="7200" dirty="0">
                <a:latin typeface="Cooper Black" panose="0208090404030B020404" pitchFamily="18" charset="0"/>
              </a:rPr>
            </a:br>
            <a:endParaRPr lang="en-US" sz="2400" dirty="0">
              <a:latin typeface="Cooper Black" panose="0208090404030B020404" pitchFamily="18" charset="0"/>
            </a:endParaRPr>
          </a:p>
        </p:txBody>
      </p:sp>
      <p:sp>
        <p:nvSpPr>
          <p:cNvPr id="5" name="Minus Sign 4">
            <a:extLst>
              <a:ext uri="{FF2B5EF4-FFF2-40B4-BE49-F238E27FC236}">
                <a16:creationId xmlns:a16="http://schemas.microsoft.com/office/drawing/2014/main" id="{7FCD9698-4382-01E8-60A7-A8C16E2022C6}"/>
              </a:ext>
            </a:extLst>
          </p:cNvPr>
          <p:cNvSpPr/>
          <p:nvPr/>
        </p:nvSpPr>
        <p:spPr>
          <a:xfrm>
            <a:off x="1295400" y="988249"/>
            <a:ext cx="8382000" cy="381000"/>
          </a:xfrm>
          <a:prstGeom prst="mathMinus">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tape measure border vector">
            <a:extLst>
              <a:ext uri="{FF2B5EF4-FFF2-40B4-BE49-F238E27FC236}">
                <a16:creationId xmlns:a16="http://schemas.microsoft.com/office/drawing/2014/main" id="{DB947A70-2510-7BC6-E4B9-72B5C368FB0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43775" y="457200"/>
            <a:ext cx="3629025"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77CCF3-CCB1-E505-F163-E6508058BFEC}"/>
              </a:ext>
            </a:extLst>
          </p:cNvPr>
          <p:cNvSpPr txBox="1"/>
          <p:nvPr/>
        </p:nvSpPr>
        <p:spPr>
          <a:xfrm>
            <a:off x="685800" y="1510605"/>
            <a:ext cx="9601200" cy="707886"/>
          </a:xfrm>
          <a:prstGeom prst="rect">
            <a:avLst/>
          </a:prstGeom>
          <a:noFill/>
        </p:spPr>
        <p:txBody>
          <a:bodyPr wrap="square" rtlCol="0">
            <a:spAutoFit/>
          </a:bodyPr>
          <a:lstStyle/>
          <a:p>
            <a:pPr algn="ctr"/>
            <a:r>
              <a:rPr lang="en-US" sz="4000" b="1" dirty="0">
                <a:solidFill>
                  <a:schemeClr val="accent2">
                    <a:lumMod val="75000"/>
                  </a:schemeClr>
                </a:solidFill>
              </a:rPr>
              <a:t>“They measure themselves by themselves”</a:t>
            </a:r>
          </a:p>
        </p:txBody>
      </p:sp>
      <p:sp>
        <p:nvSpPr>
          <p:cNvPr id="11" name="TextBox 10">
            <a:extLst>
              <a:ext uri="{FF2B5EF4-FFF2-40B4-BE49-F238E27FC236}">
                <a16:creationId xmlns:a16="http://schemas.microsoft.com/office/drawing/2014/main" id="{19D5EAF3-CAB1-2C6B-9950-124A53FB51B1}"/>
              </a:ext>
            </a:extLst>
          </p:cNvPr>
          <p:cNvSpPr txBox="1"/>
          <p:nvPr/>
        </p:nvSpPr>
        <p:spPr>
          <a:xfrm>
            <a:off x="800100" y="3048000"/>
            <a:ext cx="9372600" cy="1723549"/>
          </a:xfrm>
          <a:prstGeom prst="rect">
            <a:avLst/>
          </a:prstGeom>
          <a:noFill/>
        </p:spPr>
        <p:txBody>
          <a:bodyPr wrap="square">
            <a:spAutoFit/>
          </a:bodyPr>
          <a:lstStyle/>
          <a:p>
            <a:pPr algn="ctr"/>
            <a:r>
              <a:rPr lang="en-US" sz="3200" b="1" i="1" dirty="0">
                <a:solidFill>
                  <a:srgbClr val="000000"/>
                </a:solidFill>
                <a:effectLst/>
              </a:rPr>
              <a:t>“Brethren, my heart’s desire and prayer to God for Israel is that they may be saved…</a:t>
            </a:r>
          </a:p>
          <a:p>
            <a:pPr algn="ctr"/>
            <a:endParaRPr lang="en-US" sz="1800" b="1" i="1" dirty="0">
              <a:solidFill>
                <a:srgbClr val="000000"/>
              </a:solidFill>
            </a:endParaRPr>
          </a:p>
          <a:p>
            <a:pPr algn="ctr"/>
            <a:r>
              <a:rPr lang="en-US" sz="2400" dirty="0">
                <a:solidFill>
                  <a:srgbClr val="000000"/>
                </a:solidFill>
              </a:rPr>
              <a:t>Romans 10:1-3</a:t>
            </a:r>
          </a:p>
        </p:txBody>
      </p:sp>
    </p:spTree>
    <p:extLst>
      <p:ext uri="{BB962C8B-B14F-4D97-AF65-F5344CB8AC3E}">
        <p14:creationId xmlns:p14="http://schemas.microsoft.com/office/powerpoint/2010/main" val="999141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1355</Words>
  <Application>Microsoft Office PowerPoint</Application>
  <PresentationFormat>Custom</PresentationFormat>
  <Paragraphs>149</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Cooper Black</vt:lpstr>
      <vt:lpstr>Office Theme</vt:lpstr>
      <vt:lpstr>Measuring  Ourselves   2 Corinthians 10:12-18</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 Measuring Ourselves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51</cp:revision>
  <dcterms:created xsi:type="dcterms:W3CDTF">2013-10-19T22:18:57Z</dcterms:created>
  <dcterms:modified xsi:type="dcterms:W3CDTF">2023-12-10T13:40:15Z</dcterms:modified>
</cp:coreProperties>
</file>