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7" d="100"/>
          <a:sy n="57" d="100"/>
        </p:scale>
        <p:origin x="12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C068F-E22D-47BA-84FF-61C4DBDE2F96}" type="datetimeFigureOut">
              <a:rPr lang="en-US" smtClean="0"/>
              <a:t>3/4/2023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67B00-96FC-4484-8025-4B9335E830C1}" type="slidenum">
              <a:rPr lang="en-US" smtClean="0"/>
              <a:t>‹#›</a:t>
            </a:fld>
            <a:endParaRPr lang="en-US"/>
          </a:p>
        </p:txBody>
      </p:sp>
    </p:spTree>
    <p:extLst>
      <p:ext uri="{BB962C8B-B14F-4D97-AF65-F5344CB8AC3E}">
        <p14:creationId xmlns:p14="http://schemas.microsoft.com/office/powerpoint/2010/main" val="374716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Psalm+100%3B+1+cor+6%3A20&amp;version=NKJV;NET;ESV;CSB;NASB#fen-NKJV-28488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95:1 “95 Oh come, let us sing to the </a:t>
            </a:r>
            <a:r>
              <a:rPr lang="en-US" cap="small" dirty="0">
                <a:effectLst/>
              </a:rPr>
              <a:t>Lord</a:t>
            </a:r>
            <a:r>
              <a:rPr lang="en-US" dirty="0"/>
              <a:t>!</a:t>
            </a:r>
            <a:br>
              <a:rPr lang="en-US" dirty="0"/>
            </a:br>
            <a:r>
              <a:rPr lang="en-US" dirty="0"/>
              <a:t>Let us shout joyfully to the Rock of our salvation.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98:4 “</a:t>
            </a:r>
            <a:r>
              <a:rPr lang="en-US" baseline="30000" dirty="0"/>
              <a:t>4 </a:t>
            </a:r>
            <a:r>
              <a:rPr lang="en-US" dirty="0"/>
              <a:t>Shout joyfully to the </a:t>
            </a:r>
            <a:r>
              <a:rPr lang="en-US" cap="small" dirty="0">
                <a:effectLst/>
              </a:rPr>
              <a:t>Lord</a:t>
            </a:r>
            <a:r>
              <a:rPr lang="en-US" dirty="0"/>
              <a:t>, all the earth;</a:t>
            </a:r>
            <a:br>
              <a:rPr lang="en-US" dirty="0"/>
            </a:br>
            <a:r>
              <a:rPr lang="en-US" dirty="0"/>
              <a:t>Break forth in song, rejoice, and sing praises.</a:t>
            </a:r>
          </a:p>
          <a:p>
            <a:endParaRPr lang="en-US" dirty="0"/>
          </a:p>
        </p:txBody>
      </p:sp>
      <p:sp>
        <p:nvSpPr>
          <p:cNvPr id="4" name="Slide Number Placeholder 3"/>
          <p:cNvSpPr>
            <a:spLocks noGrp="1"/>
          </p:cNvSpPr>
          <p:nvPr>
            <p:ph type="sldNum" sz="quarter" idx="5"/>
          </p:nvPr>
        </p:nvSpPr>
        <p:spPr/>
        <p:txBody>
          <a:bodyPr/>
          <a:lstStyle/>
          <a:p>
            <a:fld id="{42667B00-96FC-4484-8025-4B9335E830C1}" type="slidenum">
              <a:rPr lang="en-US" smtClean="0"/>
              <a:t>5</a:t>
            </a:fld>
            <a:endParaRPr lang="en-US"/>
          </a:p>
        </p:txBody>
      </p:sp>
    </p:spTree>
    <p:extLst>
      <p:ext uri="{BB962C8B-B14F-4D97-AF65-F5344CB8AC3E}">
        <p14:creationId xmlns:p14="http://schemas.microsoft.com/office/powerpoint/2010/main" val="283129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Sermon Notebook</a:t>
            </a:r>
          </a:p>
          <a:p>
            <a:endParaRPr lang="en-US" dirty="0"/>
          </a:p>
          <a:p>
            <a:r>
              <a:rPr lang="en-US" dirty="0"/>
              <a:t>Ps 40:1-3 I waited patiently for the </a:t>
            </a:r>
            <a:r>
              <a:rPr lang="en-US" cap="small" dirty="0">
                <a:effectLst/>
              </a:rPr>
              <a:t>Lord</a:t>
            </a:r>
            <a:r>
              <a:rPr lang="en-US" dirty="0"/>
              <a:t>;</a:t>
            </a:r>
            <a:br>
              <a:rPr lang="en-US" dirty="0"/>
            </a:br>
            <a:r>
              <a:rPr lang="en-US" dirty="0"/>
              <a:t>And He inclined to me,</a:t>
            </a:r>
            <a:br>
              <a:rPr lang="en-US" dirty="0"/>
            </a:br>
            <a:r>
              <a:rPr lang="en-US" dirty="0"/>
              <a:t>And heard my cry.</a:t>
            </a:r>
            <a:br>
              <a:rPr lang="en-US" dirty="0"/>
            </a:br>
            <a:r>
              <a:rPr lang="en-US" baseline="30000" dirty="0"/>
              <a:t>2 </a:t>
            </a:r>
            <a:r>
              <a:rPr lang="en-US" dirty="0"/>
              <a:t>He also brought me up out of a horrible pit,</a:t>
            </a:r>
            <a:br>
              <a:rPr lang="en-US" dirty="0"/>
            </a:br>
            <a:r>
              <a:rPr lang="en-US" dirty="0"/>
              <a:t>Out of the miry clay,</a:t>
            </a:r>
            <a:br>
              <a:rPr lang="en-US" dirty="0"/>
            </a:br>
            <a:r>
              <a:rPr lang="en-US" dirty="0"/>
              <a:t>And set my feet upon a rock,</a:t>
            </a:r>
            <a:br>
              <a:rPr lang="en-US" dirty="0"/>
            </a:br>
            <a:r>
              <a:rPr lang="en-US" i="1" dirty="0"/>
              <a:t>And</a:t>
            </a:r>
            <a:r>
              <a:rPr lang="en-US" dirty="0"/>
              <a:t> established my steps.</a:t>
            </a:r>
            <a:br>
              <a:rPr lang="en-US" dirty="0"/>
            </a:br>
            <a:r>
              <a:rPr lang="en-US" baseline="30000" dirty="0"/>
              <a:t>3 </a:t>
            </a:r>
            <a:r>
              <a:rPr lang="en-US" dirty="0"/>
              <a:t>He has put a new song in my mouth—</a:t>
            </a:r>
            <a:br>
              <a:rPr lang="en-US" dirty="0"/>
            </a:br>
            <a:r>
              <a:rPr lang="en-US" dirty="0"/>
              <a:t>Praise to our God;</a:t>
            </a:r>
            <a:br>
              <a:rPr lang="en-US" dirty="0"/>
            </a:br>
            <a:r>
              <a:rPr lang="en-US" dirty="0"/>
              <a:t>Many will see </a:t>
            </a:r>
            <a:r>
              <a:rPr lang="en-US" i="1" dirty="0"/>
              <a:t>it</a:t>
            </a:r>
            <a:r>
              <a:rPr lang="en-US" dirty="0"/>
              <a:t> and fear,</a:t>
            </a:r>
            <a:br>
              <a:rPr lang="en-US" dirty="0"/>
            </a:br>
            <a:r>
              <a:rPr lang="en-US" dirty="0"/>
              <a:t>And will trust in the </a:t>
            </a:r>
            <a:r>
              <a:rPr lang="en-US" cap="small" dirty="0">
                <a:effectLst/>
              </a:rPr>
              <a:t>Lord</a:t>
            </a:r>
            <a:r>
              <a:rPr lang="en-US" dirty="0"/>
              <a:t>.</a:t>
            </a:r>
          </a:p>
        </p:txBody>
      </p:sp>
      <p:sp>
        <p:nvSpPr>
          <p:cNvPr id="4" name="Slide Number Placeholder 3"/>
          <p:cNvSpPr>
            <a:spLocks noGrp="1"/>
          </p:cNvSpPr>
          <p:nvPr>
            <p:ph type="sldNum" sz="quarter" idx="5"/>
          </p:nvPr>
        </p:nvSpPr>
        <p:spPr/>
        <p:txBody>
          <a:bodyPr/>
          <a:lstStyle/>
          <a:p>
            <a:fld id="{42667B00-96FC-4484-8025-4B9335E830C1}" type="slidenum">
              <a:rPr lang="en-US" smtClean="0"/>
              <a:t>6</a:t>
            </a:fld>
            <a:endParaRPr lang="en-US"/>
          </a:p>
        </p:txBody>
      </p:sp>
    </p:spTree>
    <p:extLst>
      <p:ext uri="{BB962C8B-B14F-4D97-AF65-F5344CB8AC3E}">
        <p14:creationId xmlns:p14="http://schemas.microsoft.com/office/powerpoint/2010/main" val="350923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Cor 16:20 </a:t>
            </a:r>
            <a:r>
              <a:rPr lang="en-US" baseline="30000" dirty="0"/>
              <a:t>20 </a:t>
            </a:r>
            <a:r>
              <a:rPr lang="en-US" dirty="0"/>
              <a:t>For you were bought at a price; therefore glorify God in your body </a:t>
            </a:r>
            <a:r>
              <a:rPr lang="en-US" baseline="30000" dirty="0"/>
              <a:t>[</a:t>
            </a:r>
            <a:r>
              <a:rPr lang="en-US" baseline="30000" dirty="0">
                <a:hlinkClick r:id="rId3" tooltip="See footnote a"/>
              </a:rPr>
              <a:t>a</a:t>
            </a:r>
            <a:r>
              <a:rPr lang="en-US" baseline="30000" dirty="0"/>
              <a:t>]</a:t>
            </a:r>
            <a:r>
              <a:rPr lang="en-US" dirty="0"/>
              <a:t>and in your spirit, which are God’s.</a:t>
            </a:r>
          </a:p>
          <a:p>
            <a:endParaRPr lang="en-US" dirty="0"/>
          </a:p>
          <a:p>
            <a:r>
              <a:rPr lang="en-US" dirty="0"/>
              <a:t>Sermon </a:t>
            </a:r>
            <a:r>
              <a:rPr lang="en-US" dirty="0" err="1"/>
              <a:t>Noteboolk</a:t>
            </a:r>
            <a:endParaRPr lang="en-US" dirty="0"/>
          </a:p>
          <a:p>
            <a:endParaRPr lang="en-US" dirty="0"/>
          </a:p>
          <a:p>
            <a:r>
              <a:rPr lang="en-US" sz="1800" b="1" i="0" u="none" strike="noStrike" baseline="0" dirty="0">
                <a:solidFill>
                  <a:srgbClr val="292F33"/>
                </a:solidFill>
                <a:latin typeface="Verdana" panose="020B0604030504040204" pitchFamily="34" charset="0"/>
              </a:rPr>
              <a:t>Serve the Lord with gladness - </a:t>
            </a:r>
            <a:r>
              <a:rPr lang="en-US" sz="1800" b="0" i="0" u="none" strike="noStrike" baseline="0" dirty="0">
                <a:solidFill>
                  <a:srgbClr val="292F33"/>
                </a:solidFill>
                <a:latin typeface="Verdana" panose="020B0604030504040204" pitchFamily="34" charset="0"/>
              </a:rPr>
              <a:t>That is, In your worship, and in all your acts of obedience. Let there be joy in this service. Let it not be with the fear of slaves; not as a matter of compulsion and force; not with reluctance, moroseness, or gloom. Let it be a cheerful, happy service; let it be freely rendered, let it be an occasion of joy to the soul. The service of God is a source of the highest joy that man knows. (Barnes)</a:t>
            </a:r>
            <a:endParaRPr lang="en-US" dirty="0"/>
          </a:p>
        </p:txBody>
      </p:sp>
      <p:sp>
        <p:nvSpPr>
          <p:cNvPr id="4" name="Slide Number Placeholder 3"/>
          <p:cNvSpPr>
            <a:spLocks noGrp="1"/>
          </p:cNvSpPr>
          <p:nvPr>
            <p:ph type="sldNum" sz="quarter" idx="5"/>
          </p:nvPr>
        </p:nvSpPr>
        <p:spPr/>
        <p:txBody>
          <a:bodyPr/>
          <a:lstStyle/>
          <a:p>
            <a:fld id="{42667B00-96FC-4484-8025-4B9335E830C1}" type="slidenum">
              <a:rPr lang="en-US" smtClean="0"/>
              <a:t>7</a:t>
            </a:fld>
            <a:endParaRPr lang="en-US"/>
          </a:p>
        </p:txBody>
      </p:sp>
    </p:spTree>
    <p:extLst>
      <p:ext uri="{BB962C8B-B14F-4D97-AF65-F5344CB8AC3E}">
        <p14:creationId xmlns:p14="http://schemas.microsoft.com/office/powerpoint/2010/main" val="248096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42:1-2 42 Then Job answered the </a:t>
            </a:r>
            <a:r>
              <a:rPr lang="en-US" cap="small" dirty="0">
                <a:effectLst/>
              </a:rPr>
              <a:t>Lord</a:t>
            </a:r>
            <a:r>
              <a:rPr lang="en-US" dirty="0"/>
              <a:t> and said:</a:t>
            </a:r>
          </a:p>
          <a:p>
            <a:r>
              <a:rPr lang="en-US" baseline="30000" dirty="0"/>
              <a:t>2 </a:t>
            </a:r>
            <a:r>
              <a:rPr lang="en-US" dirty="0"/>
              <a:t>“I know that You can do everything,</a:t>
            </a:r>
            <a:br>
              <a:rPr lang="en-US" dirty="0"/>
            </a:br>
            <a:r>
              <a:rPr lang="en-US" dirty="0"/>
              <a:t>And that no purpose </a:t>
            </a:r>
            <a:r>
              <a:rPr lang="en-US" i="1" dirty="0"/>
              <a:t>of Yours</a:t>
            </a:r>
            <a:r>
              <a:rPr lang="en-US" dirty="0"/>
              <a:t> can be withheld from You.</a:t>
            </a:r>
          </a:p>
          <a:p>
            <a:endParaRPr lang="en-US" dirty="0"/>
          </a:p>
        </p:txBody>
      </p:sp>
      <p:sp>
        <p:nvSpPr>
          <p:cNvPr id="4" name="Slide Number Placeholder 3"/>
          <p:cNvSpPr>
            <a:spLocks noGrp="1"/>
          </p:cNvSpPr>
          <p:nvPr>
            <p:ph type="sldNum" sz="quarter" idx="5"/>
          </p:nvPr>
        </p:nvSpPr>
        <p:spPr/>
        <p:txBody>
          <a:bodyPr/>
          <a:lstStyle/>
          <a:p>
            <a:fld id="{42667B00-96FC-4484-8025-4B9335E830C1}" type="slidenum">
              <a:rPr lang="en-US" smtClean="0"/>
              <a:t>8</a:t>
            </a:fld>
            <a:endParaRPr lang="en-US"/>
          </a:p>
        </p:txBody>
      </p:sp>
    </p:spTree>
    <p:extLst>
      <p:ext uri="{BB962C8B-B14F-4D97-AF65-F5344CB8AC3E}">
        <p14:creationId xmlns:p14="http://schemas.microsoft.com/office/powerpoint/2010/main" val="396020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Sermon notebook</a:t>
            </a:r>
          </a:p>
          <a:p>
            <a:endParaRPr lang="en-US" dirty="0"/>
          </a:p>
          <a:p>
            <a:r>
              <a:rPr lang="en-US" dirty="0"/>
              <a:t>Creator: </a:t>
            </a:r>
            <a:r>
              <a:rPr lang="en-US" dirty="0" err="1"/>
              <a:t>JoyImage</a:t>
            </a:r>
            <a:r>
              <a:rPr lang="en-US" dirty="0"/>
              <a:t> | Credit: Getty Images/iStockphoto</a:t>
            </a:r>
          </a:p>
          <a:p>
            <a:r>
              <a:rPr lang="en-US" dirty="0"/>
              <a:t>Copyright: KUO CHUN HUNG</a:t>
            </a:r>
          </a:p>
          <a:p>
            <a:endParaRPr lang="en-US" dirty="0"/>
          </a:p>
          <a:p>
            <a:endParaRPr lang="en-US" dirty="0"/>
          </a:p>
        </p:txBody>
      </p:sp>
      <p:sp>
        <p:nvSpPr>
          <p:cNvPr id="4" name="Slide Number Placeholder 3"/>
          <p:cNvSpPr>
            <a:spLocks noGrp="1"/>
          </p:cNvSpPr>
          <p:nvPr>
            <p:ph type="sldNum" sz="quarter" idx="5"/>
          </p:nvPr>
        </p:nvSpPr>
        <p:spPr/>
        <p:txBody>
          <a:bodyPr/>
          <a:lstStyle/>
          <a:p>
            <a:fld id="{42667B00-96FC-4484-8025-4B9335E830C1}" type="slidenum">
              <a:rPr lang="en-US" smtClean="0"/>
              <a:t>9</a:t>
            </a:fld>
            <a:endParaRPr lang="en-US"/>
          </a:p>
        </p:txBody>
      </p:sp>
    </p:spTree>
    <p:extLst>
      <p:ext uri="{BB962C8B-B14F-4D97-AF65-F5344CB8AC3E}">
        <p14:creationId xmlns:p14="http://schemas.microsoft.com/office/powerpoint/2010/main" val="152985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Sermon </a:t>
            </a:r>
            <a:r>
              <a:rPr lang="en-US" dirty="0" err="1"/>
              <a:t>notenook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2:8-10 </a:t>
            </a:r>
            <a:r>
              <a:rPr lang="en-US" baseline="30000" dirty="0"/>
              <a:t>8 </a:t>
            </a:r>
            <a:r>
              <a:rPr lang="en-US" dirty="0"/>
              <a:t>For by grace you have been saved through faith, and that not of yourselves; </a:t>
            </a:r>
            <a:r>
              <a:rPr lang="en-US" i="1" dirty="0"/>
              <a:t>it is</a:t>
            </a:r>
            <a:r>
              <a:rPr lang="en-US" dirty="0"/>
              <a:t> the gift of God, </a:t>
            </a:r>
            <a:r>
              <a:rPr lang="en-US" baseline="30000" dirty="0"/>
              <a:t>9 </a:t>
            </a:r>
            <a:r>
              <a:rPr lang="en-US" dirty="0"/>
              <a:t>not of works, lest anyone should boast. </a:t>
            </a:r>
            <a:r>
              <a:rPr lang="en-US" baseline="30000" dirty="0"/>
              <a:t>10 </a:t>
            </a:r>
            <a:r>
              <a:rPr lang="en-US" dirty="0"/>
              <a:t>For we are His workmanship, created in Christ Jesus for good works, which God prepared beforehand that we should walk in them.</a:t>
            </a:r>
          </a:p>
          <a:p>
            <a:endParaRPr lang="en-US" dirty="0"/>
          </a:p>
          <a:p>
            <a:r>
              <a:rPr lang="en-US" dirty="0"/>
              <a:t>1 Cor 10:31 </a:t>
            </a:r>
            <a:r>
              <a:rPr lang="en-US" baseline="30000" dirty="0"/>
              <a:t>31 </a:t>
            </a:r>
            <a:r>
              <a:rPr lang="en-US" dirty="0"/>
              <a:t>Therefore, whether you eat or drink, or whatever you do, do all to the glory of God. </a:t>
            </a:r>
          </a:p>
          <a:p>
            <a:endParaRPr lang="en-US" dirty="0"/>
          </a:p>
          <a:p>
            <a:r>
              <a:rPr lang="en-US" dirty="0"/>
              <a:t>Eccl 12:13 fear God and keep His commandments….whole duty of man</a:t>
            </a:r>
          </a:p>
        </p:txBody>
      </p:sp>
      <p:sp>
        <p:nvSpPr>
          <p:cNvPr id="4" name="Slide Number Placeholder 3"/>
          <p:cNvSpPr>
            <a:spLocks noGrp="1"/>
          </p:cNvSpPr>
          <p:nvPr>
            <p:ph type="sldNum" sz="quarter" idx="5"/>
          </p:nvPr>
        </p:nvSpPr>
        <p:spPr/>
        <p:txBody>
          <a:bodyPr/>
          <a:lstStyle/>
          <a:p>
            <a:fld id="{42667B00-96FC-4484-8025-4B9335E830C1}" type="slidenum">
              <a:rPr lang="en-US" smtClean="0"/>
              <a:t>10</a:t>
            </a:fld>
            <a:endParaRPr lang="en-US"/>
          </a:p>
        </p:txBody>
      </p:sp>
    </p:spTree>
    <p:extLst>
      <p:ext uri="{BB962C8B-B14F-4D97-AF65-F5344CB8AC3E}">
        <p14:creationId xmlns:p14="http://schemas.microsoft.com/office/powerpoint/2010/main" val="38472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67B00-96FC-4484-8025-4B9335E830C1}" type="slidenum">
              <a:rPr lang="en-US" smtClean="0"/>
              <a:t>11</a:t>
            </a:fld>
            <a:endParaRPr lang="en-US"/>
          </a:p>
        </p:txBody>
      </p:sp>
    </p:spTree>
    <p:extLst>
      <p:ext uri="{BB962C8B-B14F-4D97-AF65-F5344CB8AC3E}">
        <p14:creationId xmlns:p14="http://schemas.microsoft.com/office/powerpoint/2010/main" val="1926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bringing with you when you come to worship our Lord?</a:t>
            </a:r>
          </a:p>
        </p:txBody>
      </p:sp>
      <p:sp>
        <p:nvSpPr>
          <p:cNvPr id="4" name="Slide Number Placeholder 3"/>
          <p:cNvSpPr>
            <a:spLocks noGrp="1"/>
          </p:cNvSpPr>
          <p:nvPr>
            <p:ph type="sldNum" sz="quarter" idx="5"/>
          </p:nvPr>
        </p:nvSpPr>
        <p:spPr/>
        <p:txBody>
          <a:bodyPr/>
          <a:lstStyle/>
          <a:p>
            <a:fld id="{42667B00-96FC-4484-8025-4B9335E830C1}" type="slidenum">
              <a:rPr lang="en-US" smtClean="0"/>
              <a:t>12</a:t>
            </a:fld>
            <a:endParaRPr lang="en-US"/>
          </a:p>
        </p:txBody>
      </p:sp>
    </p:spTree>
    <p:extLst>
      <p:ext uri="{BB962C8B-B14F-4D97-AF65-F5344CB8AC3E}">
        <p14:creationId xmlns:p14="http://schemas.microsoft.com/office/powerpoint/2010/main" val="89533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753DC-E2AB-4CB1-AC7E-C7D32923FE86}"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254607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753DC-E2AB-4CB1-AC7E-C7D32923FE86}"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151830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753DC-E2AB-4CB1-AC7E-C7D32923FE86}"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364601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753DC-E2AB-4CB1-AC7E-C7D32923FE86}"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19008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753DC-E2AB-4CB1-AC7E-C7D32923FE86}"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5664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753DC-E2AB-4CB1-AC7E-C7D32923FE86}"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346492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2753DC-E2AB-4CB1-AC7E-C7D32923FE86}"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71162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2753DC-E2AB-4CB1-AC7E-C7D32923FE86}"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304183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753DC-E2AB-4CB1-AC7E-C7D32923FE86}"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266589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753DC-E2AB-4CB1-AC7E-C7D32923FE86}"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58120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753DC-E2AB-4CB1-AC7E-C7D32923FE86}"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0E923-A44B-4F6B-9931-C2A0607B5562}" type="slidenum">
              <a:rPr lang="en-US" smtClean="0"/>
              <a:t>‹#›</a:t>
            </a:fld>
            <a:endParaRPr lang="en-US"/>
          </a:p>
        </p:txBody>
      </p:sp>
    </p:spTree>
    <p:extLst>
      <p:ext uri="{BB962C8B-B14F-4D97-AF65-F5344CB8AC3E}">
        <p14:creationId xmlns:p14="http://schemas.microsoft.com/office/powerpoint/2010/main" val="101621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C52753DC-E2AB-4CB1-AC7E-C7D32923FE86}" type="datetimeFigureOut">
              <a:rPr lang="en-US" smtClean="0"/>
              <a:t>3/4/2023</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70E0E923-A44B-4F6B-9931-C2A0607B5562}" type="slidenum">
              <a:rPr lang="en-US" smtClean="0"/>
              <a:t>‹#›</a:t>
            </a:fld>
            <a:endParaRPr lang="en-US"/>
          </a:p>
        </p:txBody>
      </p:sp>
    </p:spTree>
    <p:extLst>
      <p:ext uri="{BB962C8B-B14F-4D97-AF65-F5344CB8AC3E}">
        <p14:creationId xmlns:p14="http://schemas.microsoft.com/office/powerpoint/2010/main" val="1235594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9E82-8785-DF3E-CF78-11A1D479D924}"/>
              </a:ext>
            </a:extLst>
          </p:cNvPr>
          <p:cNvSpPr>
            <a:spLocks noGrp="1"/>
          </p:cNvSpPr>
          <p:nvPr>
            <p:ph type="ctrTitle"/>
          </p:nvPr>
        </p:nvSpPr>
        <p:spPr>
          <a:xfrm>
            <a:off x="6718152" y="1783959"/>
            <a:ext cx="3678576" cy="2889114"/>
          </a:xfrm>
        </p:spPr>
        <p:txBody>
          <a:bodyPr anchor="b">
            <a:normAutofit/>
          </a:bodyPr>
          <a:lstStyle/>
          <a:p>
            <a:pPr algn="l"/>
            <a:r>
              <a:rPr lang="en-US" sz="4700"/>
              <a:t>What Should I Bring to Worship Service?</a:t>
            </a:r>
          </a:p>
        </p:txBody>
      </p:sp>
      <p:sp>
        <p:nvSpPr>
          <p:cNvPr id="3" name="Subtitle 2">
            <a:extLst>
              <a:ext uri="{FF2B5EF4-FFF2-40B4-BE49-F238E27FC236}">
                <a16:creationId xmlns:a16="http://schemas.microsoft.com/office/drawing/2014/main" id="{83B49585-DCED-C7FC-BA7F-94D0728978FE}"/>
              </a:ext>
            </a:extLst>
          </p:cNvPr>
          <p:cNvSpPr>
            <a:spLocks noGrp="1"/>
          </p:cNvSpPr>
          <p:nvPr>
            <p:ph type="subTitle" idx="1"/>
          </p:nvPr>
        </p:nvSpPr>
        <p:spPr>
          <a:xfrm>
            <a:off x="6718150" y="4750893"/>
            <a:ext cx="3678575" cy="1147863"/>
          </a:xfrm>
        </p:spPr>
        <p:txBody>
          <a:bodyPr anchor="t">
            <a:normAutofit/>
          </a:bodyPr>
          <a:lstStyle/>
          <a:p>
            <a:pPr algn="l"/>
            <a:r>
              <a:rPr lang="en-US" sz="1900"/>
              <a:t>Psalm 100</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6469246"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linedrawing&#10;&#10;Description automatically generated">
            <a:extLst>
              <a:ext uri="{FF2B5EF4-FFF2-40B4-BE49-F238E27FC236}">
                <a16:creationId xmlns:a16="http://schemas.microsoft.com/office/drawing/2014/main" id="{8C6669FF-C72B-61B1-E685-9442E243F3D8}"/>
              </a:ext>
            </a:extLst>
          </p:cNvPr>
          <p:cNvPicPr>
            <a:picLocks noChangeAspect="1"/>
          </p:cNvPicPr>
          <p:nvPr/>
        </p:nvPicPr>
        <p:blipFill rotWithShape="1">
          <a:blip r:embed="rId2">
            <a:extLst>
              <a:ext uri="{28A0092B-C50C-407E-A947-70E740481C1C}">
                <a14:useLocalDpi xmlns:a14="http://schemas.microsoft.com/office/drawing/2010/main" val="0"/>
              </a:ext>
            </a:extLst>
          </a:blip>
          <a:srcRect t="11349" b="10592"/>
          <a:stretch/>
        </p:blipFill>
        <p:spPr>
          <a:xfrm>
            <a:off x="20" y="10"/>
            <a:ext cx="6325626"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7232299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564B-CDBC-8518-6828-EA35E44A568C}"/>
              </a:ext>
            </a:extLst>
          </p:cNvPr>
          <p:cNvSpPr>
            <a:spLocks noGrp="1"/>
          </p:cNvSpPr>
          <p:nvPr>
            <p:ph type="title"/>
          </p:nvPr>
        </p:nvSpPr>
        <p:spPr>
          <a:xfrm>
            <a:off x="685800" y="803325"/>
            <a:ext cx="4783083" cy="1325563"/>
          </a:xfrm>
        </p:spPr>
        <p:txBody>
          <a:bodyPr>
            <a:normAutofit/>
          </a:bodyPr>
          <a:lstStyle/>
          <a:p>
            <a:r>
              <a:rPr lang="en-US" dirty="0"/>
              <a:t>Ps 100:3 Bring a Proper Perspective </a:t>
            </a:r>
          </a:p>
        </p:txBody>
      </p:sp>
      <p:sp>
        <p:nvSpPr>
          <p:cNvPr id="3" name="Content Placeholder 2">
            <a:extLst>
              <a:ext uri="{FF2B5EF4-FFF2-40B4-BE49-F238E27FC236}">
                <a16:creationId xmlns:a16="http://schemas.microsoft.com/office/drawing/2014/main" id="{5F0B366C-8608-6C32-CF0A-3B0716EF2FCB}"/>
              </a:ext>
            </a:extLst>
          </p:cNvPr>
          <p:cNvSpPr>
            <a:spLocks noGrp="1"/>
          </p:cNvSpPr>
          <p:nvPr>
            <p:ph idx="1"/>
          </p:nvPr>
        </p:nvSpPr>
        <p:spPr>
          <a:xfrm>
            <a:off x="685800" y="2279018"/>
            <a:ext cx="4929288" cy="3559252"/>
          </a:xfrm>
        </p:spPr>
        <p:txBody>
          <a:bodyPr anchor="t">
            <a:noAutofit/>
          </a:bodyPr>
          <a:lstStyle/>
          <a:p>
            <a:r>
              <a:rPr lang="en-US" sz="1800" dirty="0"/>
              <a:t>Know the Purpose of God</a:t>
            </a:r>
          </a:p>
          <a:p>
            <a:pPr lvl="1"/>
            <a:r>
              <a:rPr lang="en-US" sz="1800" dirty="0"/>
              <a:t>We are who and what we are because He made us</a:t>
            </a:r>
          </a:p>
          <a:p>
            <a:pPr lvl="1"/>
            <a:r>
              <a:rPr lang="en-US" sz="1800" kern="0" dirty="0">
                <a:effectLst/>
                <a:ea typeface="Times New Roman" panose="02020603050405020304" pitchFamily="18" charset="0"/>
                <a:cs typeface="Times New Roman" panose="02020603050405020304" pitchFamily="18" charset="0"/>
              </a:rPr>
              <a:t>We need to realize this morning that God saved us for a purpose.</a:t>
            </a:r>
          </a:p>
          <a:p>
            <a:pPr lvl="1"/>
            <a:r>
              <a:rPr lang="en-US" sz="1800" kern="0" dirty="0">
                <a:effectLst/>
                <a:ea typeface="Times New Roman" panose="02020603050405020304" pitchFamily="18" charset="0"/>
                <a:cs typeface="Times New Roman" panose="02020603050405020304" pitchFamily="18" charset="0"/>
              </a:rPr>
              <a:t> He didn't just redeem us to keep us out of Hell. </a:t>
            </a:r>
          </a:p>
          <a:p>
            <a:pPr lvl="1"/>
            <a:r>
              <a:rPr lang="en-US" sz="1800" kern="0" dirty="0">
                <a:effectLst/>
                <a:ea typeface="Times New Roman" panose="02020603050405020304" pitchFamily="18" charset="0"/>
                <a:cs typeface="Times New Roman" panose="02020603050405020304" pitchFamily="18" charset="0"/>
              </a:rPr>
              <a:t>He didn't redeem us so that we could feel good from time to time. </a:t>
            </a:r>
          </a:p>
          <a:p>
            <a:pPr lvl="1"/>
            <a:r>
              <a:rPr lang="en-US" sz="1800" kern="0" dirty="0">
                <a:effectLst/>
                <a:ea typeface="Times New Roman" panose="02020603050405020304" pitchFamily="18" charset="0"/>
                <a:cs typeface="Times New Roman" panose="02020603050405020304" pitchFamily="18" charset="0"/>
              </a:rPr>
              <a:t>He didn't do it so that we could look down on our long, religious noses at our lost neighbors and feel superior. </a:t>
            </a:r>
          </a:p>
          <a:p>
            <a:pPr lvl="1"/>
            <a:r>
              <a:rPr lang="en-US" sz="1800" kern="0" dirty="0">
                <a:effectLst/>
                <a:ea typeface="Times New Roman" panose="02020603050405020304" pitchFamily="18" charset="0"/>
                <a:cs typeface="Times New Roman" panose="02020603050405020304" pitchFamily="18" charset="0"/>
              </a:rPr>
              <a:t>He saved us so that we might serve Him,    </a:t>
            </a:r>
            <a:r>
              <a:rPr lang="en-US" sz="1800" b="1" kern="0" dirty="0">
                <a:effectLst/>
                <a:ea typeface="Times New Roman" panose="02020603050405020304" pitchFamily="18" charset="0"/>
                <a:cs typeface="Times New Roman" panose="02020603050405020304" pitchFamily="18" charset="0"/>
              </a:rPr>
              <a:t>Ep </a:t>
            </a:r>
            <a:r>
              <a:rPr lang="en-US" sz="1800" b="1" i="1" kern="0" dirty="0">
                <a:effectLst/>
                <a:ea typeface="Times New Roman" panose="02020603050405020304" pitchFamily="18" charset="0"/>
                <a:cs typeface="Times New Roman" panose="02020603050405020304" pitchFamily="18" charset="0"/>
              </a:rPr>
              <a:t>2:8-10</a:t>
            </a:r>
            <a:endParaRPr lang="en-US" sz="1800" i="1"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24502" y="-2008"/>
            <a:ext cx="5048298"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5126" y="-2"/>
            <a:ext cx="4897674"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FC17C2FB-49C5-A060-3E3D-D3DF46238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651" y="1563436"/>
            <a:ext cx="3417111" cy="1955922"/>
          </a:xfrm>
          <a:prstGeom prst="rect">
            <a:avLst/>
          </a:prstGeom>
        </p:spPr>
      </p:pic>
    </p:spTree>
    <p:extLst>
      <p:ext uri="{BB962C8B-B14F-4D97-AF65-F5344CB8AC3E}">
        <p14:creationId xmlns:p14="http://schemas.microsoft.com/office/powerpoint/2010/main" val="230110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819E-2986-1A1D-D6CD-B3C3C5920C7D}"/>
              </a:ext>
            </a:extLst>
          </p:cNvPr>
          <p:cNvSpPr>
            <a:spLocks noGrp="1"/>
          </p:cNvSpPr>
          <p:nvPr>
            <p:ph type="title"/>
          </p:nvPr>
        </p:nvSpPr>
        <p:spPr>
          <a:xfrm>
            <a:off x="720989" y="1396289"/>
            <a:ext cx="4505702" cy="1325563"/>
          </a:xfrm>
        </p:spPr>
        <p:txBody>
          <a:bodyPr>
            <a:normAutofit/>
          </a:bodyPr>
          <a:lstStyle/>
          <a:p>
            <a:r>
              <a:rPr lang="en-US" dirty="0"/>
              <a:t>Ps 100:3 Bring a Proper Perspective </a:t>
            </a:r>
          </a:p>
        </p:txBody>
      </p:sp>
      <p:sp>
        <p:nvSpPr>
          <p:cNvPr id="3" name="Content Placeholder 2">
            <a:extLst>
              <a:ext uri="{FF2B5EF4-FFF2-40B4-BE49-F238E27FC236}">
                <a16:creationId xmlns:a16="http://schemas.microsoft.com/office/drawing/2014/main" id="{58CC8E8E-B46E-051F-534C-2FAE2221E2D0}"/>
              </a:ext>
            </a:extLst>
          </p:cNvPr>
          <p:cNvSpPr>
            <a:spLocks noGrp="1"/>
          </p:cNvSpPr>
          <p:nvPr>
            <p:ph idx="1"/>
          </p:nvPr>
        </p:nvSpPr>
        <p:spPr>
          <a:xfrm>
            <a:off x="724988" y="2871982"/>
            <a:ext cx="4505703" cy="3181684"/>
          </a:xfrm>
        </p:spPr>
        <p:txBody>
          <a:bodyPr anchor="t">
            <a:normAutofit/>
          </a:bodyPr>
          <a:lstStyle/>
          <a:p>
            <a:r>
              <a:rPr lang="en-US" sz="1800" dirty="0"/>
              <a:t>Know the Promise of God: We are, “The sheep of His pasture”</a:t>
            </a:r>
          </a:p>
          <a:p>
            <a:pPr lvl="1"/>
            <a:r>
              <a:rPr lang="en-US" sz="1800" b="0" i="0" u="none" strike="noStrike" baseline="0" dirty="0"/>
              <a:t>As the shepherd owns the flock, so God is our owner; as the shepherd guards his flock and provides for it, so God guards us and provides for us (Barnes)</a:t>
            </a:r>
          </a:p>
          <a:p>
            <a:pPr lvl="1"/>
            <a:r>
              <a:rPr lang="en-US" sz="1800" kern="0" dirty="0">
                <a:effectLst/>
                <a:ea typeface="Times New Roman" panose="02020603050405020304" pitchFamily="18" charset="0"/>
              </a:rPr>
              <a:t>This statement simply reminds us that we belong to Him and just as a shepherd looks after the welfare of his so, so our Lord looks after us with infinite care (Sermon Notebook)</a:t>
            </a:r>
            <a:endParaRPr lang="en-US" sz="1800" dirty="0"/>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296" y="0"/>
            <a:ext cx="5555504"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newspaper&#10;&#10;Description automatically generated with medium confidence">
            <a:extLst>
              <a:ext uri="{FF2B5EF4-FFF2-40B4-BE49-F238E27FC236}">
                <a16:creationId xmlns:a16="http://schemas.microsoft.com/office/drawing/2014/main" id="{58D73670-5B5A-3B6A-6B41-7A1F0AA9B6B2}"/>
              </a:ext>
            </a:extLst>
          </p:cNvPr>
          <p:cNvPicPr>
            <a:picLocks noChangeAspect="1"/>
          </p:cNvPicPr>
          <p:nvPr/>
        </p:nvPicPr>
        <p:blipFill rotWithShape="1">
          <a:blip r:embed="rId3">
            <a:extLst>
              <a:ext uri="{28A0092B-C50C-407E-A947-70E740481C1C}">
                <a14:useLocalDpi xmlns:a14="http://schemas.microsoft.com/office/drawing/2010/main" val="0"/>
              </a:ext>
            </a:extLst>
          </a:blip>
          <a:srcRect l="26437" r="20595" b="2"/>
          <a:stretch/>
        </p:blipFill>
        <p:spPr>
          <a:xfrm>
            <a:off x="5551061" y="10"/>
            <a:ext cx="5421739"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530858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1E499BE7-5911-E176-9B08-0BC6037097BF}"/>
              </a:ext>
            </a:extLst>
          </p:cNvPr>
          <p:cNvPicPr>
            <a:picLocks noChangeAspect="1"/>
          </p:cNvPicPr>
          <p:nvPr/>
        </p:nvPicPr>
        <p:blipFill rotWithShape="1">
          <a:blip r:embed="rId3">
            <a:extLst>
              <a:ext uri="{28A0092B-C50C-407E-A947-70E740481C1C}">
                <a14:useLocalDpi xmlns:a14="http://schemas.microsoft.com/office/drawing/2010/main" val="0"/>
              </a:ext>
            </a:extLst>
          </a:blip>
          <a:srcRect t="10348" r="-1" b="9930"/>
          <a:stretch/>
        </p:blipFill>
        <p:spPr>
          <a:xfrm>
            <a:off x="289559" y="321733"/>
            <a:ext cx="10393681" cy="6214534"/>
          </a:xfrm>
          <a:prstGeom prst="rect">
            <a:avLst/>
          </a:prstGeom>
        </p:spPr>
      </p:pic>
    </p:spTree>
    <p:extLst>
      <p:ext uri="{BB962C8B-B14F-4D97-AF65-F5344CB8AC3E}">
        <p14:creationId xmlns:p14="http://schemas.microsoft.com/office/powerpoint/2010/main" val="362569839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47B4-285F-E1CF-D5EB-36E5CC853345}"/>
              </a:ext>
            </a:extLst>
          </p:cNvPr>
          <p:cNvSpPr>
            <a:spLocks noGrp="1"/>
          </p:cNvSpPr>
          <p:nvPr>
            <p:ph type="title"/>
          </p:nvPr>
        </p:nvSpPr>
        <p:spPr>
          <a:xfrm>
            <a:off x="685800" y="803325"/>
            <a:ext cx="4783083" cy="1325563"/>
          </a:xfrm>
        </p:spPr>
        <p:txBody>
          <a:bodyPr>
            <a:normAutofit/>
          </a:bodyPr>
          <a:lstStyle/>
          <a:p>
            <a:r>
              <a:rPr lang="en-US"/>
              <a:t>Introduction</a:t>
            </a:r>
          </a:p>
        </p:txBody>
      </p:sp>
      <p:sp>
        <p:nvSpPr>
          <p:cNvPr id="27" name="Content Placeholder 2">
            <a:extLst>
              <a:ext uri="{FF2B5EF4-FFF2-40B4-BE49-F238E27FC236}">
                <a16:creationId xmlns:a16="http://schemas.microsoft.com/office/drawing/2014/main" id="{4443DF80-6C81-4C84-C22A-E28C7B30F64D}"/>
              </a:ext>
            </a:extLst>
          </p:cNvPr>
          <p:cNvSpPr>
            <a:spLocks noGrp="1"/>
          </p:cNvSpPr>
          <p:nvPr>
            <p:ph idx="1"/>
          </p:nvPr>
        </p:nvSpPr>
        <p:spPr>
          <a:xfrm>
            <a:off x="685800" y="2279018"/>
            <a:ext cx="4783088" cy="3375920"/>
          </a:xfrm>
        </p:spPr>
        <p:txBody>
          <a:bodyPr anchor="t">
            <a:noAutofit/>
          </a:bodyPr>
          <a:lstStyle/>
          <a:p>
            <a:r>
              <a:rPr lang="en-US" sz="2000" dirty="0"/>
              <a:t>People bring all kinds of things with them</a:t>
            </a:r>
          </a:p>
          <a:p>
            <a:pPr lvl="1"/>
            <a:r>
              <a:rPr lang="en-US" sz="2000" dirty="0"/>
              <a:t>Snacks, candy, toys (loud ones) to entertain the kids</a:t>
            </a:r>
          </a:p>
          <a:p>
            <a:r>
              <a:rPr lang="en-US" sz="2000" dirty="0"/>
              <a:t>Some people read books during the sermon</a:t>
            </a:r>
          </a:p>
          <a:p>
            <a:r>
              <a:rPr lang="en-US" sz="2000" dirty="0"/>
              <a:t>Some us the sermon time or collection time to fully balance their checkbooks</a:t>
            </a:r>
          </a:p>
          <a:p>
            <a:r>
              <a:rPr lang="en-US" sz="2000" dirty="0"/>
              <a:t>Some have even been seen using nail clippers to trim the fingers and toes</a:t>
            </a:r>
          </a:p>
          <a:p>
            <a:r>
              <a:rPr lang="en-US" sz="2000" dirty="0"/>
              <a:t>Not everything should be brought to worship</a:t>
            </a:r>
          </a:p>
        </p:txBody>
      </p:sp>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24502" y="-2008"/>
            <a:ext cx="5048298"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rt colouring supplies">
            <a:extLst>
              <a:ext uri="{FF2B5EF4-FFF2-40B4-BE49-F238E27FC236}">
                <a16:creationId xmlns:a16="http://schemas.microsoft.com/office/drawing/2014/main" id="{DE22B0CC-172E-8CD6-C245-198049C9503B}"/>
              </a:ext>
            </a:extLst>
          </p:cNvPr>
          <p:cNvPicPr>
            <a:picLocks noChangeAspect="1"/>
          </p:cNvPicPr>
          <p:nvPr/>
        </p:nvPicPr>
        <p:blipFill rotWithShape="1">
          <a:blip r:embed="rId2"/>
          <a:srcRect r="42190" b="2"/>
          <a:stretch/>
        </p:blipFill>
        <p:spPr>
          <a:xfrm>
            <a:off x="6075126" y="-2"/>
            <a:ext cx="4897674"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6" name="Picture 5">
            <a:extLst>
              <a:ext uri="{FF2B5EF4-FFF2-40B4-BE49-F238E27FC236}">
                <a16:creationId xmlns:a16="http://schemas.microsoft.com/office/drawing/2014/main" id="{CB6DE6C0-E2EC-DBFB-D1D6-1C0765FF729F}"/>
              </a:ext>
            </a:extLst>
          </p:cNvPr>
          <p:cNvPicPr>
            <a:picLocks noChangeAspect="1"/>
          </p:cNvPicPr>
          <p:nvPr/>
        </p:nvPicPr>
        <p:blipFill rotWithShape="1">
          <a:blip r:embed="rId3">
            <a:extLst>
              <a:ext uri="{28A0092B-C50C-407E-A947-70E740481C1C}">
                <a14:useLocalDpi xmlns:a14="http://schemas.microsoft.com/office/drawing/2010/main" val="0"/>
              </a:ext>
            </a:extLst>
          </a:blip>
          <a:srcRect l="29558" t="19855" r="22530" b="18293"/>
          <a:stretch/>
        </p:blipFill>
        <p:spPr>
          <a:xfrm>
            <a:off x="9936983" y="1722783"/>
            <a:ext cx="1026827" cy="1325563"/>
          </a:xfrm>
          <a:prstGeom prst="rect">
            <a:avLst/>
          </a:prstGeom>
        </p:spPr>
      </p:pic>
      <p:pic>
        <p:nvPicPr>
          <p:cNvPr id="22" name="Picture 21" descr="A picture containing arrow&#10;&#10;Description automatically generated">
            <a:extLst>
              <a:ext uri="{FF2B5EF4-FFF2-40B4-BE49-F238E27FC236}">
                <a16:creationId xmlns:a16="http://schemas.microsoft.com/office/drawing/2014/main" id="{ABA257BD-7D07-84C4-6BD4-DA579D489723}"/>
              </a:ext>
            </a:extLst>
          </p:cNvPr>
          <p:cNvPicPr>
            <a:picLocks noChangeAspect="1"/>
          </p:cNvPicPr>
          <p:nvPr/>
        </p:nvPicPr>
        <p:blipFill rotWithShape="1">
          <a:blip r:embed="rId4">
            <a:extLst>
              <a:ext uri="{28A0092B-C50C-407E-A947-70E740481C1C}">
                <a14:useLocalDpi xmlns:a14="http://schemas.microsoft.com/office/drawing/2010/main" val="0"/>
              </a:ext>
            </a:extLst>
          </a:blip>
          <a:srcRect t="10364" b="25040"/>
          <a:stretch/>
        </p:blipFill>
        <p:spPr>
          <a:xfrm>
            <a:off x="8168325" y="2766218"/>
            <a:ext cx="1594654" cy="1325563"/>
          </a:xfrm>
          <a:prstGeom prst="rect">
            <a:avLst/>
          </a:prstGeom>
        </p:spPr>
      </p:pic>
    </p:spTree>
    <p:extLst>
      <p:ext uri="{BB962C8B-B14F-4D97-AF65-F5344CB8AC3E}">
        <p14:creationId xmlns:p14="http://schemas.microsoft.com/office/powerpoint/2010/main" val="317728673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8C22-B6E8-8B66-08FE-0E6C0DD5CA68}"/>
              </a:ext>
            </a:extLst>
          </p:cNvPr>
          <p:cNvSpPr>
            <a:spLocks noGrp="1"/>
          </p:cNvSpPr>
          <p:nvPr>
            <p:ph type="title"/>
          </p:nvPr>
        </p:nvSpPr>
        <p:spPr>
          <a:xfrm>
            <a:off x="6246265" y="1396289"/>
            <a:ext cx="4201431" cy="1325563"/>
          </a:xfrm>
        </p:spPr>
        <p:txBody>
          <a:bodyPr>
            <a:normAutofit/>
          </a:bodyPr>
          <a:lstStyle/>
          <a:p>
            <a:r>
              <a:rPr lang="en-US"/>
              <a:t>God’s Word</a:t>
            </a:r>
          </a:p>
        </p:txBody>
      </p:sp>
      <p:sp>
        <p:nvSpPr>
          <p:cNvPr id="36" name="Freeform: Shape 3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19899"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0" y="3842187"/>
            <a:ext cx="2989041"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5077" y="2496668"/>
            <a:ext cx="2806293"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text, electronics&#10;&#10;Description automatically generated">
            <a:extLst>
              <a:ext uri="{FF2B5EF4-FFF2-40B4-BE49-F238E27FC236}">
                <a16:creationId xmlns:a16="http://schemas.microsoft.com/office/drawing/2014/main" id="{E85C0A2C-63A1-D09F-9A3E-F72949E247CC}"/>
              </a:ext>
            </a:extLst>
          </p:cNvPr>
          <p:cNvPicPr>
            <a:picLocks noChangeAspect="1"/>
          </p:cNvPicPr>
          <p:nvPr/>
        </p:nvPicPr>
        <p:blipFill rotWithShape="1">
          <a:blip r:embed="rId2">
            <a:extLst>
              <a:ext uri="{28A0092B-C50C-407E-A947-70E740481C1C}">
                <a14:useLocalDpi xmlns:a14="http://schemas.microsoft.com/office/drawing/2010/main" val="0"/>
              </a:ext>
            </a:extLst>
          </a:blip>
          <a:srcRect l="7527" r="2876" b="4"/>
          <a:stretch/>
        </p:blipFill>
        <p:spPr>
          <a:xfrm>
            <a:off x="3203209" y="2661260"/>
            <a:ext cx="2510028"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descr="Graphical user interface, application&#10;&#10;Description automatically generated">
            <a:extLst>
              <a:ext uri="{FF2B5EF4-FFF2-40B4-BE49-F238E27FC236}">
                <a16:creationId xmlns:a16="http://schemas.microsoft.com/office/drawing/2014/main" id="{542F88DA-1638-3D11-50B1-0BACB3AAECF5}"/>
              </a:ext>
            </a:extLst>
          </p:cNvPr>
          <p:cNvPicPr>
            <a:picLocks noChangeAspect="1"/>
          </p:cNvPicPr>
          <p:nvPr/>
        </p:nvPicPr>
        <p:blipFill rotWithShape="1">
          <a:blip r:embed="rId3">
            <a:extLst>
              <a:ext uri="{28A0092B-C50C-407E-A947-70E740481C1C}">
                <a14:useLocalDpi xmlns:a14="http://schemas.microsoft.com/office/drawing/2010/main" val="0"/>
              </a:ext>
            </a:extLst>
          </a:blip>
          <a:srcRect l="8966" r="8969" b="3"/>
          <a:stretch/>
        </p:blipFill>
        <p:spPr>
          <a:xfrm>
            <a:off x="20" y="10"/>
            <a:ext cx="3571155"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Content Placeholder 4" descr="A picture containing text, electronics&#10;&#10;Description automatically generated">
            <a:extLst>
              <a:ext uri="{FF2B5EF4-FFF2-40B4-BE49-F238E27FC236}">
                <a16:creationId xmlns:a16="http://schemas.microsoft.com/office/drawing/2014/main" id="{C5F5C61E-400D-9116-7A03-4637548ACE5C}"/>
              </a:ext>
            </a:extLst>
          </p:cNvPr>
          <p:cNvPicPr>
            <a:picLocks noChangeAspect="1"/>
          </p:cNvPicPr>
          <p:nvPr/>
        </p:nvPicPr>
        <p:blipFill rotWithShape="1">
          <a:blip r:embed="rId4">
            <a:extLst>
              <a:ext uri="{28A0092B-C50C-407E-A947-70E740481C1C}">
                <a14:useLocalDpi xmlns:a14="http://schemas.microsoft.com/office/drawing/2010/main" val="0"/>
              </a:ext>
            </a:extLst>
          </a:blip>
          <a:srcRect l="20789" r="21472"/>
          <a:stretch/>
        </p:blipFill>
        <p:spPr>
          <a:xfrm>
            <a:off x="4342" y="4007260"/>
            <a:ext cx="2839564"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3" name="Content Placeholder 12">
            <a:extLst>
              <a:ext uri="{FF2B5EF4-FFF2-40B4-BE49-F238E27FC236}">
                <a16:creationId xmlns:a16="http://schemas.microsoft.com/office/drawing/2014/main" id="{1A43FDEC-3342-C9FC-EA42-70729E4C786D}"/>
              </a:ext>
            </a:extLst>
          </p:cNvPr>
          <p:cNvSpPr>
            <a:spLocks noGrp="1"/>
          </p:cNvSpPr>
          <p:nvPr>
            <p:ph idx="1"/>
          </p:nvPr>
        </p:nvSpPr>
        <p:spPr>
          <a:xfrm>
            <a:off x="6246266" y="2871982"/>
            <a:ext cx="4201430" cy="3181684"/>
          </a:xfrm>
        </p:spPr>
        <p:txBody>
          <a:bodyPr anchor="t">
            <a:normAutofit lnSpcReduction="10000"/>
          </a:bodyPr>
          <a:lstStyle/>
          <a:p>
            <a:r>
              <a:rPr lang="en-US" sz="1700" dirty="0"/>
              <a:t>It allows you to examine what the preaching is saying (</a:t>
            </a:r>
            <a:r>
              <a:rPr lang="en-US" sz="1700" b="1" i="1" dirty="0"/>
              <a:t>Acts 17:11)</a:t>
            </a:r>
          </a:p>
          <a:p>
            <a:r>
              <a:rPr lang="en-US" sz="1700" dirty="0"/>
              <a:t>It shows that the Bible is important to you (</a:t>
            </a:r>
            <a:r>
              <a:rPr lang="en-US" sz="1700" b="1" i="1" dirty="0"/>
              <a:t>Josh 1:8)</a:t>
            </a:r>
          </a:p>
          <a:p>
            <a:r>
              <a:rPr lang="en-US" sz="1700" dirty="0"/>
              <a:t>It sets a positive example for your neighbors, fellow Christians, and children (</a:t>
            </a:r>
            <a:r>
              <a:rPr lang="en-US" sz="1700" b="1" i="1" dirty="0"/>
              <a:t>Mt 5:14-16</a:t>
            </a:r>
            <a:r>
              <a:rPr lang="en-US" sz="1700" dirty="0"/>
              <a:t>)</a:t>
            </a:r>
          </a:p>
          <a:p>
            <a:r>
              <a:rPr lang="en-US" sz="1700" dirty="0"/>
              <a:t>It allows you to participate in Bible study and possibly service </a:t>
            </a:r>
            <a:r>
              <a:rPr lang="en-US" sz="1700" b="1" i="1" dirty="0"/>
              <a:t>(2 Tim 3:16-17)</a:t>
            </a:r>
          </a:p>
          <a:p>
            <a:r>
              <a:rPr lang="en-US" sz="1700" dirty="0"/>
              <a:t>It allows you to highlight certain passages that will be helpful in future studies            </a:t>
            </a:r>
            <a:r>
              <a:rPr lang="en-US" sz="1700" b="1" i="1" dirty="0"/>
              <a:t>(2 Tim 2:15)</a:t>
            </a:r>
          </a:p>
          <a:p>
            <a:endParaRPr lang="en-US" sz="1700" dirty="0"/>
          </a:p>
        </p:txBody>
      </p:sp>
    </p:spTree>
    <p:extLst>
      <p:ext uri="{BB962C8B-B14F-4D97-AF65-F5344CB8AC3E}">
        <p14:creationId xmlns:p14="http://schemas.microsoft.com/office/powerpoint/2010/main" val="309437152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391" y="0"/>
            <a:ext cx="7456017"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6524" y="0"/>
            <a:ext cx="7159752"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A564C2CC-529B-052F-13C0-5FBD8B29ED0F}"/>
              </a:ext>
            </a:extLst>
          </p:cNvPr>
          <p:cNvSpPr txBox="1"/>
          <p:nvPr/>
        </p:nvSpPr>
        <p:spPr>
          <a:xfrm>
            <a:off x="2300067" y="1441938"/>
            <a:ext cx="6372665" cy="397412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100">
                <a:solidFill>
                  <a:schemeClr val="bg1">
                    <a:lumMod val="95000"/>
                    <a:lumOff val="5000"/>
                  </a:schemeClr>
                </a:solidFill>
                <a:latin typeface="+mj-lt"/>
                <a:ea typeface="+mj-ea"/>
                <a:cs typeface="+mj-cs"/>
              </a:rPr>
              <a:t>Psalm 100</a:t>
            </a:r>
            <a:endParaRPr lang="en-US" sz="51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7179052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22C7-9FF0-5851-FFDD-F23EE017F20F}"/>
              </a:ext>
            </a:extLst>
          </p:cNvPr>
          <p:cNvSpPr>
            <a:spLocks noGrp="1"/>
          </p:cNvSpPr>
          <p:nvPr>
            <p:ph type="title"/>
          </p:nvPr>
        </p:nvSpPr>
        <p:spPr>
          <a:xfrm>
            <a:off x="5610897" y="803325"/>
            <a:ext cx="4783082" cy="1325563"/>
          </a:xfrm>
        </p:spPr>
        <p:txBody>
          <a:bodyPr>
            <a:normAutofit/>
          </a:bodyPr>
          <a:lstStyle/>
          <a:p>
            <a:r>
              <a:rPr lang="en-US" dirty="0"/>
              <a:t>Psalm 100: 1-2 Bring the Proper Spirit</a:t>
            </a:r>
          </a:p>
        </p:txBody>
      </p:sp>
      <p:sp>
        <p:nvSpPr>
          <p:cNvPr id="16"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048298"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469E27F1-B8D0-12C6-E4EC-889A4DC6690C}"/>
              </a:ext>
            </a:extLst>
          </p:cNvPr>
          <p:cNvPicPr>
            <a:picLocks noChangeAspect="1"/>
          </p:cNvPicPr>
          <p:nvPr/>
        </p:nvPicPr>
        <p:blipFill rotWithShape="1">
          <a:blip r:embed="rId3">
            <a:extLst>
              <a:ext uri="{28A0092B-C50C-407E-A947-70E740481C1C}">
                <a14:useLocalDpi xmlns:a14="http://schemas.microsoft.com/office/drawing/2010/main" val="0"/>
              </a:ext>
            </a:extLst>
          </a:blip>
          <a:srcRect r="3" b="273"/>
          <a:stretch/>
        </p:blipFill>
        <p:spPr>
          <a:xfrm>
            <a:off x="1" y="-2"/>
            <a:ext cx="4897673"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41EAD447-58E9-47D6-770E-CD8B2A4315FC}"/>
              </a:ext>
            </a:extLst>
          </p:cNvPr>
          <p:cNvSpPr>
            <a:spLocks noGrp="1"/>
          </p:cNvSpPr>
          <p:nvPr>
            <p:ph idx="1"/>
          </p:nvPr>
        </p:nvSpPr>
        <p:spPr>
          <a:xfrm>
            <a:off x="5610896" y="2279018"/>
            <a:ext cx="4783088" cy="3375920"/>
          </a:xfrm>
        </p:spPr>
        <p:txBody>
          <a:bodyPr anchor="t">
            <a:normAutofit/>
          </a:bodyPr>
          <a:lstStyle/>
          <a:p>
            <a:r>
              <a:rPr lang="en-US" sz="2400" dirty="0"/>
              <a:t>Shouting addresses the idea of the kind of enthusiasm we bring to worship</a:t>
            </a:r>
          </a:p>
          <a:p>
            <a:pPr lvl="1"/>
            <a:r>
              <a:rPr lang="en-US" sz="2400" b="0" i="0" u="none" strike="noStrike" baseline="0" dirty="0"/>
              <a:t>“The </a:t>
            </a:r>
            <a:r>
              <a:rPr lang="en-US" sz="2400" b="0" i="1" u="none" strike="noStrike" baseline="0" dirty="0"/>
              <a:t>joyful noise</a:t>
            </a:r>
            <a:r>
              <a:rPr lang="en-US" sz="2400" b="0" i="0" u="none" strike="noStrike" baseline="0" dirty="0"/>
              <a:t> is…the equivalent in worship to the homage-shout or fanfare to a king.” (</a:t>
            </a:r>
            <a:r>
              <a:rPr lang="en-US" sz="2400" b="0" i="0" u="none" strike="noStrike" baseline="0" dirty="0" err="1"/>
              <a:t>Kidner</a:t>
            </a:r>
            <a:r>
              <a:rPr lang="en-US" sz="2400" b="0" i="0" u="none" strike="noStrike" baseline="0" dirty="0"/>
              <a:t>)</a:t>
            </a:r>
          </a:p>
          <a:p>
            <a:pPr lvl="1"/>
            <a:r>
              <a:rPr lang="en-US" sz="2400" dirty="0"/>
              <a:t>“</a:t>
            </a:r>
            <a:r>
              <a:rPr lang="en-US" sz="2400" b="0" i="0" u="none" strike="noStrike" baseline="0" dirty="0"/>
              <a:t>exult, triumph, leap for joy.</a:t>
            </a:r>
            <a:r>
              <a:rPr lang="en-US" sz="2400" dirty="0"/>
              <a:t>” (Clarke)</a:t>
            </a:r>
          </a:p>
          <a:p>
            <a:endParaRPr lang="en-US" sz="1700" dirty="0">
              <a:latin typeface="Verdana" panose="020B0604030504040204" pitchFamily="34" charset="0"/>
            </a:endParaRPr>
          </a:p>
          <a:p>
            <a:pPr marL="411480" lvl="1" indent="0">
              <a:buNone/>
            </a:pPr>
            <a:endParaRPr lang="en-US" sz="1700" dirty="0">
              <a:latin typeface="Verdana" panose="020B0604030504040204" pitchFamily="34" charset="0"/>
            </a:endParaRPr>
          </a:p>
          <a:p>
            <a:endParaRPr lang="en-US" sz="1700" dirty="0"/>
          </a:p>
        </p:txBody>
      </p:sp>
    </p:spTree>
    <p:extLst>
      <p:ext uri="{BB962C8B-B14F-4D97-AF65-F5344CB8AC3E}">
        <p14:creationId xmlns:p14="http://schemas.microsoft.com/office/powerpoint/2010/main" val="171140277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22C7-9FF0-5851-FFDD-F23EE017F20F}"/>
              </a:ext>
            </a:extLst>
          </p:cNvPr>
          <p:cNvSpPr>
            <a:spLocks noGrp="1"/>
          </p:cNvSpPr>
          <p:nvPr>
            <p:ph type="title"/>
          </p:nvPr>
        </p:nvSpPr>
        <p:spPr>
          <a:xfrm>
            <a:off x="5610897" y="803325"/>
            <a:ext cx="4783082" cy="1325563"/>
          </a:xfrm>
        </p:spPr>
        <p:txBody>
          <a:bodyPr>
            <a:normAutofit/>
          </a:bodyPr>
          <a:lstStyle/>
          <a:p>
            <a:r>
              <a:rPr lang="en-US" dirty="0"/>
              <a:t>Psalm 100: 1-2 Bring the Proper Spirit</a:t>
            </a:r>
          </a:p>
        </p:txBody>
      </p:sp>
      <p:sp>
        <p:nvSpPr>
          <p:cNvPr id="16"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048298"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469E27F1-B8D0-12C6-E4EC-889A4DC6690C}"/>
              </a:ext>
            </a:extLst>
          </p:cNvPr>
          <p:cNvPicPr>
            <a:picLocks noChangeAspect="1"/>
          </p:cNvPicPr>
          <p:nvPr/>
        </p:nvPicPr>
        <p:blipFill rotWithShape="1">
          <a:blip r:embed="rId3">
            <a:extLst>
              <a:ext uri="{28A0092B-C50C-407E-A947-70E740481C1C}">
                <a14:useLocalDpi xmlns:a14="http://schemas.microsoft.com/office/drawing/2010/main" val="0"/>
              </a:ext>
            </a:extLst>
          </a:blip>
          <a:srcRect r="3" b="273"/>
          <a:stretch/>
        </p:blipFill>
        <p:spPr>
          <a:xfrm>
            <a:off x="1" y="-2"/>
            <a:ext cx="4897673"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41EAD447-58E9-47D6-770E-CD8B2A4315FC}"/>
              </a:ext>
            </a:extLst>
          </p:cNvPr>
          <p:cNvSpPr>
            <a:spLocks noGrp="1"/>
          </p:cNvSpPr>
          <p:nvPr>
            <p:ph idx="1"/>
          </p:nvPr>
        </p:nvSpPr>
        <p:spPr>
          <a:xfrm>
            <a:off x="5610896" y="2279018"/>
            <a:ext cx="4783088" cy="3375920"/>
          </a:xfrm>
        </p:spPr>
        <p:txBody>
          <a:bodyPr anchor="t">
            <a:normAutofit lnSpcReduction="10000"/>
          </a:bodyPr>
          <a:lstStyle/>
          <a:p>
            <a:r>
              <a:rPr lang="en-US" sz="2400" dirty="0"/>
              <a:t>Singing speaks to the contemplative frame of mind we should cultivate in our worship</a:t>
            </a:r>
          </a:p>
          <a:p>
            <a:r>
              <a:rPr lang="en-US" sz="2400" dirty="0"/>
              <a:t>This word again speaks to “The ringing cry, the shout of joy”</a:t>
            </a:r>
          </a:p>
          <a:p>
            <a:r>
              <a:rPr lang="en-US" sz="2400" dirty="0"/>
              <a:t>Our hearts should be so filled with the wonder of who He is and what He has done for us that we allow His praises to burst forth from our inner being</a:t>
            </a:r>
          </a:p>
          <a:p>
            <a:pPr marL="411480" lvl="1" indent="0">
              <a:buNone/>
            </a:pPr>
            <a:endParaRPr lang="en-US" sz="1700" dirty="0">
              <a:latin typeface="Verdana" panose="020B0604030504040204" pitchFamily="34" charset="0"/>
            </a:endParaRPr>
          </a:p>
          <a:p>
            <a:endParaRPr lang="en-US" sz="1700" dirty="0"/>
          </a:p>
        </p:txBody>
      </p:sp>
    </p:spTree>
    <p:extLst>
      <p:ext uri="{BB962C8B-B14F-4D97-AF65-F5344CB8AC3E}">
        <p14:creationId xmlns:p14="http://schemas.microsoft.com/office/powerpoint/2010/main" val="4089540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7"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00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DA71C-A1CE-A2ED-597B-7A3D27ECB70D}"/>
              </a:ext>
            </a:extLst>
          </p:cNvPr>
          <p:cNvSpPr>
            <a:spLocks noGrp="1"/>
          </p:cNvSpPr>
          <p:nvPr>
            <p:ph type="title"/>
          </p:nvPr>
        </p:nvSpPr>
        <p:spPr>
          <a:xfrm>
            <a:off x="5779530" y="713232"/>
            <a:ext cx="4638751" cy="1197864"/>
          </a:xfrm>
        </p:spPr>
        <p:txBody>
          <a:bodyPr>
            <a:normAutofit/>
          </a:bodyPr>
          <a:lstStyle/>
          <a:p>
            <a:r>
              <a:rPr lang="en-US"/>
              <a:t>Psalm 100: 1-2 Bring the Proper Spirit</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6F457827-EF73-A6E5-87EF-EE85657CC0D3}"/>
              </a:ext>
            </a:extLst>
          </p:cNvPr>
          <p:cNvPicPr>
            <a:picLocks noChangeAspect="1"/>
          </p:cNvPicPr>
          <p:nvPr/>
        </p:nvPicPr>
        <p:blipFill rotWithShape="1">
          <a:blip r:embed="rId3">
            <a:extLst>
              <a:ext uri="{28A0092B-C50C-407E-A947-70E740481C1C}">
                <a14:useLocalDpi xmlns:a14="http://schemas.microsoft.com/office/drawing/2010/main" val="0"/>
              </a:ext>
            </a:extLst>
          </a:blip>
          <a:srcRect l="17946" r="9940"/>
          <a:stretch/>
        </p:blipFill>
        <p:spPr>
          <a:xfrm>
            <a:off x="20" y="10"/>
            <a:ext cx="4945578" cy="6857990"/>
          </a:xfrm>
          <a:prstGeom prst="rect">
            <a:avLst/>
          </a:prstGeom>
        </p:spPr>
      </p:pic>
      <p:sp>
        <p:nvSpPr>
          <p:cNvPr id="48"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995" y="822960"/>
            <a:ext cx="8229"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898908-C50A-3CEF-A66D-7B8CF6184F5D}"/>
              </a:ext>
            </a:extLst>
          </p:cNvPr>
          <p:cNvSpPr>
            <a:spLocks noGrp="1"/>
          </p:cNvSpPr>
          <p:nvPr>
            <p:ph idx="1"/>
          </p:nvPr>
        </p:nvSpPr>
        <p:spPr>
          <a:xfrm>
            <a:off x="5779530" y="2048256"/>
            <a:ext cx="4757172" cy="4338476"/>
          </a:xfrm>
        </p:spPr>
        <p:txBody>
          <a:bodyPr anchor="t">
            <a:normAutofit lnSpcReduction="10000"/>
          </a:bodyPr>
          <a:lstStyle/>
          <a:p>
            <a:r>
              <a:rPr lang="en-US" sz="1600" dirty="0"/>
              <a:t>Cheerful Serving Spirit</a:t>
            </a:r>
          </a:p>
          <a:p>
            <a:pPr lvl="1"/>
            <a:r>
              <a:rPr lang="en-US" sz="1600" b="0" i="0" u="none" strike="noStrike" baseline="0" dirty="0"/>
              <a:t>A primitive root; to </a:t>
            </a:r>
            <a:r>
              <a:rPr lang="en-US" sz="1600" b="0" i="1" u="none" strike="noStrike" baseline="0" dirty="0"/>
              <a:t>work</a:t>
            </a:r>
            <a:r>
              <a:rPr lang="en-US" sz="1600" b="0" i="0" u="none" strike="noStrike" baseline="0" dirty="0"/>
              <a:t> (in any sense); by implication to </a:t>
            </a:r>
            <a:r>
              <a:rPr lang="en-US" sz="1600" b="0" i="1" u="none" strike="noStrike" baseline="0" dirty="0"/>
              <a:t>serve</a:t>
            </a:r>
            <a:r>
              <a:rPr lang="en-US" sz="1600" b="0" i="0" u="none" strike="noStrike" baseline="0" dirty="0"/>
              <a:t>, </a:t>
            </a:r>
            <a:r>
              <a:rPr lang="en-US" sz="1600" b="0" i="1" u="none" strike="noStrike" baseline="0" dirty="0"/>
              <a:t>till</a:t>
            </a:r>
            <a:r>
              <a:rPr lang="en-US" sz="1600" b="0" i="0" u="none" strike="noStrike" baseline="0" dirty="0"/>
              <a:t>, (causatively) </a:t>
            </a:r>
            <a:r>
              <a:rPr lang="en-US" sz="1600" b="0" i="1" u="none" strike="noStrike" baseline="0" dirty="0"/>
              <a:t>enslave</a:t>
            </a:r>
            <a:r>
              <a:rPr lang="en-US" sz="1600" b="0" i="0" u="none" strike="noStrike" baseline="0" dirty="0"/>
              <a:t>, etc.: -    X be, keep in bondage,</a:t>
            </a:r>
          </a:p>
          <a:p>
            <a:pPr lvl="1"/>
            <a:r>
              <a:rPr lang="en-US" sz="1600" dirty="0"/>
              <a:t>Refers to doing whatever the master tells the slave to do (and to do it with gladness according to this passage)</a:t>
            </a:r>
          </a:p>
          <a:p>
            <a:pPr lvl="1"/>
            <a:endParaRPr lang="en-US" sz="1600" dirty="0"/>
          </a:p>
          <a:p>
            <a:r>
              <a:rPr lang="en-US" sz="1600" kern="0" dirty="0">
                <a:effectLst/>
                <a:ea typeface="Times New Roman" panose="02020603050405020304" pitchFamily="18" charset="0"/>
                <a:cs typeface="Times New Roman" panose="02020603050405020304" pitchFamily="18" charset="0"/>
              </a:rPr>
              <a:t>That word “</a:t>
            </a:r>
            <a:r>
              <a:rPr lang="en-US" sz="1600" b="1" i="1" kern="0" dirty="0">
                <a:effectLst/>
                <a:ea typeface="Times New Roman" panose="02020603050405020304" pitchFamily="18" charset="0"/>
                <a:cs typeface="Times New Roman" panose="02020603050405020304" pitchFamily="18" charset="0"/>
              </a:rPr>
              <a:t>gladness</a:t>
            </a:r>
            <a:r>
              <a:rPr lang="en-US" sz="1600" kern="0" dirty="0">
                <a:effectLst/>
                <a:ea typeface="Times New Roman" panose="02020603050405020304" pitchFamily="18" charset="0"/>
                <a:cs typeface="Times New Roman" panose="02020603050405020304" pitchFamily="18" charset="0"/>
              </a:rPr>
              <a:t>” is an interesting word. It carries with the meaning of being “</a:t>
            </a:r>
            <a:r>
              <a:rPr lang="en-US" sz="1600" b="1" i="1" kern="0" dirty="0">
                <a:effectLst/>
                <a:ea typeface="Times New Roman" panose="02020603050405020304" pitchFamily="18" charset="0"/>
                <a:cs typeface="Times New Roman" panose="02020603050405020304" pitchFamily="18" charset="0"/>
              </a:rPr>
              <a:t>wide-eyed with a big grin</a:t>
            </a:r>
            <a:r>
              <a:rPr lang="en-US" sz="1600" kern="0" dirty="0">
                <a:effectLst/>
                <a:ea typeface="Times New Roman" panose="02020603050405020304" pitchFamily="18" charset="0"/>
                <a:cs typeface="Times New Roman" panose="02020603050405020304" pitchFamily="18" charset="0"/>
              </a:rPr>
              <a:t>”. It brings to mind the unvarnished joy of a child. When something happens that they like, it affects the whole body! The mouth flies open, the eyes get wide, the face lights up, the heart lifts and the soul rejoices. Such should be the delight for us old sinners as we come to serve the Lord our God Who has redeemed us from death and Hell by His precious blood!</a:t>
            </a:r>
            <a:endParaRPr lang="en-US" sz="1600" kern="100" dirty="0">
              <a:effectLst/>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280639773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2745" y="303591"/>
            <a:ext cx="5162031"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0B888-10D0-D7E9-EAEA-BDB346A2BFD9}"/>
              </a:ext>
            </a:extLst>
          </p:cNvPr>
          <p:cNvSpPr>
            <a:spLocks noGrp="1"/>
          </p:cNvSpPr>
          <p:nvPr>
            <p:ph type="title"/>
          </p:nvPr>
        </p:nvSpPr>
        <p:spPr>
          <a:xfrm>
            <a:off x="534924" y="640263"/>
            <a:ext cx="4715560" cy="1344975"/>
          </a:xfrm>
        </p:spPr>
        <p:txBody>
          <a:bodyPr>
            <a:normAutofit/>
          </a:bodyPr>
          <a:lstStyle/>
          <a:p>
            <a:r>
              <a:rPr lang="en-US" sz="3800">
                <a:solidFill>
                  <a:schemeClr val="bg1"/>
                </a:solidFill>
              </a:rPr>
              <a:t>Ps 100:3 Bring a Proper Perspective </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6320" y="2050687"/>
            <a:ext cx="4106197"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A44246-3E78-AFC7-8B64-8B287586CD68}"/>
              </a:ext>
            </a:extLst>
          </p:cNvPr>
          <p:cNvSpPr>
            <a:spLocks noGrp="1"/>
          </p:cNvSpPr>
          <p:nvPr>
            <p:ph idx="1"/>
          </p:nvPr>
        </p:nvSpPr>
        <p:spPr>
          <a:xfrm>
            <a:off x="534249" y="2121763"/>
            <a:ext cx="4711941" cy="3773010"/>
          </a:xfrm>
        </p:spPr>
        <p:txBody>
          <a:bodyPr>
            <a:normAutofit/>
          </a:bodyPr>
          <a:lstStyle/>
          <a:p>
            <a:r>
              <a:rPr lang="en-US" sz="1900" dirty="0">
                <a:solidFill>
                  <a:schemeClr val="bg1"/>
                </a:solidFill>
              </a:rPr>
              <a:t>Know the person of God (</a:t>
            </a:r>
            <a:r>
              <a:rPr lang="en-US" sz="1900" dirty="0" err="1">
                <a:solidFill>
                  <a:schemeClr val="bg1"/>
                </a:solidFill>
              </a:rPr>
              <a:t>Ezek</a:t>
            </a:r>
            <a:r>
              <a:rPr lang="en-US" sz="1900" dirty="0">
                <a:solidFill>
                  <a:schemeClr val="bg1"/>
                </a:solidFill>
              </a:rPr>
              <a:t> 34:24-34)</a:t>
            </a:r>
          </a:p>
          <a:p>
            <a:pPr lvl="1"/>
            <a:r>
              <a:rPr lang="en-US" sz="1900" kern="0" dirty="0">
                <a:solidFill>
                  <a:schemeClr val="bg1"/>
                </a:solidFill>
                <a:effectLst/>
                <a:ea typeface="Times New Roman" panose="02020603050405020304" pitchFamily="18" charset="0"/>
              </a:rPr>
              <a:t>We are told to “</a:t>
            </a:r>
            <a:r>
              <a:rPr lang="en-US" sz="1900" b="1" i="1" kern="0" dirty="0">
                <a:solidFill>
                  <a:schemeClr val="bg1"/>
                </a:solidFill>
                <a:effectLst/>
                <a:ea typeface="Times New Roman" panose="02020603050405020304" pitchFamily="18" charset="0"/>
              </a:rPr>
              <a:t>know</a:t>
            </a:r>
            <a:r>
              <a:rPr lang="en-US" sz="1900" kern="0" dirty="0">
                <a:solidFill>
                  <a:schemeClr val="bg1"/>
                </a:solidFill>
                <a:effectLst/>
                <a:ea typeface="Times New Roman" panose="02020603050405020304" pitchFamily="18" charset="0"/>
              </a:rPr>
              <a:t>” that the Lord is God. This word means “</a:t>
            </a:r>
            <a:r>
              <a:rPr lang="en-US" sz="1900" b="1" i="1" kern="0" dirty="0">
                <a:solidFill>
                  <a:schemeClr val="bg1"/>
                </a:solidFill>
                <a:effectLst/>
                <a:ea typeface="Times New Roman" panose="02020603050405020304" pitchFamily="18" charset="0"/>
              </a:rPr>
              <a:t>to make a distinction</a:t>
            </a:r>
            <a:r>
              <a:rPr lang="en-US" sz="1900" kern="0" dirty="0">
                <a:solidFill>
                  <a:schemeClr val="bg1"/>
                </a:solidFill>
                <a:effectLst/>
                <a:ea typeface="Times New Roman" panose="02020603050405020304" pitchFamily="18" charset="0"/>
              </a:rPr>
              <a:t>” We are to know that He and He alone is God (sermon notebook)</a:t>
            </a:r>
          </a:p>
          <a:p>
            <a:pPr lvl="1"/>
            <a:r>
              <a:rPr lang="en-US" sz="1900" b="0" i="1" u="none" strike="noStrike" baseline="0" dirty="0">
                <a:solidFill>
                  <a:schemeClr val="bg1"/>
                </a:solidFill>
              </a:rPr>
              <a:t>Know that the Lord —</a:t>
            </a:r>
            <a:r>
              <a:rPr lang="en-US" sz="1900" b="0" i="0" u="none" strike="noStrike" baseline="0" dirty="0">
                <a:solidFill>
                  <a:schemeClr val="bg1"/>
                </a:solidFill>
              </a:rPr>
              <a:t> Hebrews </a:t>
            </a:r>
            <a:r>
              <a:rPr lang="en-US" sz="1900" b="0" i="1" u="none" strike="noStrike" baseline="0" dirty="0">
                <a:solidFill>
                  <a:schemeClr val="bg1"/>
                </a:solidFill>
              </a:rPr>
              <a:t>Jehovah, he is God —</a:t>
            </a:r>
            <a:r>
              <a:rPr lang="en-US" sz="1900" b="0" i="0" u="none" strike="noStrike" baseline="0" dirty="0">
                <a:solidFill>
                  <a:schemeClr val="bg1"/>
                </a:solidFill>
              </a:rPr>
              <a:t> The only living and true God; a being infinitely perfect, self-existent, and self- sufficient; and the fountain of all being; the first cause and last end of all things (Benson)</a:t>
            </a:r>
            <a:endParaRPr lang="en-US" sz="1900" kern="0" dirty="0">
              <a:solidFill>
                <a:schemeClr val="bg1"/>
              </a:solidFill>
              <a:effectLst/>
              <a:ea typeface="Times New Roman" panose="02020603050405020304" pitchFamily="18" charset="0"/>
            </a:endParaRPr>
          </a:p>
          <a:p>
            <a:pPr lvl="1"/>
            <a:endParaRPr lang="en-US" sz="1900" dirty="0">
              <a:solidFill>
                <a:schemeClr val="bg1"/>
              </a:solidFill>
            </a:endParaRPr>
          </a:p>
        </p:txBody>
      </p:sp>
      <p:pic>
        <p:nvPicPr>
          <p:cNvPr id="5" name="Picture 4" descr="A picture containing text, nature, clouds, cloudy&#10;&#10;Description automatically generated">
            <a:extLst>
              <a:ext uri="{FF2B5EF4-FFF2-40B4-BE49-F238E27FC236}">
                <a16:creationId xmlns:a16="http://schemas.microsoft.com/office/drawing/2014/main" id="{3C584D68-49E1-F022-FBC8-767850C17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568" y="1621002"/>
            <a:ext cx="4614063" cy="3460547"/>
          </a:xfrm>
          <a:prstGeom prst="rect">
            <a:avLst/>
          </a:prstGeom>
        </p:spPr>
      </p:pic>
    </p:spTree>
    <p:extLst>
      <p:ext uri="{BB962C8B-B14F-4D97-AF65-F5344CB8AC3E}">
        <p14:creationId xmlns:p14="http://schemas.microsoft.com/office/powerpoint/2010/main" val="373558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B888-10D0-D7E9-EAEA-BDB346A2BFD9}"/>
              </a:ext>
            </a:extLst>
          </p:cNvPr>
          <p:cNvSpPr>
            <a:spLocks noGrp="1"/>
          </p:cNvSpPr>
          <p:nvPr>
            <p:ph type="title"/>
          </p:nvPr>
        </p:nvSpPr>
        <p:spPr>
          <a:xfrm>
            <a:off x="720989" y="1396289"/>
            <a:ext cx="4415653" cy="1325563"/>
          </a:xfrm>
        </p:spPr>
        <p:txBody>
          <a:bodyPr>
            <a:normAutofit/>
          </a:bodyPr>
          <a:lstStyle/>
          <a:p>
            <a:r>
              <a:rPr lang="en-US" dirty="0"/>
              <a:t>Ps 100:3 Bring a Proper Perspective </a:t>
            </a:r>
          </a:p>
        </p:txBody>
      </p:sp>
      <p:sp>
        <p:nvSpPr>
          <p:cNvPr id="3" name="Content Placeholder 2">
            <a:extLst>
              <a:ext uri="{FF2B5EF4-FFF2-40B4-BE49-F238E27FC236}">
                <a16:creationId xmlns:a16="http://schemas.microsoft.com/office/drawing/2014/main" id="{79A44246-3E78-AFC7-8B64-8B287586CD68}"/>
              </a:ext>
            </a:extLst>
          </p:cNvPr>
          <p:cNvSpPr>
            <a:spLocks noGrp="1"/>
          </p:cNvSpPr>
          <p:nvPr>
            <p:ph idx="1"/>
          </p:nvPr>
        </p:nvSpPr>
        <p:spPr>
          <a:xfrm>
            <a:off x="724988" y="2871982"/>
            <a:ext cx="4505703" cy="3345938"/>
          </a:xfrm>
        </p:spPr>
        <p:txBody>
          <a:bodyPr anchor="t">
            <a:normAutofit/>
          </a:bodyPr>
          <a:lstStyle/>
          <a:p>
            <a:r>
              <a:rPr lang="en-US" sz="1800" dirty="0"/>
              <a:t>Know the person of God (</a:t>
            </a:r>
            <a:r>
              <a:rPr lang="en-US" sz="1800" dirty="0" err="1"/>
              <a:t>Ezek</a:t>
            </a:r>
            <a:r>
              <a:rPr lang="en-US" sz="1800" dirty="0"/>
              <a:t> 34:24-34)</a:t>
            </a:r>
          </a:p>
          <a:p>
            <a:pPr marL="411480" lvl="1" indent="0">
              <a:buNone/>
            </a:pPr>
            <a:r>
              <a:rPr lang="en-US" sz="1800" kern="0" dirty="0">
                <a:effectLst/>
                <a:ea typeface="Times New Roman" panose="02020603050405020304" pitchFamily="18" charset="0"/>
              </a:rPr>
              <a:t>If you ever get it nailed down in your soul that He is the God and that He is superior to every other person, thing or activity in your life, then you will have no problem serving Him as you should! </a:t>
            </a:r>
          </a:p>
          <a:p>
            <a:pPr marL="411480" lvl="1" indent="0">
              <a:buNone/>
            </a:pPr>
            <a:r>
              <a:rPr lang="en-US" sz="1800" kern="0" dirty="0">
                <a:effectLst/>
                <a:ea typeface="Times New Roman" panose="02020603050405020304" pitchFamily="18" charset="0"/>
              </a:rPr>
              <a:t>The reason some people have trouble giving, getting to church, or just plain serving God as they should is that they have a different God than the God of the Bible. Who is your God today</a:t>
            </a:r>
            <a:r>
              <a:rPr lang="en-US" sz="1800" kern="0" dirty="0">
                <a:ea typeface="Times New Roman" panose="02020603050405020304" pitchFamily="18" charset="0"/>
              </a:rPr>
              <a:t>?</a:t>
            </a:r>
            <a:endParaRPr lang="en-US" sz="1800" dirty="0"/>
          </a:p>
        </p:txBody>
      </p:sp>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296" y="0"/>
            <a:ext cx="5555504"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1061" y="0"/>
            <a:ext cx="5421739"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Text, logo&#10;&#10;Description automatically generated">
            <a:extLst>
              <a:ext uri="{FF2B5EF4-FFF2-40B4-BE49-F238E27FC236}">
                <a16:creationId xmlns:a16="http://schemas.microsoft.com/office/drawing/2014/main" id="{4E4F08F5-FF42-44AF-2855-70B0D10CE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877" y="1541495"/>
            <a:ext cx="3694748" cy="2309217"/>
          </a:xfrm>
          <a:prstGeom prst="rect">
            <a:avLst/>
          </a:prstGeom>
        </p:spPr>
      </p:pic>
    </p:spTree>
    <p:extLst>
      <p:ext uri="{BB962C8B-B14F-4D97-AF65-F5344CB8AC3E}">
        <p14:creationId xmlns:p14="http://schemas.microsoft.com/office/powerpoint/2010/main" val="194843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277</TotalTime>
  <Words>1296</Words>
  <Application>Microsoft Office PowerPoint</Application>
  <PresentationFormat>Custom</PresentationFormat>
  <Paragraphs>84</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Verdana</vt:lpstr>
      <vt:lpstr>Office Theme</vt:lpstr>
      <vt:lpstr>What Should I Bring to Worship Service?</vt:lpstr>
      <vt:lpstr>Introduction</vt:lpstr>
      <vt:lpstr>God’s Word</vt:lpstr>
      <vt:lpstr>PowerPoint Presentation</vt:lpstr>
      <vt:lpstr>Psalm 100: 1-2 Bring the Proper Spirit</vt:lpstr>
      <vt:lpstr>Psalm 100: 1-2 Bring the Proper Spirit</vt:lpstr>
      <vt:lpstr>Psalm 100: 1-2 Bring the Proper Spirit</vt:lpstr>
      <vt:lpstr>Ps 100:3 Bring a Proper Perspective </vt:lpstr>
      <vt:lpstr>Ps 100:3 Bring a Proper Perspective </vt:lpstr>
      <vt:lpstr>Ps 100:3 Bring a Proper Perspective </vt:lpstr>
      <vt:lpstr>Ps 100:3 Bring a Proper Perspective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I Bring to Worship Service?</dc:title>
  <dc:creator>Rob Miller</dc:creator>
  <cp:lastModifiedBy>West End</cp:lastModifiedBy>
  <cp:revision>7</cp:revision>
  <dcterms:created xsi:type="dcterms:W3CDTF">2023-03-02T21:21:00Z</dcterms:created>
  <dcterms:modified xsi:type="dcterms:W3CDTF">2023-03-04T23:41:19Z</dcterms:modified>
</cp:coreProperties>
</file>