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5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C99D5E-E675-4B32-8188-16B0BA999ED6}" type="datetimeFigureOut">
              <a:rPr lang="en-US" smtClean="0"/>
              <a:t>1/14/2023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0947EC-AA3A-408D-B0A8-224C73561A0D}" type="slidenum">
              <a:rPr lang="en-US" smtClean="0"/>
              <a:t>‹#›</a:t>
            </a:fld>
            <a:endParaRPr lang="en-US"/>
          </a:p>
        </p:txBody>
      </p:sp>
    </p:spTree>
    <p:extLst>
      <p:ext uri="{BB962C8B-B14F-4D97-AF65-F5344CB8AC3E}">
        <p14:creationId xmlns:p14="http://schemas.microsoft.com/office/powerpoint/2010/main" val="920764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tn</a:t>
            </a:r>
            <a:r>
              <a:rPr lang="en-US" dirty="0"/>
              <a:t> Anatomically the Hebrew word </a:t>
            </a:r>
            <a:r>
              <a:rPr lang="he-IL" dirty="0"/>
              <a:t>לֵב (</a:t>
            </a:r>
            <a:r>
              <a:rPr lang="en-US" i="1" dirty="0"/>
              <a:t>lev</a:t>
            </a:r>
            <a:r>
              <a:rPr lang="en-US" dirty="0"/>
              <a:t>) refers to the “heart.” But abstractly it can refer to one’s inner self, will, understanding, or mind. They did not see the heart and mind in opposition, such that the advice here includes both one’s thinking and feelings.</a:t>
            </a:r>
          </a:p>
        </p:txBody>
      </p:sp>
      <p:sp>
        <p:nvSpPr>
          <p:cNvPr id="4" name="Slide Number Placeholder 3"/>
          <p:cNvSpPr>
            <a:spLocks noGrp="1"/>
          </p:cNvSpPr>
          <p:nvPr>
            <p:ph type="sldNum" sz="quarter" idx="5"/>
          </p:nvPr>
        </p:nvSpPr>
        <p:spPr/>
        <p:txBody>
          <a:bodyPr/>
          <a:lstStyle/>
          <a:p>
            <a:fld id="{FD0947EC-AA3A-408D-B0A8-224C73561A0D}" type="slidenum">
              <a:rPr lang="en-US" smtClean="0"/>
              <a:t>2</a:t>
            </a:fld>
            <a:endParaRPr lang="en-US"/>
          </a:p>
        </p:txBody>
      </p:sp>
    </p:spTree>
    <p:extLst>
      <p:ext uri="{BB962C8B-B14F-4D97-AF65-F5344CB8AC3E}">
        <p14:creationId xmlns:p14="http://schemas.microsoft.com/office/powerpoint/2010/main" val="1359971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0947EC-AA3A-408D-B0A8-224C73561A0D}" type="slidenum">
              <a:rPr lang="en-US" smtClean="0"/>
              <a:t>3</a:t>
            </a:fld>
            <a:endParaRPr lang="en-US"/>
          </a:p>
        </p:txBody>
      </p:sp>
    </p:spTree>
    <p:extLst>
      <p:ext uri="{BB962C8B-B14F-4D97-AF65-F5344CB8AC3E}">
        <p14:creationId xmlns:p14="http://schemas.microsoft.com/office/powerpoint/2010/main" val="2811594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truth has been revealed</a:t>
            </a:r>
          </a:p>
        </p:txBody>
      </p:sp>
      <p:sp>
        <p:nvSpPr>
          <p:cNvPr id="4" name="Slide Number Placeholder 3"/>
          <p:cNvSpPr>
            <a:spLocks noGrp="1"/>
          </p:cNvSpPr>
          <p:nvPr>
            <p:ph type="sldNum" sz="quarter" idx="5"/>
          </p:nvPr>
        </p:nvSpPr>
        <p:spPr/>
        <p:txBody>
          <a:bodyPr/>
          <a:lstStyle/>
          <a:p>
            <a:fld id="{FD0947EC-AA3A-408D-B0A8-224C73561A0D}" type="slidenum">
              <a:rPr lang="en-US" smtClean="0"/>
              <a:t>5</a:t>
            </a:fld>
            <a:endParaRPr lang="en-US"/>
          </a:p>
        </p:txBody>
      </p:sp>
    </p:spTree>
    <p:extLst>
      <p:ext uri="{BB962C8B-B14F-4D97-AF65-F5344CB8AC3E}">
        <p14:creationId xmlns:p14="http://schemas.microsoft.com/office/powerpoint/2010/main" val="2638452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Worthy of veneration or reverence; deserving of honor and respect; as a </a:t>
            </a:r>
            <a:r>
              <a:rPr lang="en-US" i="1" dirty="0"/>
              <a:t>venerable</a:t>
            </a:r>
            <a:r>
              <a:rPr lang="en-US" dirty="0"/>
              <a:t> magistrate; a </a:t>
            </a:r>
            <a:r>
              <a:rPr lang="en-US" i="1" dirty="0"/>
              <a:t>venerable</a:t>
            </a:r>
            <a:r>
              <a:rPr lang="en-US" dirty="0"/>
              <a:t> parent.</a:t>
            </a:r>
          </a:p>
        </p:txBody>
      </p:sp>
      <p:sp>
        <p:nvSpPr>
          <p:cNvPr id="4" name="Slide Number Placeholder 3"/>
          <p:cNvSpPr>
            <a:spLocks noGrp="1"/>
          </p:cNvSpPr>
          <p:nvPr>
            <p:ph type="sldNum" sz="quarter" idx="5"/>
          </p:nvPr>
        </p:nvSpPr>
        <p:spPr/>
        <p:txBody>
          <a:bodyPr/>
          <a:lstStyle/>
          <a:p>
            <a:fld id="{FD0947EC-AA3A-408D-B0A8-224C73561A0D}" type="slidenum">
              <a:rPr lang="en-US" smtClean="0"/>
              <a:t>8</a:t>
            </a:fld>
            <a:endParaRPr lang="en-US"/>
          </a:p>
        </p:txBody>
      </p:sp>
    </p:spTree>
    <p:extLst>
      <p:ext uri="{BB962C8B-B14F-4D97-AF65-F5344CB8AC3E}">
        <p14:creationId xmlns:p14="http://schemas.microsoft.com/office/powerpoint/2010/main" val="3922573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Rom 1:17 “The just shall live by faith”</a:t>
            </a:r>
          </a:p>
        </p:txBody>
      </p:sp>
      <p:sp>
        <p:nvSpPr>
          <p:cNvPr id="4" name="Slide Number Placeholder 3"/>
          <p:cNvSpPr>
            <a:spLocks noGrp="1"/>
          </p:cNvSpPr>
          <p:nvPr>
            <p:ph type="sldNum" sz="quarter" idx="5"/>
          </p:nvPr>
        </p:nvSpPr>
        <p:spPr/>
        <p:txBody>
          <a:bodyPr/>
          <a:lstStyle/>
          <a:p>
            <a:fld id="{FD0947EC-AA3A-408D-B0A8-224C73561A0D}" type="slidenum">
              <a:rPr lang="en-US" smtClean="0"/>
              <a:t>10</a:t>
            </a:fld>
            <a:endParaRPr lang="en-US"/>
          </a:p>
        </p:txBody>
      </p:sp>
    </p:spTree>
    <p:extLst>
      <p:ext uri="{BB962C8B-B14F-4D97-AF65-F5344CB8AC3E}">
        <p14:creationId xmlns:p14="http://schemas.microsoft.com/office/powerpoint/2010/main" val="120556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Bible.org</a:t>
            </a:r>
          </a:p>
        </p:txBody>
      </p:sp>
      <p:sp>
        <p:nvSpPr>
          <p:cNvPr id="4" name="Slide Number Placeholder 3"/>
          <p:cNvSpPr>
            <a:spLocks noGrp="1"/>
          </p:cNvSpPr>
          <p:nvPr>
            <p:ph type="sldNum" sz="quarter" idx="5"/>
          </p:nvPr>
        </p:nvSpPr>
        <p:spPr/>
        <p:txBody>
          <a:bodyPr/>
          <a:lstStyle/>
          <a:p>
            <a:fld id="{FD0947EC-AA3A-408D-B0A8-224C73561A0D}" type="slidenum">
              <a:rPr lang="en-US" smtClean="0"/>
              <a:t>14</a:t>
            </a:fld>
            <a:endParaRPr lang="en-US"/>
          </a:p>
        </p:txBody>
      </p:sp>
    </p:spTree>
    <p:extLst>
      <p:ext uri="{BB962C8B-B14F-4D97-AF65-F5344CB8AC3E}">
        <p14:creationId xmlns:p14="http://schemas.microsoft.com/office/powerpoint/2010/main" val="1918180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Unable to get author of account</a:t>
            </a:r>
          </a:p>
        </p:txBody>
      </p:sp>
      <p:sp>
        <p:nvSpPr>
          <p:cNvPr id="4" name="Slide Number Placeholder 3"/>
          <p:cNvSpPr>
            <a:spLocks noGrp="1"/>
          </p:cNvSpPr>
          <p:nvPr>
            <p:ph type="sldNum" sz="quarter" idx="5"/>
          </p:nvPr>
        </p:nvSpPr>
        <p:spPr/>
        <p:txBody>
          <a:bodyPr/>
          <a:lstStyle/>
          <a:p>
            <a:fld id="{FD0947EC-AA3A-408D-B0A8-224C73561A0D}" type="slidenum">
              <a:rPr lang="en-US" smtClean="0"/>
              <a:t>16</a:t>
            </a:fld>
            <a:endParaRPr lang="en-US"/>
          </a:p>
        </p:txBody>
      </p:sp>
    </p:spTree>
    <p:extLst>
      <p:ext uri="{BB962C8B-B14F-4D97-AF65-F5344CB8AC3E}">
        <p14:creationId xmlns:p14="http://schemas.microsoft.com/office/powerpoint/2010/main" val="736239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0947EC-AA3A-408D-B0A8-224C73561A0D}" type="slidenum">
              <a:rPr lang="en-US" smtClean="0"/>
              <a:t>17</a:t>
            </a:fld>
            <a:endParaRPr lang="en-US"/>
          </a:p>
        </p:txBody>
      </p:sp>
    </p:spTree>
    <p:extLst>
      <p:ext uri="{BB962C8B-B14F-4D97-AF65-F5344CB8AC3E}">
        <p14:creationId xmlns:p14="http://schemas.microsoft.com/office/powerpoint/2010/main" val="417429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09728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864108" y="640080"/>
            <a:ext cx="9241841" cy="3227832"/>
          </a:xfrm>
        </p:spPr>
        <p:txBody>
          <a:bodyPr anchor="b">
            <a:normAutofit/>
          </a:bodyPr>
          <a:lstStyle>
            <a:lvl1pPr algn="ctr">
              <a:defRPr sz="792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864108" y="4526280"/>
            <a:ext cx="9241841" cy="1508760"/>
          </a:xfrm>
        </p:spPr>
        <p:txBody>
          <a:bodyPr>
            <a:normAutofit/>
          </a:bodyPr>
          <a:lstStyle>
            <a:lvl1pPr marL="0" indent="0" algn="ctr">
              <a:buNone/>
              <a:defRPr sz="3240" baseline="0">
                <a:solidFill>
                  <a:schemeClr val="bg1"/>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1/14/2023</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10140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1/14/2023</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625869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6397447" y="0"/>
            <a:ext cx="457535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6976566" y="643468"/>
            <a:ext cx="3129383"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864109" y="643467"/>
            <a:ext cx="4954218"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6856108" y="6356351"/>
            <a:ext cx="2270518" cy="365125"/>
          </a:xfrm>
        </p:spPr>
        <p:txBody>
          <a:bodyPr/>
          <a:lstStyle>
            <a:lvl1pPr>
              <a:defRPr>
                <a:solidFill>
                  <a:schemeClr val="bg1"/>
                </a:solidFill>
              </a:defRPr>
            </a:lvl1pPr>
          </a:lstStyle>
          <a:p>
            <a:pPr algn="r"/>
            <a:fld id="{A37D6D71-8B28-4ED6-B932-04B197003D23}" type="datetimeFigureOut">
              <a:rPr lang="en-US" smtClean="0"/>
              <a:pPr algn="r"/>
              <a:t>1/14/2023</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47692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1/14/2023</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00376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1"/>
            <a:ext cx="109728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864108" y="768096"/>
            <a:ext cx="9241841" cy="3136392"/>
          </a:xfrm>
        </p:spPr>
        <p:txBody>
          <a:bodyPr anchor="b">
            <a:normAutofit/>
          </a:bodyPr>
          <a:lstStyle>
            <a:lvl1pPr>
              <a:defRPr sz="648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864108" y="4544568"/>
            <a:ext cx="9241841" cy="1545336"/>
          </a:xfrm>
        </p:spPr>
        <p:txBody>
          <a:bodyPr>
            <a:normAutofit/>
          </a:bodyPr>
          <a:lstStyle>
            <a:lvl1pPr marL="0" indent="0">
              <a:buNone/>
              <a:defRPr sz="3240">
                <a:solidFill>
                  <a:schemeClr val="tx1"/>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1/14/2023</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78337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864108" y="2587752"/>
            <a:ext cx="4334256"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5771693" y="2583371"/>
            <a:ext cx="4334256"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1/14/2023</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41456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864109" y="2587752"/>
            <a:ext cx="4336999" cy="892048"/>
          </a:xfrm>
        </p:spPr>
        <p:txBody>
          <a:bodyPr anchor="ctr"/>
          <a:lstStyle>
            <a:lvl1pPr marL="0" indent="0">
              <a:buNone/>
              <a:defRPr sz="2340" b="0" cap="all" baseline="0"/>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864108" y="3594538"/>
            <a:ext cx="4336999"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5768950" y="2587752"/>
            <a:ext cx="4336999" cy="892048"/>
          </a:xfrm>
        </p:spPr>
        <p:txBody>
          <a:bodyPr anchor="ctr"/>
          <a:lstStyle>
            <a:lvl1pPr marL="0" indent="0">
              <a:buNone/>
              <a:defRPr sz="2340" b="0" cap="all" baseline="0"/>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5768950" y="3594538"/>
            <a:ext cx="4336999"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1/14/2023</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7504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1/14/2023</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789637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1/14/2023</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48664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4664869" y="2591850"/>
            <a:ext cx="5441080" cy="3593592"/>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864108" y="2591851"/>
            <a:ext cx="3430715" cy="3277137"/>
          </a:xfrm>
        </p:spPr>
        <p:txBody>
          <a:bodyPr anchor="ctr">
            <a:normAutofit/>
          </a:bodyPr>
          <a:lstStyle>
            <a:lvl1pPr marL="0" indent="0">
              <a:buNone/>
              <a:defRPr sz="216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1/14/2023</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71640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1" y="2267712"/>
            <a:ext cx="5914322" cy="4590288"/>
          </a:xfrm>
          <a:solidFill>
            <a:schemeClr val="bg1">
              <a:lumMod val="85000"/>
            </a:schemeClr>
          </a:solidFill>
          <a:ln>
            <a:noFill/>
          </a:ln>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6512374" y="2587752"/>
            <a:ext cx="3593570" cy="3593592"/>
          </a:xfrm>
        </p:spPr>
        <p:txBody>
          <a:bodyPr anchor="ctr">
            <a:normAutofit/>
          </a:bodyPr>
          <a:lstStyle>
            <a:lvl1pPr marL="0" indent="0">
              <a:buNone/>
              <a:defRPr sz="216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1/14/2023</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81731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1"/>
            <a:ext cx="109728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864108" y="317814"/>
            <a:ext cx="9241841"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864108" y="2587752"/>
            <a:ext cx="9241841"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213348" y="6356351"/>
            <a:ext cx="2913278" cy="365125"/>
          </a:xfrm>
          <a:prstGeom prst="rect">
            <a:avLst/>
          </a:prstGeom>
        </p:spPr>
        <p:txBody>
          <a:bodyPr vert="horz" lIns="91440" tIns="45720" rIns="91440" bIns="45720" rtlCol="0" anchor="ctr"/>
          <a:lstStyle>
            <a:lvl1pPr algn="just">
              <a:defRPr sz="1080" spc="45" baseline="0">
                <a:solidFill>
                  <a:schemeClr val="tx1"/>
                </a:solidFill>
              </a:defRPr>
            </a:lvl1pPr>
          </a:lstStyle>
          <a:p>
            <a:pPr algn="r"/>
            <a:fld id="{A37D6D71-8B28-4ED6-B932-04B197003D23}" type="datetimeFigureOut">
              <a:rPr lang="en-US" smtClean="0"/>
              <a:pPr algn="r"/>
              <a:t>1/14/2023</a:t>
            </a:fld>
            <a:endParaRPr lang="en-US" spc="45"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864108" y="6356351"/>
            <a:ext cx="4954219" cy="365125"/>
          </a:xfrm>
          <a:prstGeom prst="rect">
            <a:avLst/>
          </a:prstGeom>
        </p:spPr>
        <p:txBody>
          <a:bodyPr vert="horz" lIns="91440" tIns="45720" rIns="91440" bIns="45720" rtlCol="0" anchor="ctr"/>
          <a:lstStyle>
            <a:lvl1pPr algn="l">
              <a:defRPr sz="990" cap="all" spc="45" baseline="0">
                <a:solidFill>
                  <a:schemeClr val="tx1"/>
                </a:solidFill>
              </a:defRPr>
            </a:lvl1pPr>
          </a:lstStyle>
          <a:p>
            <a:endParaRPr lang="en-US" spc="45"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9266530" y="6356351"/>
            <a:ext cx="839419" cy="365125"/>
          </a:xfrm>
          <a:prstGeom prst="rect">
            <a:avLst/>
          </a:prstGeom>
        </p:spPr>
        <p:txBody>
          <a:bodyPr vert="horz" lIns="91440" tIns="45720" rIns="91440" bIns="45720" rtlCol="0" anchor="ctr"/>
          <a:lstStyle>
            <a:lvl1pPr algn="r">
              <a:defRPr sz="108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04403780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1" r:id="rId6"/>
    <p:sldLayoutId id="2147483706" r:id="rId7"/>
    <p:sldLayoutId id="2147483702" r:id="rId8"/>
    <p:sldLayoutId id="2147483703" r:id="rId9"/>
    <p:sldLayoutId id="2147483704" r:id="rId10"/>
    <p:sldLayoutId id="2147483705" r:id="rId11"/>
  </p:sldLayoutIdLst>
  <p:txStyles>
    <p:titleStyle>
      <a:lvl1pPr algn="l" defTabSz="822960" rtl="0" eaLnBrk="1" latinLnBrk="0" hangingPunct="1">
        <a:lnSpc>
          <a:spcPct val="90000"/>
        </a:lnSpc>
        <a:spcBef>
          <a:spcPct val="0"/>
        </a:spcBef>
        <a:buNone/>
        <a:defRPr sz="5940" kern="1200" cap="all" spc="108" baseline="0">
          <a:solidFill>
            <a:schemeClr val="bg1"/>
          </a:solidFill>
          <a:latin typeface="+mj-lt"/>
          <a:ea typeface="+mj-ea"/>
          <a:cs typeface="+mj-cs"/>
        </a:defRPr>
      </a:lvl1pPr>
    </p:titleStyle>
    <p:bodyStyle>
      <a:lvl1pPr marL="0" indent="0" algn="l" defTabSz="822960" rtl="0" eaLnBrk="1" latinLnBrk="0" hangingPunct="1">
        <a:lnSpc>
          <a:spcPct val="101000"/>
        </a:lnSpc>
        <a:spcBef>
          <a:spcPts val="630"/>
        </a:spcBef>
        <a:spcAft>
          <a:spcPts val="630"/>
        </a:spcAft>
        <a:buFont typeface="Arial" panose="020B0604020202020204" pitchFamily="34" charset="0"/>
        <a:buNone/>
        <a:defRPr sz="2340" kern="1200" spc="45" baseline="0">
          <a:solidFill>
            <a:schemeClr val="tx1"/>
          </a:solidFill>
          <a:latin typeface="+mn-lt"/>
          <a:ea typeface="+mn-ea"/>
          <a:cs typeface="+mn-cs"/>
        </a:defRPr>
      </a:lvl1pPr>
      <a:lvl2pPr marL="246888" indent="-246888" algn="l" defTabSz="822960" rtl="0" eaLnBrk="1" latinLnBrk="0" hangingPunct="1">
        <a:lnSpc>
          <a:spcPct val="101000"/>
        </a:lnSpc>
        <a:spcBef>
          <a:spcPts val="360"/>
        </a:spcBef>
        <a:spcAft>
          <a:spcPts val="360"/>
        </a:spcAft>
        <a:buClrTx/>
        <a:buFont typeface="Wingdings" panose="05000000000000000000" pitchFamily="2" charset="2"/>
        <a:buChar char="§"/>
        <a:defRPr sz="2070" kern="1200" spc="45" baseline="0">
          <a:solidFill>
            <a:schemeClr val="tx1"/>
          </a:solidFill>
          <a:latin typeface="+mn-lt"/>
          <a:ea typeface="+mn-ea"/>
          <a:cs typeface="+mn-cs"/>
        </a:defRPr>
      </a:lvl2pPr>
      <a:lvl3pPr marL="246888" indent="0" algn="l" defTabSz="822960" rtl="0" eaLnBrk="1" latinLnBrk="0" hangingPunct="1">
        <a:lnSpc>
          <a:spcPct val="101000"/>
        </a:lnSpc>
        <a:spcBef>
          <a:spcPts val="360"/>
        </a:spcBef>
        <a:spcAft>
          <a:spcPts val="360"/>
        </a:spcAft>
        <a:buFont typeface="Arial" panose="020B0604020202020204" pitchFamily="34" charset="0"/>
        <a:buNone/>
        <a:defRPr sz="1620" b="1" kern="1200" spc="45" baseline="0">
          <a:solidFill>
            <a:schemeClr val="tx1"/>
          </a:solidFill>
          <a:latin typeface="+mn-lt"/>
          <a:ea typeface="+mn-ea"/>
          <a:cs typeface="+mn-cs"/>
        </a:defRPr>
      </a:lvl3pPr>
      <a:lvl4pPr marL="534924" indent="-246888" algn="l" defTabSz="822960" rtl="0" eaLnBrk="1" latinLnBrk="0" hangingPunct="1">
        <a:lnSpc>
          <a:spcPct val="101000"/>
        </a:lnSpc>
        <a:spcBef>
          <a:spcPts val="360"/>
        </a:spcBef>
        <a:spcAft>
          <a:spcPts val="360"/>
        </a:spcAft>
        <a:buClrTx/>
        <a:buFont typeface="Wingdings" panose="05000000000000000000" pitchFamily="2" charset="2"/>
        <a:buChar char="§"/>
        <a:defRPr sz="1620" kern="1200" spc="45" baseline="0">
          <a:solidFill>
            <a:schemeClr val="tx1"/>
          </a:solidFill>
          <a:latin typeface="+mn-lt"/>
          <a:ea typeface="+mn-ea"/>
          <a:cs typeface="+mn-cs"/>
        </a:defRPr>
      </a:lvl4pPr>
      <a:lvl5pPr marL="534924" indent="0" algn="l" defTabSz="822960" rtl="0" eaLnBrk="1" latinLnBrk="0" hangingPunct="1">
        <a:lnSpc>
          <a:spcPct val="101000"/>
        </a:lnSpc>
        <a:spcBef>
          <a:spcPts val="360"/>
        </a:spcBef>
        <a:spcAft>
          <a:spcPts val="360"/>
        </a:spcAft>
        <a:buFont typeface="Arial" panose="020B0604020202020204" pitchFamily="34" charset="0"/>
        <a:buNone/>
        <a:defRPr sz="1620" b="1" kern="1200" spc="45" baseline="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0">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342900"/>
            <a:ext cx="10970057" cy="6172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8" name="Rectangle 22">
            <a:extLst>
              <a:ext uri="{FF2B5EF4-FFF2-40B4-BE49-F238E27FC236}">
                <a16:creationId xmlns:a16="http://schemas.microsoft.com/office/drawing/2014/main" id="{D65E0E3C-32F3-480B-9842-7611BBE2E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678119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A7BCB6C4-3EA2-834D-38E9-8C384CA281CA}"/>
              </a:ext>
            </a:extLst>
          </p:cNvPr>
          <p:cNvSpPr>
            <a:spLocks noGrp="1"/>
          </p:cNvSpPr>
          <p:nvPr>
            <p:ph type="ctrTitle"/>
          </p:nvPr>
        </p:nvSpPr>
        <p:spPr>
          <a:xfrm>
            <a:off x="864108" y="918973"/>
            <a:ext cx="5321788" cy="3430892"/>
          </a:xfrm>
        </p:spPr>
        <p:txBody>
          <a:bodyPr anchor="b">
            <a:normAutofit/>
          </a:bodyPr>
          <a:lstStyle/>
          <a:p>
            <a:pPr algn="l"/>
            <a:r>
              <a:rPr lang="en-US" dirty="0">
                <a:solidFill>
                  <a:schemeClr val="bg1"/>
                </a:solidFill>
              </a:rPr>
              <a:t>What’s on Your Mind?</a:t>
            </a:r>
          </a:p>
        </p:txBody>
      </p:sp>
      <p:sp>
        <p:nvSpPr>
          <p:cNvPr id="3" name="Subtitle 2">
            <a:extLst>
              <a:ext uri="{FF2B5EF4-FFF2-40B4-BE49-F238E27FC236}">
                <a16:creationId xmlns:a16="http://schemas.microsoft.com/office/drawing/2014/main" id="{00EF33FB-79BD-73A1-6629-D80A622307F4}"/>
              </a:ext>
            </a:extLst>
          </p:cNvPr>
          <p:cNvSpPr>
            <a:spLocks noGrp="1"/>
          </p:cNvSpPr>
          <p:nvPr>
            <p:ph type="subTitle" idx="1"/>
          </p:nvPr>
        </p:nvSpPr>
        <p:spPr>
          <a:xfrm>
            <a:off x="864107" y="4524327"/>
            <a:ext cx="5329876" cy="1210381"/>
          </a:xfrm>
        </p:spPr>
        <p:txBody>
          <a:bodyPr anchor="t">
            <a:normAutofit/>
          </a:bodyPr>
          <a:lstStyle/>
          <a:p>
            <a:pPr algn="l"/>
            <a:r>
              <a:rPr lang="en-US" b="1" i="1" err="1"/>
              <a:t>Philipians</a:t>
            </a:r>
            <a:r>
              <a:rPr lang="en-US" b="1" i="1"/>
              <a:t> 4:8</a:t>
            </a:r>
          </a:p>
        </p:txBody>
      </p:sp>
      <p:pic>
        <p:nvPicPr>
          <p:cNvPr id="5" name="Picture 4" descr="A picture containing clipart&#10;&#10;Description automatically generated">
            <a:extLst>
              <a:ext uri="{FF2B5EF4-FFF2-40B4-BE49-F238E27FC236}">
                <a16:creationId xmlns:a16="http://schemas.microsoft.com/office/drawing/2014/main" id="{69BA8A64-33CD-BC14-C362-D7743F1DBCB6}"/>
              </a:ext>
            </a:extLst>
          </p:cNvPr>
          <p:cNvPicPr>
            <a:picLocks noChangeAspect="1"/>
          </p:cNvPicPr>
          <p:nvPr/>
        </p:nvPicPr>
        <p:blipFill rotWithShape="1">
          <a:blip r:embed="rId2">
            <a:extLst>
              <a:ext uri="{28A0092B-C50C-407E-A947-70E740481C1C}">
                <a14:useLocalDpi xmlns:a14="http://schemas.microsoft.com/office/drawing/2010/main" val="0"/>
              </a:ext>
            </a:extLst>
          </a:blip>
          <a:srcRect r="-1" b="4767"/>
          <a:stretch/>
        </p:blipFill>
        <p:spPr>
          <a:xfrm>
            <a:off x="7360310" y="1042479"/>
            <a:ext cx="3031998" cy="4568724"/>
          </a:xfrm>
          <a:prstGeom prst="rect">
            <a:avLst/>
          </a:prstGeom>
        </p:spPr>
      </p:pic>
    </p:spTree>
    <p:extLst>
      <p:ext uri="{BB962C8B-B14F-4D97-AF65-F5344CB8AC3E}">
        <p14:creationId xmlns:p14="http://schemas.microsoft.com/office/powerpoint/2010/main" val="2840676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E160-0545-C4F1-62B1-B6D4732A7C21}"/>
              </a:ext>
            </a:extLst>
          </p:cNvPr>
          <p:cNvSpPr>
            <a:spLocks noGrp="1"/>
          </p:cNvSpPr>
          <p:nvPr>
            <p:ph type="title"/>
          </p:nvPr>
        </p:nvSpPr>
        <p:spPr/>
        <p:txBody>
          <a:bodyPr>
            <a:normAutofit fontScale="90000"/>
          </a:bodyPr>
          <a:lstStyle/>
          <a:p>
            <a:r>
              <a:rPr lang="en-US" dirty="0"/>
              <a:t>Whatsoever things are just</a:t>
            </a:r>
          </a:p>
        </p:txBody>
      </p:sp>
      <p:sp>
        <p:nvSpPr>
          <p:cNvPr id="3" name="Content Placeholder 2">
            <a:extLst>
              <a:ext uri="{FF2B5EF4-FFF2-40B4-BE49-F238E27FC236}">
                <a16:creationId xmlns:a16="http://schemas.microsoft.com/office/drawing/2014/main" id="{6377A527-AC51-340A-0205-3DD72DC14674}"/>
              </a:ext>
            </a:extLst>
          </p:cNvPr>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en-US" dirty="0"/>
              <a:t>Justice and Righteousness are founded in God</a:t>
            </a:r>
          </a:p>
          <a:p>
            <a:pPr marL="342900" indent="-342900">
              <a:buFont typeface="Arial" panose="020B0604020202020204" pitchFamily="34" charset="0"/>
              <a:buChar char="•"/>
            </a:pPr>
            <a:r>
              <a:rPr lang="en-US" dirty="0" err="1"/>
              <a:t>Deut</a:t>
            </a:r>
            <a:r>
              <a:rPr lang="en-US" dirty="0"/>
              <a:t> 32:4 </a:t>
            </a:r>
            <a:r>
              <a:rPr lang="en-US" baseline="30000" dirty="0"/>
              <a:t>4 </a:t>
            </a:r>
            <a:r>
              <a:rPr lang="en-US" i="1" dirty="0"/>
              <a:t>He is</a:t>
            </a:r>
            <a:r>
              <a:rPr lang="en-US" dirty="0"/>
              <a:t> the Rock, His work </a:t>
            </a:r>
            <a:r>
              <a:rPr lang="en-US" i="1" dirty="0"/>
              <a:t>is</a:t>
            </a:r>
            <a:r>
              <a:rPr lang="en-US" dirty="0"/>
              <a:t> perfect; For all His ways </a:t>
            </a:r>
            <a:r>
              <a:rPr lang="en-US" i="1" dirty="0"/>
              <a:t>are</a:t>
            </a:r>
            <a:r>
              <a:rPr lang="en-US" dirty="0"/>
              <a:t> justice, A God of truth and without injustice;</a:t>
            </a:r>
            <a:br>
              <a:rPr lang="en-US" dirty="0"/>
            </a:br>
            <a:r>
              <a:rPr lang="en-US" dirty="0"/>
              <a:t>Righteous and upright </a:t>
            </a:r>
            <a:r>
              <a:rPr lang="en-US" i="1" dirty="0"/>
              <a:t>is</a:t>
            </a:r>
            <a:r>
              <a:rPr lang="en-US" dirty="0"/>
              <a:t> He.</a:t>
            </a:r>
          </a:p>
          <a:p>
            <a:pPr marL="342900" indent="-342900">
              <a:buFont typeface="Arial" panose="020B0604020202020204" pitchFamily="34" charset="0"/>
              <a:buChar char="•"/>
            </a:pPr>
            <a:r>
              <a:rPr lang="en-US" dirty="0"/>
              <a:t>Ps 89:14; </a:t>
            </a:r>
            <a:r>
              <a:rPr lang="en-US" baseline="30000" dirty="0"/>
              <a:t>14 </a:t>
            </a:r>
            <a:r>
              <a:rPr lang="en-US" dirty="0"/>
              <a:t>Righteousness and justice </a:t>
            </a:r>
            <a:r>
              <a:rPr lang="en-US" i="1" dirty="0"/>
              <a:t>are</a:t>
            </a:r>
            <a:r>
              <a:rPr lang="en-US" dirty="0"/>
              <a:t> the foundation of Your throne; Mercy and truth go before Your face.</a:t>
            </a:r>
          </a:p>
          <a:p>
            <a:pPr marL="342900" indent="-342900">
              <a:buFont typeface="Arial" panose="020B0604020202020204" pitchFamily="34" charset="0"/>
              <a:buChar char="•"/>
            </a:pPr>
            <a:r>
              <a:rPr lang="en-US" dirty="0"/>
              <a:t>Rev 15:3 </a:t>
            </a:r>
            <a:r>
              <a:rPr lang="en-US" baseline="30000" dirty="0"/>
              <a:t>3 </a:t>
            </a:r>
            <a:r>
              <a:rPr lang="en-US" dirty="0"/>
              <a:t>They sing the song of Moses, the servant of God, and the song of the Lamb, saying: “Great and marvelous </a:t>
            </a:r>
            <a:r>
              <a:rPr lang="en-US" i="1" dirty="0"/>
              <a:t>are</a:t>
            </a:r>
            <a:r>
              <a:rPr lang="en-US" dirty="0"/>
              <a:t> Your works, Lord God Almighty! just and true </a:t>
            </a:r>
            <a:r>
              <a:rPr lang="en-US" i="1" dirty="0"/>
              <a:t>are</a:t>
            </a:r>
            <a:r>
              <a:rPr lang="en-US" dirty="0"/>
              <a:t> Your ways, O King of the saints!</a:t>
            </a:r>
          </a:p>
          <a:p>
            <a:endParaRPr lang="en-US" dirty="0"/>
          </a:p>
          <a:p>
            <a:endParaRPr lang="en-US" dirty="0"/>
          </a:p>
        </p:txBody>
      </p:sp>
    </p:spTree>
    <p:extLst>
      <p:ext uri="{BB962C8B-B14F-4D97-AF65-F5344CB8AC3E}">
        <p14:creationId xmlns:p14="http://schemas.microsoft.com/office/powerpoint/2010/main" val="262763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64C91-A123-F48B-3252-E941991F3B6E}"/>
              </a:ext>
            </a:extLst>
          </p:cNvPr>
          <p:cNvSpPr>
            <a:spLocks noGrp="1"/>
          </p:cNvSpPr>
          <p:nvPr>
            <p:ph type="title"/>
          </p:nvPr>
        </p:nvSpPr>
        <p:spPr/>
        <p:txBody>
          <a:bodyPr>
            <a:normAutofit fontScale="90000"/>
          </a:bodyPr>
          <a:lstStyle/>
          <a:p>
            <a:r>
              <a:rPr lang="en-US" dirty="0"/>
              <a:t>Whatsoever things are pure</a:t>
            </a:r>
          </a:p>
        </p:txBody>
      </p:sp>
      <p:sp>
        <p:nvSpPr>
          <p:cNvPr id="3" name="Content Placeholder 2">
            <a:extLst>
              <a:ext uri="{FF2B5EF4-FFF2-40B4-BE49-F238E27FC236}">
                <a16:creationId xmlns:a16="http://schemas.microsoft.com/office/drawing/2014/main" id="{A05ED7E5-25C5-D4AC-2D86-B548E5E7F133}"/>
              </a:ext>
            </a:extLst>
          </p:cNvPr>
          <p:cNvSpPr>
            <a:spLocks noGrp="1"/>
          </p:cNvSpPr>
          <p:nvPr>
            <p:ph idx="1"/>
          </p:nvPr>
        </p:nvSpPr>
        <p:spPr/>
        <p:txBody>
          <a:bodyPr>
            <a:normAutofit/>
          </a:bodyPr>
          <a:lstStyle/>
          <a:p>
            <a:pPr marR="0" algn="l" rtl="0"/>
            <a:r>
              <a:rPr lang="el-GR" sz="2800" b="0" i="0" u="none" strike="noStrike" baseline="0" dirty="0">
                <a:solidFill>
                  <a:srgbClr val="2E78C2"/>
                </a:solidFill>
                <a:latin typeface="+mj-lt"/>
              </a:rPr>
              <a:t>ἁγνός</a:t>
            </a:r>
            <a:endParaRPr lang="el-GR" sz="2800" b="0" i="0" u="none" strike="noStrike" baseline="0" dirty="0">
              <a:solidFill>
                <a:srgbClr val="000000"/>
              </a:solidFill>
              <a:latin typeface="+mj-lt"/>
            </a:endParaRPr>
          </a:p>
          <a:p>
            <a:pPr marR="0" algn="l" rtl="0"/>
            <a:r>
              <a:rPr lang="en-US" sz="2800" b="0" i="0" u="none" strike="noStrike" baseline="0" dirty="0" err="1">
                <a:solidFill>
                  <a:srgbClr val="2E78C2"/>
                </a:solidFill>
                <a:latin typeface="+mj-lt"/>
              </a:rPr>
              <a:t>hagnos</a:t>
            </a:r>
            <a:endParaRPr lang="en-US" sz="2800" b="0" i="0" u="none" strike="noStrike" baseline="0" dirty="0">
              <a:solidFill>
                <a:srgbClr val="000000"/>
              </a:solidFill>
              <a:latin typeface="+mj-lt"/>
            </a:endParaRPr>
          </a:p>
          <a:p>
            <a:pPr marR="0" algn="l" rtl="0"/>
            <a:r>
              <a:rPr lang="en-US" sz="2800" b="0" i="1" u="none" strike="noStrike" baseline="0" dirty="0">
                <a:solidFill>
                  <a:srgbClr val="000000"/>
                </a:solidFill>
                <a:latin typeface="+mj-lt"/>
              </a:rPr>
              <a:t>hag-</a:t>
            </a:r>
            <a:r>
              <a:rPr lang="en-US" sz="2800" b="0" i="1" u="none" strike="noStrike" baseline="0" dirty="0" err="1">
                <a:solidFill>
                  <a:srgbClr val="000000"/>
                </a:solidFill>
                <a:latin typeface="+mj-lt"/>
              </a:rPr>
              <a:t>nos'</a:t>
            </a:r>
            <a:endParaRPr lang="en-US" sz="2800" b="0" i="0" u="none" strike="noStrike" baseline="0" dirty="0">
              <a:solidFill>
                <a:srgbClr val="000000"/>
              </a:solidFill>
              <a:latin typeface="+mj-lt"/>
            </a:endParaRPr>
          </a:p>
          <a:p>
            <a:pPr marR="0" algn="l" rtl="0"/>
            <a:r>
              <a:rPr lang="en-US" sz="2800" b="0" i="0" u="none" strike="noStrike" baseline="0" dirty="0">
                <a:solidFill>
                  <a:srgbClr val="000000"/>
                </a:solidFill>
                <a:latin typeface="+mj-lt"/>
              </a:rPr>
              <a:t>From the same as </a:t>
            </a:r>
            <a:r>
              <a:rPr lang="en-US" sz="2800" b="0" i="0" u="none" strike="noStrike" baseline="0" dirty="0">
                <a:solidFill>
                  <a:srgbClr val="9753DB"/>
                </a:solidFill>
                <a:latin typeface="+mj-lt"/>
              </a:rPr>
              <a:t>G40</a:t>
            </a:r>
            <a:r>
              <a:rPr lang="en-US" sz="2800" b="0" i="0" u="none" strike="noStrike" baseline="0" dirty="0">
                <a:solidFill>
                  <a:srgbClr val="000000"/>
                </a:solidFill>
                <a:latin typeface="+mj-lt"/>
              </a:rPr>
              <a:t>; properly </a:t>
            </a:r>
            <a:r>
              <a:rPr lang="en-US" sz="2800" b="0" i="1" u="none" strike="noStrike" baseline="0" dirty="0">
                <a:solidFill>
                  <a:srgbClr val="000000"/>
                </a:solidFill>
                <a:latin typeface="+mj-lt"/>
              </a:rPr>
              <a:t>clean</a:t>
            </a:r>
            <a:r>
              <a:rPr lang="en-US" sz="2800" b="0" i="0" u="none" strike="noStrike" baseline="0" dirty="0">
                <a:solidFill>
                  <a:srgbClr val="000000"/>
                </a:solidFill>
                <a:latin typeface="+mj-lt"/>
              </a:rPr>
              <a:t>, that is, (figuratively) </a:t>
            </a:r>
            <a:r>
              <a:rPr lang="en-US" sz="2800" b="0" i="1" u="none" strike="noStrike" baseline="0" dirty="0">
                <a:solidFill>
                  <a:srgbClr val="000000"/>
                </a:solidFill>
                <a:latin typeface="+mj-lt"/>
              </a:rPr>
              <a:t>innocent</a:t>
            </a:r>
            <a:r>
              <a:rPr lang="en-US" sz="2800" b="0" i="0" u="none" strike="noStrike" baseline="0" dirty="0">
                <a:solidFill>
                  <a:srgbClr val="000000"/>
                </a:solidFill>
                <a:latin typeface="+mj-lt"/>
              </a:rPr>
              <a:t>, </a:t>
            </a:r>
            <a:r>
              <a:rPr lang="en-US" sz="2800" b="0" i="1" u="none" strike="noStrike" baseline="0" dirty="0">
                <a:solidFill>
                  <a:srgbClr val="000000"/>
                </a:solidFill>
                <a:latin typeface="+mj-lt"/>
              </a:rPr>
              <a:t>modest</a:t>
            </a:r>
            <a:r>
              <a:rPr lang="en-US" sz="2800" b="0" i="0" u="none" strike="noStrike" baseline="0" dirty="0">
                <a:solidFill>
                  <a:srgbClr val="000000"/>
                </a:solidFill>
                <a:latin typeface="+mj-lt"/>
              </a:rPr>
              <a:t>, </a:t>
            </a:r>
            <a:r>
              <a:rPr lang="en-US" sz="2800" b="0" i="1" u="none" strike="noStrike" baseline="0" dirty="0">
                <a:solidFill>
                  <a:srgbClr val="000000"/>
                </a:solidFill>
                <a:latin typeface="+mj-lt"/>
              </a:rPr>
              <a:t>perfect:</a:t>
            </a:r>
            <a:r>
              <a:rPr lang="en-US" sz="2800" b="0" i="0" u="none" strike="noStrike" baseline="0" dirty="0">
                <a:solidFill>
                  <a:srgbClr val="000000"/>
                </a:solidFill>
                <a:latin typeface="+mj-lt"/>
              </a:rPr>
              <a:t> - chaste, clean, pure.</a:t>
            </a:r>
          </a:p>
          <a:p>
            <a:pPr marR="0" algn="l" rtl="0"/>
            <a:r>
              <a:rPr lang="en-US" sz="2800" b="1" i="0" u="none" strike="noStrike" baseline="0" dirty="0">
                <a:solidFill>
                  <a:srgbClr val="000000"/>
                </a:solidFill>
                <a:latin typeface="+mj-lt"/>
              </a:rPr>
              <a:t>Total KJV occurrences: 8</a:t>
            </a:r>
            <a:endParaRPr lang="en-US" sz="2800" dirty="0">
              <a:latin typeface="+mj-lt"/>
            </a:endParaRPr>
          </a:p>
        </p:txBody>
      </p:sp>
    </p:spTree>
    <p:extLst>
      <p:ext uri="{BB962C8B-B14F-4D97-AF65-F5344CB8AC3E}">
        <p14:creationId xmlns:p14="http://schemas.microsoft.com/office/powerpoint/2010/main" val="120288849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03AE7-110C-786B-218A-2889DEAB7DB1}"/>
              </a:ext>
            </a:extLst>
          </p:cNvPr>
          <p:cNvSpPr>
            <a:spLocks noGrp="1"/>
          </p:cNvSpPr>
          <p:nvPr>
            <p:ph type="title"/>
          </p:nvPr>
        </p:nvSpPr>
        <p:spPr/>
        <p:txBody>
          <a:bodyPr>
            <a:normAutofit fontScale="90000"/>
          </a:bodyPr>
          <a:lstStyle/>
          <a:p>
            <a:r>
              <a:rPr lang="en-US" dirty="0"/>
              <a:t>Whatsoever things are pure</a:t>
            </a:r>
          </a:p>
        </p:txBody>
      </p:sp>
      <p:sp>
        <p:nvSpPr>
          <p:cNvPr id="3" name="Content Placeholder 2">
            <a:extLst>
              <a:ext uri="{FF2B5EF4-FFF2-40B4-BE49-F238E27FC236}">
                <a16:creationId xmlns:a16="http://schemas.microsoft.com/office/drawing/2014/main" id="{7CAA331D-0E7A-286B-134A-21FF6D2DB717}"/>
              </a:ext>
            </a:extLst>
          </p:cNvPr>
          <p:cNvSpPr>
            <a:spLocks noGrp="1"/>
          </p:cNvSpPr>
          <p:nvPr>
            <p:ph idx="1"/>
          </p:nvPr>
        </p:nvSpPr>
        <p:spPr/>
        <p:txBody>
          <a:bodyPr>
            <a:normAutofit/>
          </a:bodyPr>
          <a:lstStyle/>
          <a:p>
            <a:r>
              <a:rPr lang="en-US" sz="3200" dirty="0"/>
              <a:t>Jam 3:17 </a:t>
            </a:r>
            <a:r>
              <a:rPr lang="en-US" sz="3200" baseline="30000" dirty="0"/>
              <a:t>17 </a:t>
            </a:r>
            <a:r>
              <a:rPr lang="en-US" sz="3200" dirty="0"/>
              <a:t>But the wisdom that is from above is first pure, then peaceable, gentle, willing to yield, full of mercy and good fruits, without partiality and without hypocrisy. </a:t>
            </a:r>
          </a:p>
        </p:txBody>
      </p:sp>
    </p:spTree>
    <p:extLst>
      <p:ext uri="{BB962C8B-B14F-4D97-AF65-F5344CB8AC3E}">
        <p14:creationId xmlns:p14="http://schemas.microsoft.com/office/powerpoint/2010/main" val="424988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EDFCB-7886-17B2-1BB3-A776E9A6D39D}"/>
              </a:ext>
            </a:extLst>
          </p:cNvPr>
          <p:cNvSpPr>
            <a:spLocks noGrp="1"/>
          </p:cNvSpPr>
          <p:nvPr>
            <p:ph type="title"/>
          </p:nvPr>
        </p:nvSpPr>
        <p:spPr/>
        <p:txBody>
          <a:bodyPr>
            <a:normAutofit fontScale="90000"/>
          </a:bodyPr>
          <a:lstStyle/>
          <a:p>
            <a:r>
              <a:rPr lang="en-US" dirty="0"/>
              <a:t>Whatsoever things are lovely</a:t>
            </a:r>
          </a:p>
        </p:txBody>
      </p:sp>
      <p:sp>
        <p:nvSpPr>
          <p:cNvPr id="3" name="Content Placeholder 2">
            <a:extLst>
              <a:ext uri="{FF2B5EF4-FFF2-40B4-BE49-F238E27FC236}">
                <a16:creationId xmlns:a16="http://schemas.microsoft.com/office/drawing/2014/main" id="{58213D04-B4C1-13F6-CF3E-C7494B45CF3B}"/>
              </a:ext>
            </a:extLst>
          </p:cNvPr>
          <p:cNvSpPr>
            <a:spLocks noGrp="1"/>
          </p:cNvSpPr>
          <p:nvPr>
            <p:ph idx="1"/>
          </p:nvPr>
        </p:nvSpPr>
        <p:spPr/>
        <p:txBody>
          <a:bodyPr>
            <a:normAutofit/>
          </a:bodyPr>
          <a:lstStyle/>
          <a:p>
            <a:pPr marR="0" algn="l" rtl="0"/>
            <a:r>
              <a:rPr lang="el-GR" sz="2800" b="0" i="0" u="none" strike="noStrike" baseline="0" dirty="0">
                <a:solidFill>
                  <a:srgbClr val="2E78C2"/>
                </a:solidFill>
                <a:latin typeface="+mj-lt"/>
              </a:rPr>
              <a:t>προσφιλής</a:t>
            </a:r>
            <a:endParaRPr lang="el-GR" sz="2800" b="0" i="0" u="none" strike="noStrike" baseline="0" dirty="0">
              <a:solidFill>
                <a:srgbClr val="000000"/>
              </a:solidFill>
              <a:latin typeface="+mj-lt"/>
            </a:endParaRPr>
          </a:p>
          <a:p>
            <a:pPr marR="0" algn="l" rtl="0"/>
            <a:r>
              <a:rPr lang="en-US" sz="2800" b="0" i="0" u="none" strike="noStrike" baseline="0" dirty="0" err="1">
                <a:solidFill>
                  <a:srgbClr val="2E78C2"/>
                </a:solidFill>
                <a:latin typeface="+mj-lt"/>
              </a:rPr>
              <a:t>prosphilēs</a:t>
            </a:r>
            <a:endParaRPr lang="en-US" sz="2800" b="0" i="0" u="none" strike="noStrike" baseline="0" dirty="0">
              <a:solidFill>
                <a:srgbClr val="000000"/>
              </a:solidFill>
              <a:latin typeface="+mj-lt"/>
            </a:endParaRPr>
          </a:p>
          <a:p>
            <a:pPr marR="0" algn="l" rtl="0"/>
            <a:r>
              <a:rPr lang="en-US" sz="2800" b="0" i="1" u="none" strike="noStrike" baseline="0" dirty="0">
                <a:solidFill>
                  <a:srgbClr val="000000"/>
                </a:solidFill>
                <a:latin typeface="+mj-lt"/>
              </a:rPr>
              <a:t>pros-fee-lace'</a:t>
            </a:r>
            <a:endParaRPr lang="en-US" sz="2800" b="0" i="0" u="none" strike="noStrike" baseline="0" dirty="0">
              <a:solidFill>
                <a:srgbClr val="000000"/>
              </a:solidFill>
              <a:latin typeface="+mj-lt"/>
            </a:endParaRPr>
          </a:p>
          <a:p>
            <a:pPr marR="0" algn="l" rtl="0"/>
            <a:r>
              <a:rPr lang="en-US" sz="2800" b="0" i="0" u="none" strike="noStrike" baseline="0" dirty="0">
                <a:solidFill>
                  <a:srgbClr val="000000"/>
                </a:solidFill>
                <a:latin typeface="+mj-lt"/>
              </a:rPr>
              <a:t>From a presumed compound of </a:t>
            </a:r>
            <a:r>
              <a:rPr lang="en-US" sz="2800" b="0" i="0" u="none" strike="noStrike" baseline="0" dirty="0">
                <a:solidFill>
                  <a:srgbClr val="9753DB"/>
                </a:solidFill>
                <a:latin typeface="+mj-lt"/>
              </a:rPr>
              <a:t>G4314</a:t>
            </a:r>
            <a:r>
              <a:rPr lang="en-US" sz="2800" b="0" i="0" u="none" strike="noStrike" baseline="0" dirty="0">
                <a:solidFill>
                  <a:srgbClr val="000000"/>
                </a:solidFill>
                <a:latin typeface="+mj-lt"/>
              </a:rPr>
              <a:t> and </a:t>
            </a:r>
            <a:r>
              <a:rPr lang="en-US" sz="2800" b="0" i="0" u="none" strike="noStrike" baseline="0" dirty="0">
                <a:solidFill>
                  <a:srgbClr val="9753DB"/>
                </a:solidFill>
                <a:latin typeface="+mj-lt"/>
              </a:rPr>
              <a:t>G5368</a:t>
            </a:r>
            <a:r>
              <a:rPr lang="en-US" sz="2800" b="0" i="0" u="none" strike="noStrike" baseline="0" dirty="0">
                <a:solidFill>
                  <a:srgbClr val="000000"/>
                </a:solidFill>
                <a:latin typeface="+mj-lt"/>
              </a:rPr>
              <a:t>; </a:t>
            </a:r>
            <a:r>
              <a:rPr lang="en-US" sz="2800" b="0" i="1" u="none" strike="noStrike" baseline="0" dirty="0">
                <a:solidFill>
                  <a:srgbClr val="000000"/>
                </a:solidFill>
                <a:latin typeface="+mj-lt"/>
              </a:rPr>
              <a:t>friendly towards</a:t>
            </a:r>
            <a:r>
              <a:rPr lang="en-US" sz="2800" b="0" i="0" u="none" strike="noStrike" baseline="0" dirty="0">
                <a:solidFill>
                  <a:srgbClr val="000000"/>
                </a:solidFill>
                <a:latin typeface="+mj-lt"/>
              </a:rPr>
              <a:t>, that is, </a:t>
            </a:r>
            <a:r>
              <a:rPr lang="en-US" sz="2800" b="0" i="1" u="none" strike="noStrike" baseline="0" dirty="0">
                <a:solidFill>
                  <a:srgbClr val="000000"/>
                </a:solidFill>
                <a:latin typeface="+mj-lt"/>
              </a:rPr>
              <a:t>acceptable:</a:t>
            </a:r>
            <a:r>
              <a:rPr lang="en-US" sz="2800" b="0" i="0" u="none" strike="noStrike" baseline="0" dirty="0">
                <a:solidFill>
                  <a:srgbClr val="000000"/>
                </a:solidFill>
                <a:latin typeface="+mj-lt"/>
              </a:rPr>
              <a:t> - lovely.</a:t>
            </a:r>
          </a:p>
          <a:p>
            <a:pPr marR="0" algn="l" rtl="0"/>
            <a:r>
              <a:rPr lang="en-US" sz="2800" b="1" i="0" u="none" strike="noStrike" baseline="0" dirty="0">
                <a:solidFill>
                  <a:srgbClr val="000000"/>
                </a:solidFill>
                <a:latin typeface="+mj-lt"/>
              </a:rPr>
              <a:t>Total KJV occurrences: 1</a:t>
            </a:r>
            <a:endParaRPr lang="en-US" sz="2800" dirty="0">
              <a:latin typeface="+mj-lt"/>
            </a:endParaRPr>
          </a:p>
        </p:txBody>
      </p:sp>
    </p:spTree>
    <p:extLst>
      <p:ext uri="{BB962C8B-B14F-4D97-AF65-F5344CB8AC3E}">
        <p14:creationId xmlns:p14="http://schemas.microsoft.com/office/powerpoint/2010/main" val="371650553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2B4A2-2A83-ECE8-F60C-24FF8C628DEB}"/>
              </a:ext>
            </a:extLst>
          </p:cNvPr>
          <p:cNvSpPr>
            <a:spLocks noGrp="1"/>
          </p:cNvSpPr>
          <p:nvPr>
            <p:ph type="title"/>
          </p:nvPr>
        </p:nvSpPr>
        <p:spPr/>
        <p:txBody>
          <a:bodyPr>
            <a:normAutofit fontScale="90000"/>
          </a:bodyPr>
          <a:lstStyle/>
          <a:p>
            <a:r>
              <a:rPr lang="en-US" dirty="0"/>
              <a:t>Whatsoever things are lovely</a:t>
            </a:r>
          </a:p>
        </p:txBody>
      </p:sp>
      <p:sp>
        <p:nvSpPr>
          <p:cNvPr id="3" name="Content Placeholder 2">
            <a:extLst>
              <a:ext uri="{FF2B5EF4-FFF2-40B4-BE49-F238E27FC236}">
                <a16:creationId xmlns:a16="http://schemas.microsoft.com/office/drawing/2014/main" id="{53FD98EE-7979-C208-AEC3-914F833A41D7}"/>
              </a:ext>
            </a:extLst>
          </p:cNvPr>
          <p:cNvSpPr>
            <a:spLocks noGrp="1"/>
          </p:cNvSpPr>
          <p:nvPr>
            <p:ph idx="1"/>
          </p:nvPr>
        </p:nvSpPr>
        <p:spPr/>
        <p:txBody>
          <a:bodyPr>
            <a:normAutofit fontScale="92500"/>
          </a:bodyPr>
          <a:lstStyle/>
          <a:p>
            <a:pPr marL="342900" indent="-342900">
              <a:buFont typeface="Arial" panose="020B0604020202020204" pitchFamily="34" charset="0"/>
              <a:buChar char="•"/>
            </a:pPr>
            <a:r>
              <a:rPr lang="en-US" dirty="0"/>
              <a:t>“This word occurs only here in the New Testament. It means what is pleasing, agreeable, and attractive. At times we all find ourselves attracted to that which is evil. But this word must be taken with the context, meaning that which is both pure and attractive. Jesus Christ is inherently attractive, and so we should think often on our lovely Savior, who gave Himself for us on the cross.”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Jn 15:13 </a:t>
            </a:r>
            <a:r>
              <a:rPr lang="en-US" baseline="30000" dirty="0"/>
              <a:t>13 </a:t>
            </a:r>
            <a:r>
              <a:rPr lang="en-US" dirty="0"/>
              <a:t>Greater love has no one than this, than to lay down one’s life for his friends. </a:t>
            </a:r>
          </a:p>
          <a:p>
            <a:endParaRPr lang="en-US" dirty="0"/>
          </a:p>
        </p:txBody>
      </p:sp>
    </p:spTree>
    <p:extLst>
      <p:ext uri="{BB962C8B-B14F-4D97-AF65-F5344CB8AC3E}">
        <p14:creationId xmlns:p14="http://schemas.microsoft.com/office/powerpoint/2010/main" val="332582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F57F9-2EBE-530E-1DA8-25C66CCED114}"/>
              </a:ext>
            </a:extLst>
          </p:cNvPr>
          <p:cNvSpPr>
            <a:spLocks noGrp="1"/>
          </p:cNvSpPr>
          <p:nvPr>
            <p:ph type="title"/>
          </p:nvPr>
        </p:nvSpPr>
        <p:spPr/>
        <p:txBody>
          <a:bodyPr>
            <a:normAutofit fontScale="90000"/>
          </a:bodyPr>
          <a:lstStyle/>
          <a:p>
            <a:r>
              <a:rPr lang="en-US" dirty="0"/>
              <a:t>Whatsoever things that are of good report</a:t>
            </a:r>
          </a:p>
        </p:txBody>
      </p:sp>
      <p:sp>
        <p:nvSpPr>
          <p:cNvPr id="3" name="Content Placeholder 2">
            <a:extLst>
              <a:ext uri="{FF2B5EF4-FFF2-40B4-BE49-F238E27FC236}">
                <a16:creationId xmlns:a16="http://schemas.microsoft.com/office/drawing/2014/main" id="{EF03FCBA-2FD7-5570-164B-66F310E37D49}"/>
              </a:ext>
            </a:extLst>
          </p:cNvPr>
          <p:cNvSpPr>
            <a:spLocks noGrp="1"/>
          </p:cNvSpPr>
          <p:nvPr>
            <p:ph idx="1"/>
          </p:nvPr>
        </p:nvSpPr>
        <p:spPr/>
        <p:txBody>
          <a:bodyPr>
            <a:normAutofit/>
          </a:bodyPr>
          <a:lstStyle/>
          <a:p>
            <a:pPr marR="0" algn="l" rtl="0"/>
            <a:r>
              <a:rPr lang="el-GR" sz="2800" b="0" i="0" u="none" strike="noStrike" baseline="0" dirty="0">
                <a:solidFill>
                  <a:srgbClr val="2E78C2"/>
                </a:solidFill>
                <a:latin typeface="+mj-lt"/>
              </a:rPr>
              <a:t>εὔφημος</a:t>
            </a:r>
            <a:endParaRPr lang="el-GR" sz="2800" b="0" i="0" u="none" strike="noStrike" baseline="0" dirty="0">
              <a:solidFill>
                <a:srgbClr val="000000"/>
              </a:solidFill>
              <a:latin typeface="+mj-lt"/>
            </a:endParaRPr>
          </a:p>
          <a:p>
            <a:pPr marR="0" algn="l" rtl="0"/>
            <a:r>
              <a:rPr lang="en-US" sz="2800" b="0" i="0" u="none" strike="noStrike" baseline="0" dirty="0" err="1">
                <a:solidFill>
                  <a:srgbClr val="2E78C2"/>
                </a:solidFill>
                <a:latin typeface="+mj-lt"/>
              </a:rPr>
              <a:t>euphēmos</a:t>
            </a:r>
            <a:endParaRPr lang="en-US" sz="2800" b="0" i="0" u="none" strike="noStrike" baseline="0" dirty="0">
              <a:solidFill>
                <a:srgbClr val="000000"/>
              </a:solidFill>
              <a:latin typeface="+mj-lt"/>
            </a:endParaRPr>
          </a:p>
          <a:p>
            <a:pPr marR="0" algn="l" rtl="0"/>
            <a:r>
              <a:rPr lang="en-US" sz="2800" b="0" i="1" u="none" strike="noStrike" baseline="0" dirty="0" err="1">
                <a:solidFill>
                  <a:srgbClr val="000000"/>
                </a:solidFill>
                <a:latin typeface="+mj-lt"/>
              </a:rPr>
              <a:t>yoo</a:t>
            </a:r>
            <a:r>
              <a:rPr lang="en-US" sz="2800" b="0" i="1" u="none" strike="noStrike" baseline="0" dirty="0">
                <a:solidFill>
                  <a:srgbClr val="000000"/>
                </a:solidFill>
                <a:latin typeface="+mj-lt"/>
              </a:rPr>
              <a:t>'-fay-</a:t>
            </a:r>
            <a:r>
              <a:rPr lang="en-US" sz="2800" b="0" i="1" u="none" strike="noStrike" baseline="0" dirty="0" err="1">
                <a:solidFill>
                  <a:srgbClr val="000000"/>
                </a:solidFill>
                <a:latin typeface="+mj-lt"/>
              </a:rPr>
              <a:t>mos</a:t>
            </a:r>
            <a:endParaRPr lang="en-US" sz="2800" b="0" i="0" u="none" strike="noStrike" baseline="0" dirty="0">
              <a:solidFill>
                <a:srgbClr val="000000"/>
              </a:solidFill>
              <a:latin typeface="+mj-lt"/>
            </a:endParaRPr>
          </a:p>
          <a:p>
            <a:pPr marR="0" algn="l" rtl="0"/>
            <a:r>
              <a:rPr lang="en-US" sz="2800" b="0" i="0" u="none" strike="noStrike" baseline="0" dirty="0">
                <a:solidFill>
                  <a:srgbClr val="000000"/>
                </a:solidFill>
                <a:latin typeface="+mj-lt"/>
              </a:rPr>
              <a:t>From </a:t>
            </a:r>
            <a:r>
              <a:rPr lang="en-US" sz="2800" b="0" i="0" u="none" strike="noStrike" baseline="0" dirty="0">
                <a:solidFill>
                  <a:srgbClr val="9753DB"/>
                </a:solidFill>
                <a:latin typeface="+mj-lt"/>
              </a:rPr>
              <a:t>G2095</a:t>
            </a:r>
            <a:r>
              <a:rPr lang="en-US" sz="2800" b="0" i="0" u="none" strike="noStrike" baseline="0" dirty="0">
                <a:solidFill>
                  <a:srgbClr val="000000"/>
                </a:solidFill>
                <a:latin typeface="+mj-lt"/>
              </a:rPr>
              <a:t> and </a:t>
            </a:r>
            <a:r>
              <a:rPr lang="en-US" sz="2800" b="0" i="0" u="none" strike="noStrike" baseline="0" dirty="0">
                <a:solidFill>
                  <a:srgbClr val="9753DB"/>
                </a:solidFill>
                <a:latin typeface="+mj-lt"/>
              </a:rPr>
              <a:t>G5345</a:t>
            </a:r>
            <a:r>
              <a:rPr lang="en-US" sz="2800" b="0" i="0" u="none" strike="noStrike" baseline="0" dirty="0">
                <a:solidFill>
                  <a:srgbClr val="000000"/>
                </a:solidFill>
                <a:latin typeface="+mj-lt"/>
              </a:rPr>
              <a:t>; </a:t>
            </a:r>
            <a:r>
              <a:rPr lang="en-US" sz="2800" b="0" i="1" u="none" strike="noStrike" baseline="0" dirty="0">
                <a:solidFill>
                  <a:srgbClr val="000000"/>
                </a:solidFill>
                <a:latin typeface="+mj-lt"/>
              </a:rPr>
              <a:t>well spoken of</a:t>
            </a:r>
            <a:r>
              <a:rPr lang="en-US" sz="2800" b="0" i="0" u="none" strike="noStrike" baseline="0" dirty="0">
                <a:solidFill>
                  <a:srgbClr val="000000"/>
                </a:solidFill>
                <a:latin typeface="+mj-lt"/>
              </a:rPr>
              <a:t>, that is, </a:t>
            </a:r>
            <a:r>
              <a:rPr lang="en-US" sz="2800" b="0" i="1" u="none" strike="noStrike" baseline="0" dirty="0">
                <a:solidFill>
                  <a:srgbClr val="000000"/>
                </a:solidFill>
                <a:latin typeface="+mj-lt"/>
              </a:rPr>
              <a:t>reputable:</a:t>
            </a:r>
            <a:r>
              <a:rPr lang="en-US" sz="2800" b="0" i="0" u="none" strike="noStrike" baseline="0" dirty="0">
                <a:solidFill>
                  <a:srgbClr val="000000"/>
                </a:solidFill>
                <a:latin typeface="+mj-lt"/>
              </a:rPr>
              <a:t> - of good report.</a:t>
            </a:r>
          </a:p>
          <a:p>
            <a:pPr marR="0" algn="l" rtl="0"/>
            <a:r>
              <a:rPr lang="en-US" sz="2800" b="1" i="0" u="none" strike="noStrike" baseline="0" dirty="0">
                <a:solidFill>
                  <a:srgbClr val="000000"/>
                </a:solidFill>
                <a:latin typeface="+mj-lt"/>
              </a:rPr>
              <a:t>Total KJV occurrences: 1</a:t>
            </a:r>
            <a:endParaRPr lang="en-US" sz="2800" dirty="0">
              <a:latin typeface="+mj-lt"/>
            </a:endParaRPr>
          </a:p>
        </p:txBody>
      </p:sp>
    </p:spTree>
    <p:extLst>
      <p:ext uri="{BB962C8B-B14F-4D97-AF65-F5344CB8AC3E}">
        <p14:creationId xmlns:p14="http://schemas.microsoft.com/office/powerpoint/2010/main" val="217945710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F57F9-2EBE-530E-1DA8-25C66CCED114}"/>
              </a:ext>
            </a:extLst>
          </p:cNvPr>
          <p:cNvSpPr>
            <a:spLocks noGrp="1"/>
          </p:cNvSpPr>
          <p:nvPr>
            <p:ph type="title"/>
          </p:nvPr>
        </p:nvSpPr>
        <p:spPr/>
        <p:txBody>
          <a:bodyPr>
            <a:normAutofit fontScale="90000"/>
          </a:bodyPr>
          <a:lstStyle/>
          <a:p>
            <a:r>
              <a:rPr lang="en-US" dirty="0"/>
              <a:t>Whatsoever things that are of good report</a:t>
            </a:r>
          </a:p>
        </p:txBody>
      </p:sp>
      <p:sp>
        <p:nvSpPr>
          <p:cNvPr id="3" name="Content Placeholder 2">
            <a:extLst>
              <a:ext uri="{FF2B5EF4-FFF2-40B4-BE49-F238E27FC236}">
                <a16:creationId xmlns:a16="http://schemas.microsoft.com/office/drawing/2014/main" id="{EF03FCBA-2FD7-5570-164B-66F310E37D49}"/>
              </a:ext>
            </a:extLst>
          </p:cNvPr>
          <p:cNvSpPr>
            <a:spLocks noGrp="1"/>
          </p:cNvSpPr>
          <p:nvPr>
            <p:ph idx="1"/>
          </p:nvPr>
        </p:nvSpPr>
        <p:spPr/>
        <p:txBody>
          <a:bodyPr>
            <a:noAutofit/>
          </a:bodyPr>
          <a:lstStyle/>
          <a:p>
            <a:pPr marL="342900" marR="0" indent="-342900" algn="l" rtl="0">
              <a:buFont typeface="Arial" panose="020B0604020202020204" pitchFamily="34" charset="0"/>
              <a:buChar char="•"/>
            </a:pPr>
            <a:r>
              <a:rPr lang="en-US" sz="2200" dirty="0"/>
              <a:t>This word literally means sounding well, thus that which is fit to hear.</a:t>
            </a:r>
          </a:p>
          <a:p>
            <a:pPr marL="342900" marR="0" indent="-342900" algn="l" rtl="0">
              <a:buFont typeface="Arial" panose="020B0604020202020204" pitchFamily="34" charset="0"/>
              <a:buChar char="•"/>
            </a:pPr>
            <a:r>
              <a:rPr lang="en-US" sz="2200" dirty="0"/>
              <a:t>This may suggest that which is verbally pure, that which is fit for God to hear. </a:t>
            </a:r>
          </a:p>
          <a:p>
            <a:pPr marL="589788" lvl="1" indent="-342900">
              <a:buFont typeface="Arial" panose="020B0604020202020204" pitchFamily="34" charset="0"/>
              <a:buChar char="•"/>
            </a:pPr>
            <a:r>
              <a:rPr lang="en-US" sz="2200" dirty="0"/>
              <a:t>This would be opposed to ugly, false, impure words.</a:t>
            </a:r>
          </a:p>
          <a:p>
            <a:pPr marL="589788" lvl="1" indent="-342900">
              <a:buFont typeface="Arial" panose="020B0604020202020204" pitchFamily="34" charset="0"/>
              <a:buChar char="•"/>
            </a:pPr>
            <a:r>
              <a:rPr lang="en-US" sz="2200" dirty="0"/>
              <a:t>This would be opposed to obscenities.  </a:t>
            </a:r>
          </a:p>
          <a:p>
            <a:pPr marL="589788" lvl="1" indent="-342900">
              <a:buFont typeface="Arial" panose="020B0604020202020204" pitchFamily="34" charset="0"/>
              <a:buChar char="•"/>
            </a:pPr>
            <a:r>
              <a:rPr lang="en-US" sz="2200" dirty="0"/>
              <a:t>That which is spoken in a kind, winsome way. </a:t>
            </a:r>
          </a:p>
          <a:p>
            <a:pPr marL="589788" lvl="1" indent="-342900">
              <a:buFont typeface="Arial" panose="020B0604020202020204" pitchFamily="34" charset="0"/>
              <a:buChar char="•"/>
            </a:pPr>
            <a:r>
              <a:rPr lang="en-US" sz="2200" dirty="0"/>
              <a:t> May also refer to exalted truths and principles which lifts and exalts the soul</a:t>
            </a:r>
            <a:endParaRPr lang="en-US" sz="2200" dirty="0">
              <a:latin typeface="+mj-lt"/>
            </a:endParaRPr>
          </a:p>
        </p:txBody>
      </p:sp>
    </p:spTree>
    <p:extLst>
      <p:ext uri="{BB962C8B-B14F-4D97-AF65-F5344CB8AC3E}">
        <p14:creationId xmlns:p14="http://schemas.microsoft.com/office/powerpoint/2010/main" val="307549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06736-F649-4448-0B91-E4C9DA2BAEB8}"/>
              </a:ext>
            </a:extLst>
          </p:cNvPr>
          <p:cNvSpPr>
            <a:spLocks noGrp="1"/>
          </p:cNvSpPr>
          <p:nvPr>
            <p:ph type="title"/>
          </p:nvPr>
        </p:nvSpPr>
        <p:spPr/>
        <p:txBody>
          <a:bodyPr/>
          <a:lstStyle/>
          <a:p>
            <a:r>
              <a:rPr lang="en-US" dirty="0"/>
              <a:t>If there is any virtue</a:t>
            </a:r>
          </a:p>
        </p:txBody>
      </p:sp>
      <p:sp>
        <p:nvSpPr>
          <p:cNvPr id="3" name="Content Placeholder 2">
            <a:extLst>
              <a:ext uri="{FF2B5EF4-FFF2-40B4-BE49-F238E27FC236}">
                <a16:creationId xmlns:a16="http://schemas.microsoft.com/office/drawing/2014/main" id="{6E955C5F-2170-AF85-1370-1783B47ACC57}"/>
              </a:ext>
            </a:extLst>
          </p:cNvPr>
          <p:cNvSpPr>
            <a:spLocks noGrp="1"/>
          </p:cNvSpPr>
          <p:nvPr>
            <p:ph idx="1"/>
          </p:nvPr>
        </p:nvSpPr>
        <p:spPr/>
        <p:txBody>
          <a:bodyPr>
            <a:normAutofit/>
          </a:bodyPr>
          <a:lstStyle/>
          <a:p>
            <a:pPr marR="0" algn="l" rtl="0"/>
            <a:r>
              <a:rPr lang="el-GR" sz="2800" b="0" i="0" u="none" strike="noStrike" baseline="0" dirty="0">
                <a:solidFill>
                  <a:srgbClr val="2E78C2"/>
                </a:solidFill>
                <a:latin typeface="+mj-lt"/>
              </a:rPr>
              <a:t>ἀρέτη</a:t>
            </a:r>
            <a:endParaRPr lang="el-GR" sz="2800" b="0" i="0" u="none" strike="noStrike" baseline="0" dirty="0">
              <a:solidFill>
                <a:srgbClr val="000000"/>
              </a:solidFill>
              <a:latin typeface="+mj-lt"/>
            </a:endParaRPr>
          </a:p>
          <a:p>
            <a:pPr marR="0" algn="l" rtl="0"/>
            <a:r>
              <a:rPr lang="en-US" sz="2800" b="0" i="0" u="none" strike="noStrike" baseline="0" dirty="0">
                <a:solidFill>
                  <a:srgbClr val="2E78C2"/>
                </a:solidFill>
                <a:latin typeface="+mj-lt"/>
              </a:rPr>
              <a:t>aretē</a:t>
            </a:r>
            <a:endParaRPr lang="en-US" sz="2800" b="0" i="0" u="none" strike="noStrike" baseline="0" dirty="0">
              <a:solidFill>
                <a:srgbClr val="000000"/>
              </a:solidFill>
              <a:latin typeface="+mj-lt"/>
            </a:endParaRPr>
          </a:p>
          <a:p>
            <a:pPr marR="0" algn="l" rtl="0"/>
            <a:r>
              <a:rPr lang="en-US" sz="2800" b="0" i="1" u="none" strike="noStrike" baseline="0" dirty="0" err="1">
                <a:solidFill>
                  <a:srgbClr val="000000"/>
                </a:solidFill>
                <a:latin typeface="+mj-lt"/>
              </a:rPr>
              <a:t>ar</a:t>
            </a:r>
            <a:r>
              <a:rPr lang="en-US" sz="2800" b="0" i="1" u="none" strike="noStrike" baseline="0" dirty="0">
                <a:solidFill>
                  <a:srgbClr val="000000"/>
                </a:solidFill>
                <a:latin typeface="+mj-lt"/>
              </a:rPr>
              <a:t>-et'-ay</a:t>
            </a:r>
            <a:endParaRPr lang="en-US" sz="2800" b="0" i="0" u="none" strike="noStrike" baseline="0" dirty="0">
              <a:solidFill>
                <a:srgbClr val="000000"/>
              </a:solidFill>
              <a:latin typeface="+mj-lt"/>
            </a:endParaRPr>
          </a:p>
          <a:p>
            <a:pPr marR="0" algn="l" rtl="0"/>
            <a:r>
              <a:rPr lang="en-US" sz="2800" b="0" i="0" u="none" strike="noStrike" baseline="0" dirty="0">
                <a:solidFill>
                  <a:srgbClr val="000000"/>
                </a:solidFill>
                <a:latin typeface="+mj-lt"/>
              </a:rPr>
              <a:t>From the same as </a:t>
            </a:r>
            <a:r>
              <a:rPr lang="en-US" sz="2800" b="0" i="0" u="none" strike="noStrike" baseline="0" dirty="0">
                <a:solidFill>
                  <a:srgbClr val="9753DB"/>
                </a:solidFill>
                <a:latin typeface="+mj-lt"/>
              </a:rPr>
              <a:t>G730</a:t>
            </a:r>
            <a:r>
              <a:rPr lang="en-US" sz="2800" b="0" i="0" u="none" strike="noStrike" baseline="0" dirty="0">
                <a:solidFill>
                  <a:srgbClr val="000000"/>
                </a:solidFill>
                <a:latin typeface="+mj-lt"/>
              </a:rPr>
              <a:t>; properly </a:t>
            </a:r>
            <a:r>
              <a:rPr lang="en-US" sz="2800" b="0" i="1" u="none" strike="noStrike" baseline="0" dirty="0">
                <a:solidFill>
                  <a:srgbClr val="000000"/>
                </a:solidFill>
                <a:latin typeface="+mj-lt"/>
              </a:rPr>
              <a:t>manliness</a:t>
            </a:r>
            <a:r>
              <a:rPr lang="en-US" sz="2800" b="0" i="0" u="none" strike="noStrike" baseline="0" dirty="0">
                <a:solidFill>
                  <a:srgbClr val="000000"/>
                </a:solidFill>
                <a:latin typeface="+mj-lt"/>
              </a:rPr>
              <a:t> (</a:t>
            </a:r>
            <a:r>
              <a:rPr lang="en-US" sz="2800" b="0" i="1" u="none" strike="noStrike" baseline="0" dirty="0">
                <a:solidFill>
                  <a:srgbClr val="000000"/>
                </a:solidFill>
                <a:latin typeface="+mj-lt"/>
              </a:rPr>
              <a:t>valor</a:t>
            </a:r>
            <a:r>
              <a:rPr lang="en-US" sz="2800" b="0" i="0" u="none" strike="noStrike" baseline="0" dirty="0">
                <a:solidFill>
                  <a:srgbClr val="000000"/>
                </a:solidFill>
                <a:latin typeface="+mj-lt"/>
              </a:rPr>
              <a:t>), that is, </a:t>
            </a:r>
            <a:r>
              <a:rPr lang="en-US" sz="2800" b="0" i="1" u="none" strike="noStrike" baseline="0" dirty="0">
                <a:solidFill>
                  <a:srgbClr val="000000"/>
                </a:solidFill>
                <a:latin typeface="+mj-lt"/>
              </a:rPr>
              <a:t>excellence</a:t>
            </a:r>
            <a:r>
              <a:rPr lang="en-US" sz="2800" b="0" i="0" u="none" strike="noStrike" baseline="0" dirty="0">
                <a:solidFill>
                  <a:srgbClr val="000000"/>
                </a:solidFill>
                <a:latin typeface="+mj-lt"/>
              </a:rPr>
              <a:t> (intrinsic or attributed): - praise, virtue.</a:t>
            </a:r>
          </a:p>
          <a:p>
            <a:pPr marR="0" algn="l" rtl="0"/>
            <a:r>
              <a:rPr lang="en-US" sz="2800" b="1" i="0" u="none" strike="noStrike" baseline="0" dirty="0">
                <a:solidFill>
                  <a:srgbClr val="000000"/>
                </a:solidFill>
                <a:latin typeface="+mj-lt"/>
              </a:rPr>
              <a:t>Total KJV occurrences: 5</a:t>
            </a:r>
            <a:endParaRPr lang="en-US" sz="2800" dirty="0">
              <a:latin typeface="+mj-lt"/>
            </a:endParaRPr>
          </a:p>
        </p:txBody>
      </p:sp>
    </p:spTree>
    <p:extLst>
      <p:ext uri="{BB962C8B-B14F-4D97-AF65-F5344CB8AC3E}">
        <p14:creationId xmlns:p14="http://schemas.microsoft.com/office/powerpoint/2010/main" val="197714709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0C243-E660-BDD7-C68D-FBE0FA4CDE21}"/>
              </a:ext>
            </a:extLst>
          </p:cNvPr>
          <p:cNvSpPr>
            <a:spLocks noGrp="1"/>
          </p:cNvSpPr>
          <p:nvPr>
            <p:ph type="title"/>
          </p:nvPr>
        </p:nvSpPr>
        <p:spPr/>
        <p:txBody>
          <a:bodyPr/>
          <a:lstStyle/>
          <a:p>
            <a:r>
              <a:rPr lang="en-US" dirty="0"/>
              <a:t>If there is any virtue</a:t>
            </a:r>
          </a:p>
        </p:txBody>
      </p:sp>
      <p:sp>
        <p:nvSpPr>
          <p:cNvPr id="3" name="Content Placeholder 2">
            <a:extLst>
              <a:ext uri="{FF2B5EF4-FFF2-40B4-BE49-F238E27FC236}">
                <a16:creationId xmlns:a16="http://schemas.microsoft.com/office/drawing/2014/main" id="{44C3BD1B-37AB-415C-174A-AC9324E91B69}"/>
              </a:ext>
            </a:extLst>
          </p:cNvPr>
          <p:cNvSpPr>
            <a:spLocks noGrp="1"/>
          </p:cNvSpPr>
          <p:nvPr>
            <p:ph idx="1"/>
          </p:nvPr>
        </p:nvSpPr>
        <p:spPr/>
        <p:txBody>
          <a:bodyPr/>
          <a:lstStyle/>
          <a:p>
            <a:r>
              <a:rPr lang="en-US" sz="3200" dirty="0"/>
              <a:t>This describes anything of moral goodness. It speaks of virtue and nobility. It describes those things that characterize the best in man - chivalry and self-sacrifice and heroism.</a:t>
            </a:r>
          </a:p>
          <a:p>
            <a:pPr marR="0" algn="l" rtl="0"/>
            <a:endParaRPr lang="en-US" dirty="0"/>
          </a:p>
        </p:txBody>
      </p:sp>
    </p:spTree>
    <p:extLst>
      <p:ext uri="{BB962C8B-B14F-4D97-AF65-F5344CB8AC3E}">
        <p14:creationId xmlns:p14="http://schemas.microsoft.com/office/powerpoint/2010/main" val="196626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6728C-5BD3-9A0A-4B69-BD5B35E7CC43}"/>
              </a:ext>
            </a:extLst>
          </p:cNvPr>
          <p:cNvSpPr>
            <a:spLocks noGrp="1"/>
          </p:cNvSpPr>
          <p:nvPr>
            <p:ph type="title"/>
          </p:nvPr>
        </p:nvSpPr>
        <p:spPr/>
        <p:txBody>
          <a:bodyPr/>
          <a:lstStyle/>
          <a:p>
            <a:r>
              <a:rPr lang="en-US" dirty="0"/>
              <a:t>Anything praiseworthy</a:t>
            </a:r>
          </a:p>
        </p:txBody>
      </p:sp>
      <p:sp>
        <p:nvSpPr>
          <p:cNvPr id="3" name="Content Placeholder 2">
            <a:extLst>
              <a:ext uri="{FF2B5EF4-FFF2-40B4-BE49-F238E27FC236}">
                <a16:creationId xmlns:a16="http://schemas.microsoft.com/office/drawing/2014/main" id="{AC9A6088-9F7D-61D5-E17C-02DE17A203AE}"/>
              </a:ext>
            </a:extLst>
          </p:cNvPr>
          <p:cNvSpPr>
            <a:spLocks noGrp="1"/>
          </p:cNvSpPr>
          <p:nvPr>
            <p:ph idx="1"/>
          </p:nvPr>
        </p:nvSpPr>
        <p:spPr/>
        <p:txBody>
          <a:bodyPr>
            <a:normAutofit/>
          </a:bodyPr>
          <a:lstStyle/>
          <a:p>
            <a:pPr marR="0" algn="l" rtl="0"/>
            <a:r>
              <a:rPr lang="el-GR" sz="2800" b="0" i="0" u="none" strike="noStrike" baseline="0" dirty="0">
                <a:solidFill>
                  <a:srgbClr val="2E78C2"/>
                </a:solidFill>
                <a:latin typeface="+mj-lt"/>
              </a:rPr>
              <a:t>ἔπαινος</a:t>
            </a:r>
            <a:endParaRPr lang="el-GR" sz="2800" b="0" i="0" u="none" strike="noStrike" baseline="0" dirty="0">
              <a:solidFill>
                <a:srgbClr val="292F33"/>
              </a:solidFill>
              <a:latin typeface="+mj-lt"/>
            </a:endParaRPr>
          </a:p>
          <a:p>
            <a:pPr marR="0" algn="l" rtl="0"/>
            <a:r>
              <a:rPr lang="en-US" sz="2800" b="0" i="0" u="none" strike="noStrike" baseline="0" dirty="0" err="1">
                <a:solidFill>
                  <a:srgbClr val="2E78C2"/>
                </a:solidFill>
                <a:latin typeface="+mj-lt"/>
              </a:rPr>
              <a:t>epainos</a:t>
            </a:r>
            <a:endParaRPr lang="en-US" sz="2800" b="0" i="0" u="none" strike="noStrike" baseline="0" dirty="0">
              <a:solidFill>
                <a:srgbClr val="292F33"/>
              </a:solidFill>
              <a:latin typeface="+mj-lt"/>
            </a:endParaRPr>
          </a:p>
          <a:p>
            <a:pPr marR="0" algn="l" rtl="0"/>
            <a:r>
              <a:rPr lang="en-US" sz="2800" b="0" i="1" u="none" strike="noStrike" baseline="0" dirty="0">
                <a:solidFill>
                  <a:srgbClr val="292F33"/>
                </a:solidFill>
                <a:latin typeface="+mj-lt"/>
              </a:rPr>
              <a:t>ep'-</a:t>
            </a:r>
            <a:r>
              <a:rPr lang="en-US" sz="2800" b="0" i="1" u="none" strike="noStrike" baseline="0" dirty="0" err="1">
                <a:solidFill>
                  <a:srgbClr val="292F33"/>
                </a:solidFill>
                <a:latin typeface="+mj-lt"/>
              </a:rPr>
              <a:t>ahee</a:t>
            </a:r>
            <a:r>
              <a:rPr lang="en-US" sz="2800" b="0" i="1" u="none" strike="noStrike" baseline="0" dirty="0">
                <a:solidFill>
                  <a:srgbClr val="292F33"/>
                </a:solidFill>
                <a:latin typeface="+mj-lt"/>
              </a:rPr>
              <a:t>-</a:t>
            </a:r>
            <a:r>
              <a:rPr lang="en-US" sz="2800" b="0" i="1" u="none" strike="noStrike" baseline="0" dirty="0" err="1">
                <a:solidFill>
                  <a:srgbClr val="292F33"/>
                </a:solidFill>
                <a:latin typeface="+mj-lt"/>
              </a:rPr>
              <a:t>nos</a:t>
            </a:r>
            <a:endParaRPr lang="en-US" sz="2800" b="0" i="0" u="none" strike="noStrike" baseline="0" dirty="0">
              <a:solidFill>
                <a:srgbClr val="292F33"/>
              </a:solidFill>
              <a:latin typeface="+mj-lt"/>
            </a:endParaRPr>
          </a:p>
          <a:p>
            <a:pPr marR="0" algn="l" rtl="0"/>
            <a:r>
              <a:rPr lang="en-US" sz="2800" b="0" i="0" u="none" strike="noStrike" baseline="0" dirty="0">
                <a:solidFill>
                  <a:srgbClr val="292F33"/>
                </a:solidFill>
                <a:latin typeface="+mj-lt"/>
              </a:rPr>
              <a:t>From </a:t>
            </a:r>
            <a:r>
              <a:rPr lang="en-US" sz="2800" b="0" i="0" u="none" strike="noStrike" baseline="0" dirty="0">
                <a:solidFill>
                  <a:srgbClr val="9753DB"/>
                </a:solidFill>
                <a:latin typeface="+mj-lt"/>
              </a:rPr>
              <a:t>G1909</a:t>
            </a:r>
            <a:r>
              <a:rPr lang="en-US" sz="2800" b="0" i="0" u="none" strike="noStrike" baseline="0" dirty="0">
                <a:solidFill>
                  <a:srgbClr val="292F33"/>
                </a:solidFill>
                <a:latin typeface="+mj-lt"/>
              </a:rPr>
              <a:t> and the base of </a:t>
            </a:r>
            <a:r>
              <a:rPr lang="en-US" sz="2800" b="0" i="0" u="none" strike="noStrike" baseline="0" dirty="0">
                <a:solidFill>
                  <a:srgbClr val="9753DB"/>
                </a:solidFill>
                <a:latin typeface="+mj-lt"/>
              </a:rPr>
              <a:t>G134</a:t>
            </a:r>
            <a:r>
              <a:rPr lang="en-US" sz="2800" b="0" i="0" u="none" strike="noStrike" baseline="0" dirty="0">
                <a:solidFill>
                  <a:srgbClr val="292F33"/>
                </a:solidFill>
                <a:latin typeface="+mj-lt"/>
              </a:rPr>
              <a:t>; </a:t>
            </a:r>
            <a:r>
              <a:rPr lang="en-US" sz="2800" b="0" i="1" u="none" strike="noStrike" baseline="0" dirty="0">
                <a:solidFill>
                  <a:srgbClr val="292F33"/>
                </a:solidFill>
                <a:latin typeface="+mj-lt"/>
              </a:rPr>
              <a:t>laudation</a:t>
            </a:r>
            <a:r>
              <a:rPr lang="en-US" sz="2800" b="0" i="0" u="none" strike="noStrike" baseline="0" dirty="0">
                <a:solidFill>
                  <a:srgbClr val="292F33"/>
                </a:solidFill>
                <a:latin typeface="+mj-lt"/>
              </a:rPr>
              <a:t>; concretely a </a:t>
            </a:r>
            <a:r>
              <a:rPr lang="en-US" sz="2800" b="0" i="1" u="none" strike="noStrike" baseline="0" dirty="0">
                <a:solidFill>
                  <a:srgbClr val="292F33"/>
                </a:solidFill>
                <a:latin typeface="+mj-lt"/>
              </a:rPr>
              <a:t>commendable</a:t>
            </a:r>
            <a:r>
              <a:rPr lang="en-US" sz="2800" b="0" i="0" u="none" strike="noStrike" baseline="0" dirty="0">
                <a:solidFill>
                  <a:srgbClr val="292F33"/>
                </a:solidFill>
                <a:latin typeface="+mj-lt"/>
              </a:rPr>
              <a:t> thing: - praise.</a:t>
            </a:r>
          </a:p>
          <a:p>
            <a:pPr marR="0" algn="l" rtl="0"/>
            <a:r>
              <a:rPr lang="en-US" sz="2800" b="1" i="0" u="none" strike="noStrike" baseline="0" dirty="0">
                <a:solidFill>
                  <a:srgbClr val="292F33"/>
                </a:solidFill>
                <a:latin typeface="+mj-lt"/>
              </a:rPr>
              <a:t>Total KJV occurrences: 11</a:t>
            </a:r>
            <a:endParaRPr lang="en-US" sz="2800" dirty="0">
              <a:latin typeface="+mj-lt"/>
            </a:endParaRPr>
          </a:p>
        </p:txBody>
      </p:sp>
    </p:spTree>
    <p:extLst>
      <p:ext uri="{BB962C8B-B14F-4D97-AF65-F5344CB8AC3E}">
        <p14:creationId xmlns:p14="http://schemas.microsoft.com/office/powerpoint/2010/main" val="357387779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8D322-3A78-9BB5-25C2-80B71FDE488B}"/>
              </a:ext>
            </a:extLst>
          </p:cNvPr>
          <p:cNvSpPr>
            <a:spLocks noGrp="1"/>
          </p:cNvSpPr>
          <p:nvPr>
            <p:ph type="title"/>
          </p:nvPr>
        </p:nvSpPr>
        <p:spPr/>
        <p:txBody>
          <a:bodyPr>
            <a:normAutofit fontScale="90000"/>
          </a:bodyPr>
          <a:lstStyle/>
          <a:p>
            <a:r>
              <a:rPr lang="en-US"/>
              <a:t>Scripture has much to say about the mind</a:t>
            </a:r>
            <a:endParaRPr lang="en-US" dirty="0"/>
          </a:p>
        </p:txBody>
      </p:sp>
      <p:sp>
        <p:nvSpPr>
          <p:cNvPr id="3" name="Content Placeholder 2">
            <a:extLst>
              <a:ext uri="{FF2B5EF4-FFF2-40B4-BE49-F238E27FC236}">
                <a16:creationId xmlns:a16="http://schemas.microsoft.com/office/drawing/2014/main" id="{68805198-4271-69C9-AB91-C1CEB546BBD2}"/>
              </a:ext>
            </a:extLst>
          </p:cNvPr>
          <p:cNvSpPr>
            <a:spLocks noGrp="1"/>
          </p:cNvSpPr>
          <p:nvPr>
            <p:ph idx="1"/>
          </p:nvPr>
        </p:nvSpPr>
        <p:spPr/>
        <p:txBody>
          <a:bodyPr>
            <a:normAutofit fontScale="92500"/>
          </a:bodyPr>
          <a:lstStyle/>
          <a:p>
            <a:pPr marL="342900" indent="-342900">
              <a:buFont typeface="Arial" panose="020B0604020202020204" pitchFamily="34" charset="0"/>
              <a:buChar char="•"/>
            </a:pPr>
            <a:r>
              <a:rPr lang="en-US" dirty="0"/>
              <a:t>Prov 4:23 </a:t>
            </a:r>
            <a:r>
              <a:rPr lang="en-US" baseline="30000" dirty="0"/>
              <a:t>23 </a:t>
            </a:r>
            <a:r>
              <a:rPr lang="en-US" dirty="0"/>
              <a:t>Keep your heart with all diligence,</a:t>
            </a:r>
            <a:br>
              <a:rPr lang="en-US" dirty="0"/>
            </a:br>
            <a:r>
              <a:rPr lang="en-US" dirty="0"/>
              <a:t>For out of it </a:t>
            </a:r>
            <a:r>
              <a:rPr lang="en-US" i="1" dirty="0"/>
              <a:t>spring</a:t>
            </a:r>
            <a:r>
              <a:rPr lang="en-US" dirty="0"/>
              <a:t> the issues of life.</a:t>
            </a:r>
          </a:p>
          <a:p>
            <a:endParaRPr lang="en-US" dirty="0"/>
          </a:p>
          <a:p>
            <a:pPr marL="342900" indent="-342900">
              <a:buFont typeface="Arial" panose="020B0604020202020204" pitchFamily="34" charset="0"/>
              <a:buChar char="•"/>
            </a:pPr>
            <a:r>
              <a:rPr lang="en-US" dirty="0"/>
              <a:t>Rom 1:21 </a:t>
            </a:r>
            <a:r>
              <a:rPr lang="en-US" baseline="30000" dirty="0"/>
              <a:t>21 </a:t>
            </a:r>
            <a:r>
              <a:rPr lang="en-US" dirty="0"/>
              <a:t>because, although they knew God, they did not glorify </a:t>
            </a:r>
            <a:r>
              <a:rPr lang="en-US" i="1" dirty="0"/>
              <a:t>Him</a:t>
            </a:r>
            <a:r>
              <a:rPr lang="en-US" dirty="0"/>
              <a:t> as God, nor were thankful, but became futile in their thoughts, and their foolish hearts were darkened. </a:t>
            </a:r>
          </a:p>
          <a:p>
            <a:endParaRPr lang="en-US" dirty="0"/>
          </a:p>
          <a:p>
            <a:pPr marL="342900" indent="-342900">
              <a:buFont typeface="Arial" panose="020B0604020202020204" pitchFamily="34" charset="0"/>
              <a:buChar char="•"/>
            </a:pPr>
            <a:r>
              <a:rPr lang="en-US" dirty="0"/>
              <a:t>Col 3:2 “</a:t>
            </a:r>
            <a:r>
              <a:rPr lang="en-US" baseline="30000" dirty="0"/>
              <a:t> </a:t>
            </a:r>
            <a:r>
              <a:rPr lang="en-US" dirty="0"/>
              <a:t>Set your mind on things above, not on things on the earth. </a:t>
            </a:r>
          </a:p>
          <a:p>
            <a:endParaRPr lang="en-US" dirty="0"/>
          </a:p>
          <a:p>
            <a:endParaRPr lang="en-US" dirty="0"/>
          </a:p>
        </p:txBody>
      </p:sp>
    </p:spTree>
    <p:extLst>
      <p:ext uri="{BB962C8B-B14F-4D97-AF65-F5344CB8AC3E}">
        <p14:creationId xmlns:p14="http://schemas.microsoft.com/office/powerpoint/2010/main" val="1580692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8604E-887D-B214-90A6-275DBDE198DB}"/>
              </a:ext>
            </a:extLst>
          </p:cNvPr>
          <p:cNvSpPr>
            <a:spLocks noGrp="1"/>
          </p:cNvSpPr>
          <p:nvPr>
            <p:ph type="title"/>
          </p:nvPr>
        </p:nvSpPr>
        <p:spPr/>
        <p:txBody>
          <a:bodyPr/>
          <a:lstStyle/>
          <a:p>
            <a:r>
              <a:rPr lang="en-US" dirty="0"/>
              <a:t>Anything praiseworthy</a:t>
            </a:r>
          </a:p>
        </p:txBody>
      </p:sp>
      <p:sp>
        <p:nvSpPr>
          <p:cNvPr id="3" name="Content Placeholder 2">
            <a:extLst>
              <a:ext uri="{FF2B5EF4-FFF2-40B4-BE49-F238E27FC236}">
                <a16:creationId xmlns:a16="http://schemas.microsoft.com/office/drawing/2014/main" id="{1B9B52FA-BAEC-B5D1-96DA-7EA86E869F63}"/>
              </a:ext>
            </a:extLst>
          </p:cNvPr>
          <p:cNvSpPr>
            <a:spLocks noGrp="1"/>
          </p:cNvSpPr>
          <p:nvPr>
            <p:ph idx="1"/>
          </p:nvPr>
        </p:nvSpPr>
        <p:spPr/>
        <p:txBody>
          <a:bodyPr/>
          <a:lstStyle/>
          <a:p>
            <a:pPr marL="342900" marR="0" indent="-342900" algn="l" rtl="0">
              <a:buFont typeface="Arial" panose="020B0604020202020204" pitchFamily="34" charset="0"/>
              <a:buChar char="•"/>
            </a:pPr>
            <a:r>
              <a:rPr lang="en-US" dirty="0"/>
              <a:t>This describes anything worthy of recognition. It describes those things for which we want to stand and applaud. It can speak of any of the attributes of God.</a:t>
            </a:r>
          </a:p>
          <a:p>
            <a:pPr marL="342900" marR="0" indent="-342900" algn="l" rtl="0">
              <a:buFont typeface="Arial" panose="020B0604020202020204" pitchFamily="34" charset="0"/>
              <a:buChar char="•"/>
            </a:pPr>
            <a:endParaRPr lang="en-US" dirty="0"/>
          </a:p>
          <a:p>
            <a:pPr marL="342900" marR="0" indent="-342900" algn="l" rtl="0">
              <a:buFont typeface="Arial" panose="020B0604020202020204" pitchFamily="34" charset="0"/>
              <a:buChar char="•"/>
            </a:pPr>
            <a:r>
              <a:rPr lang="en-US" dirty="0"/>
              <a:t>We should keep our focus on commendable things</a:t>
            </a:r>
          </a:p>
          <a:p>
            <a:pPr marR="0" algn="l" rtl="0"/>
            <a:endParaRPr lang="en-US" dirty="0"/>
          </a:p>
          <a:p>
            <a:pPr marR="0" algn="l" rtl="0"/>
            <a:endParaRPr lang="en-US" dirty="0"/>
          </a:p>
        </p:txBody>
      </p:sp>
    </p:spTree>
    <p:extLst>
      <p:ext uri="{BB962C8B-B14F-4D97-AF65-F5344CB8AC3E}">
        <p14:creationId xmlns:p14="http://schemas.microsoft.com/office/powerpoint/2010/main" val="125446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696D5-EA86-DE0C-A1C9-2B76D1AC36F1}"/>
              </a:ext>
            </a:extLst>
          </p:cNvPr>
          <p:cNvSpPr>
            <a:spLocks noGrp="1"/>
          </p:cNvSpPr>
          <p:nvPr>
            <p:ph type="title"/>
          </p:nvPr>
        </p:nvSpPr>
        <p:spPr/>
        <p:txBody>
          <a:bodyPr/>
          <a:lstStyle/>
          <a:p>
            <a:r>
              <a:rPr lang="en-US" dirty="0"/>
              <a:t>Meditate on these things</a:t>
            </a:r>
          </a:p>
        </p:txBody>
      </p:sp>
      <p:sp>
        <p:nvSpPr>
          <p:cNvPr id="3" name="Content Placeholder 2">
            <a:extLst>
              <a:ext uri="{FF2B5EF4-FFF2-40B4-BE49-F238E27FC236}">
                <a16:creationId xmlns:a16="http://schemas.microsoft.com/office/drawing/2014/main" id="{AA0AF943-2628-6380-1E64-DDAD04B2E69B}"/>
              </a:ext>
            </a:extLst>
          </p:cNvPr>
          <p:cNvSpPr>
            <a:spLocks noGrp="1"/>
          </p:cNvSpPr>
          <p:nvPr>
            <p:ph idx="1"/>
          </p:nvPr>
        </p:nvSpPr>
        <p:spPr/>
        <p:txBody>
          <a:bodyPr>
            <a:normAutofit/>
          </a:bodyPr>
          <a:lstStyle/>
          <a:p>
            <a:pPr marR="0" algn="l" rtl="0"/>
            <a:r>
              <a:rPr lang="el-GR" sz="2400" b="0" i="0" u="none" strike="noStrike" baseline="0" dirty="0">
                <a:solidFill>
                  <a:srgbClr val="2E78C2"/>
                </a:solidFill>
                <a:latin typeface="+mj-lt"/>
              </a:rPr>
              <a:t>λογίζομαι</a:t>
            </a:r>
            <a:endParaRPr lang="el-GR" sz="2400" b="0" i="0" u="none" strike="noStrike" baseline="0" dirty="0">
              <a:solidFill>
                <a:srgbClr val="292F33"/>
              </a:solidFill>
              <a:latin typeface="+mj-lt"/>
            </a:endParaRPr>
          </a:p>
          <a:p>
            <a:pPr marR="0" algn="l" rtl="0"/>
            <a:r>
              <a:rPr lang="en-US" sz="2400" b="0" i="0" u="none" strike="noStrike" baseline="0" dirty="0" err="1">
                <a:solidFill>
                  <a:srgbClr val="2E78C2"/>
                </a:solidFill>
                <a:latin typeface="+mj-lt"/>
              </a:rPr>
              <a:t>logizomai</a:t>
            </a:r>
            <a:endParaRPr lang="en-US" sz="2400" b="0" i="0" u="none" strike="noStrike" baseline="0" dirty="0">
              <a:solidFill>
                <a:srgbClr val="292F33"/>
              </a:solidFill>
              <a:latin typeface="+mj-lt"/>
            </a:endParaRPr>
          </a:p>
          <a:p>
            <a:pPr marR="0" algn="l" rtl="0"/>
            <a:r>
              <a:rPr lang="en-US" sz="2400" b="0" i="1" u="none" strike="noStrike" baseline="0" dirty="0">
                <a:solidFill>
                  <a:srgbClr val="292F33"/>
                </a:solidFill>
                <a:latin typeface="+mj-lt"/>
              </a:rPr>
              <a:t>log-id'-</a:t>
            </a:r>
            <a:r>
              <a:rPr lang="en-US" sz="2400" b="0" i="1" u="none" strike="noStrike" baseline="0" dirty="0" err="1">
                <a:solidFill>
                  <a:srgbClr val="292F33"/>
                </a:solidFill>
                <a:latin typeface="+mj-lt"/>
              </a:rPr>
              <a:t>zom</a:t>
            </a:r>
            <a:r>
              <a:rPr lang="en-US" sz="2400" b="0" i="1" u="none" strike="noStrike" baseline="0" dirty="0">
                <a:solidFill>
                  <a:srgbClr val="292F33"/>
                </a:solidFill>
                <a:latin typeface="+mj-lt"/>
              </a:rPr>
              <a:t>-</a:t>
            </a:r>
            <a:r>
              <a:rPr lang="en-US" sz="2400" b="0" i="1" u="none" strike="noStrike" baseline="0" dirty="0" err="1">
                <a:solidFill>
                  <a:srgbClr val="292F33"/>
                </a:solidFill>
                <a:latin typeface="+mj-lt"/>
              </a:rPr>
              <a:t>ahee</a:t>
            </a:r>
            <a:endParaRPr lang="en-US" sz="2400" b="0" i="0" u="none" strike="noStrike" baseline="0" dirty="0">
              <a:solidFill>
                <a:srgbClr val="292F33"/>
              </a:solidFill>
              <a:latin typeface="+mj-lt"/>
            </a:endParaRPr>
          </a:p>
          <a:p>
            <a:pPr marR="0" algn="l" rtl="0"/>
            <a:r>
              <a:rPr lang="en-US" sz="2400" b="0" i="0" u="none" strike="noStrike" baseline="0" dirty="0">
                <a:solidFill>
                  <a:srgbClr val="292F33"/>
                </a:solidFill>
                <a:latin typeface="+mj-lt"/>
              </a:rPr>
              <a:t>Middle voice from </a:t>
            </a:r>
            <a:r>
              <a:rPr lang="en-US" sz="2400" b="0" i="0" u="none" strike="noStrike" baseline="0" dirty="0">
                <a:solidFill>
                  <a:srgbClr val="9753DB"/>
                </a:solidFill>
                <a:latin typeface="+mj-lt"/>
              </a:rPr>
              <a:t>G3056</a:t>
            </a:r>
            <a:r>
              <a:rPr lang="en-US" sz="2400" b="0" i="0" u="none" strike="noStrike" baseline="0" dirty="0">
                <a:solidFill>
                  <a:srgbClr val="292F33"/>
                </a:solidFill>
                <a:latin typeface="+mj-lt"/>
              </a:rPr>
              <a:t>; to </a:t>
            </a:r>
            <a:r>
              <a:rPr lang="en-US" sz="2400" b="0" i="1" u="none" strike="noStrike" baseline="0" dirty="0">
                <a:solidFill>
                  <a:srgbClr val="292F33"/>
                </a:solidFill>
                <a:latin typeface="+mj-lt"/>
              </a:rPr>
              <a:t>take an inventory</a:t>
            </a:r>
            <a:r>
              <a:rPr lang="en-US" sz="2400" b="0" i="0" u="none" strike="noStrike" baseline="0" dirty="0">
                <a:solidFill>
                  <a:srgbClr val="292F33"/>
                </a:solidFill>
                <a:latin typeface="+mj-lt"/>
              </a:rPr>
              <a:t>, that is, </a:t>
            </a:r>
            <a:r>
              <a:rPr lang="en-US" sz="2400" b="0" i="1" u="none" strike="noStrike" baseline="0" dirty="0">
                <a:solidFill>
                  <a:srgbClr val="292F33"/>
                </a:solidFill>
                <a:latin typeface="+mj-lt"/>
              </a:rPr>
              <a:t>estimate</a:t>
            </a:r>
            <a:r>
              <a:rPr lang="en-US" sz="2400" b="0" i="0" u="none" strike="noStrike" baseline="0" dirty="0">
                <a:solidFill>
                  <a:srgbClr val="292F33"/>
                </a:solidFill>
                <a:latin typeface="+mj-lt"/>
              </a:rPr>
              <a:t> (literally or figuratively): - conclude, (ac-) count (of), + despise, esteem, impute, lay, number, reason, reckon, suppose, think (on).</a:t>
            </a:r>
          </a:p>
          <a:p>
            <a:pPr marR="0" algn="l" rtl="0"/>
            <a:r>
              <a:rPr lang="en-US" sz="2400" b="1" i="0" u="none" strike="noStrike" baseline="0" dirty="0">
                <a:solidFill>
                  <a:srgbClr val="292F33"/>
                </a:solidFill>
                <a:latin typeface="+mj-lt"/>
              </a:rPr>
              <a:t>Total KJV occurrences: 41</a:t>
            </a:r>
            <a:endParaRPr lang="en-US" sz="2400" dirty="0">
              <a:latin typeface="+mj-lt"/>
            </a:endParaRPr>
          </a:p>
        </p:txBody>
      </p:sp>
    </p:spTree>
    <p:extLst>
      <p:ext uri="{BB962C8B-B14F-4D97-AF65-F5344CB8AC3E}">
        <p14:creationId xmlns:p14="http://schemas.microsoft.com/office/powerpoint/2010/main" val="1870914144"/>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F9303-185E-A269-1D00-E35291A74963}"/>
              </a:ext>
            </a:extLst>
          </p:cNvPr>
          <p:cNvSpPr>
            <a:spLocks noGrp="1"/>
          </p:cNvSpPr>
          <p:nvPr>
            <p:ph type="title"/>
          </p:nvPr>
        </p:nvSpPr>
        <p:spPr/>
        <p:txBody>
          <a:bodyPr/>
          <a:lstStyle/>
          <a:p>
            <a:r>
              <a:rPr lang="en-US" dirty="0"/>
              <a:t>Meditate on these things</a:t>
            </a:r>
          </a:p>
        </p:txBody>
      </p:sp>
      <p:sp>
        <p:nvSpPr>
          <p:cNvPr id="3" name="Content Placeholder 2">
            <a:extLst>
              <a:ext uri="{FF2B5EF4-FFF2-40B4-BE49-F238E27FC236}">
                <a16:creationId xmlns:a16="http://schemas.microsoft.com/office/drawing/2014/main" id="{9FD64C2C-E3D8-BA58-2B75-36882C3F0EF7}"/>
              </a:ext>
            </a:extLst>
          </p:cNvPr>
          <p:cNvSpPr>
            <a:spLocks noGrp="1"/>
          </p:cNvSpPr>
          <p:nvPr>
            <p:ph idx="1"/>
          </p:nvPr>
        </p:nvSpPr>
        <p:spPr/>
        <p:txBody>
          <a:bodyPr>
            <a:normAutofit/>
          </a:bodyPr>
          <a:lstStyle/>
          <a:p>
            <a:r>
              <a:rPr lang="en-US" dirty="0"/>
              <a:t>Ps 1:1-3 1 Blessed </a:t>
            </a:r>
            <a:r>
              <a:rPr lang="en-US" i="1" dirty="0"/>
              <a:t>is</a:t>
            </a:r>
            <a:r>
              <a:rPr lang="en-US" dirty="0"/>
              <a:t> the man Who walks not in the counsel of the ungodly, Nor stands in the path of sinners, Nor sits in the seat of the scornful; </a:t>
            </a:r>
            <a:r>
              <a:rPr lang="en-US" baseline="30000" dirty="0"/>
              <a:t>2 </a:t>
            </a:r>
            <a:r>
              <a:rPr lang="en-US" dirty="0"/>
              <a:t>But his delight </a:t>
            </a:r>
            <a:r>
              <a:rPr lang="en-US" i="1" dirty="0"/>
              <a:t>is</a:t>
            </a:r>
            <a:r>
              <a:rPr lang="en-US" dirty="0"/>
              <a:t> in the law of the </a:t>
            </a:r>
            <a:r>
              <a:rPr lang="en-US" cap="small" dirty="0">
                <a:effectLst/>
              </a:rPr>
              <a:t>Lord</a:t>
            </a:r>
            <a:r>
              <a:rPr lang="en-US" dirty="0"/>
              <a:t>, And in His law he meditates day and night. </a:t>
            </a:r>
            <a:r>
              <a:rPr lang="en-US" baseline="30000" dirty="0"/>
              <a:t>3 </a:t>
            </a:r>
            <a:r>
              <a:rPr lang="en-US" dirty="0"/>
              <a:t>He shall be like a tree Planted by the rivers of water, That brings forth its fruit in its season, Whose leaf also shall not wither; And whatever he does shall prosper.</a:t>
            </a:r>
          </a:p>
          <a:p>
            <a:endParaRPr lang="en-US" dirty="0"/>
          </a:p>
        </p:txBody>
      </p:sp>
    </p:spTree>
    <p:extLst>
      <p:ext uri="{BB962C8B-B14F-4D97-AF65-F5344CB8AC3E}">
        <p14:creationId xmlns:p14="http://schemas.microsoft.com/office/powerpoint/2010/main" val="363331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BD3D0-ED8B-712B-79F5-A84B37597852}"/>
              </a:ext>
            </a:extLst>
          </p:cNvPr>
          <p:cNvSpPr>
            <a:spLocks noGrp="1"/>
          </p:cNvSpPr>
          <p:nvPr>
            <p:ph type="title"/>
          </p:nvPr>
        </p:nvSpPr>
        <p:spPr/>
        <p:txBody>
          <a:bodyPr>
            <a:normAutofit fontScale="90000"/>
          </a:bodyPr>
          <a:lstStyle/>
          <a:p>
            <a:r>
              <a:rPr lang="en-US" dirty="0"/>
              <a:t>The example of </a:t>
            </a:r>
            <a:r>
              <a:rPr lang="en-US" dirty="0" err="1"/>
              <a:t>paul</a:t>
            </a:r>
            <a:r>
              <a:rPr lang="en-US" dirty="0"/>
              <a:t>: (</a:t>
            </a:r>
            <a:r>
              <a:rPr lang="en-US" b="1" i="1" dirty="0"/>
              <a:t>Phil 1</a:t>
            </a:r>
            <a:r>
              <a:rPr lang="en-US" dirty="0"/>
              <a:t>)</a:t>
            </a:r>
          </a:p>
        </p:txBody>
      </p:sp>
      <p:sp>
        <p:nvSpPr>
          <p:cNvPr id="3" name="Content Placeholder 2">
            <a:extLst>
              <a:ext uri="{FF2B5EF4-FFF2-40B4-BE49-F238E27FC236}">
                <a16:creationId xmlns:a16="http://schemas.microsoft.com/office/drawing/2014/main" id="{729212E9-5D2C-CC29-5B74-185ADEE8D4C6}"/>
              </a:ext>
            </a:extLst>
          </p:cNvPr>
          <p:cNvSpPr>
            <a:spLocks noGrp="1"/>
          </p:cNvSpPr>
          <p:nvPr>
            <p:ph idx="1"/>
          </p:nvPr>
        </p:nvSpPr>
        <p:spPr/>
        <p:txBody>
          <a:bodyPr>
            <a:normAutofit/>
          </a:bodyPr>
          <a:lstStyle/>
          <a:p>
            <a:pPr marL="285750" indent="-285750">
              <a:buFont typeface="Arial" panose="020B0604020202020204" pitchFamily="34" charset="0"/>
              <a:buChar char="•"/>
            </a:pPr>
            <a:r>
              <a:rPr lang="en-US" sz="2400" b="1" i="1" dirty="0">
                <a:effectLst/>
                <a:latin typeface="+mj-lt"/>
              </a:rPr>
              <a:t>1:12</a:t>
            </a:r>
            <a:r>
              <a:rPr lang="en-US" sz="2400" dirty="0">
                <a:effectLst/>
                <a:latin typeface="+mj-lt"/>
              </a:rPr>
              <a:t>, Paul was in prison but thought about how his imprisonment furthered the gospel</a:t>
            </a:r>
          </a:p>
          <a:p>
            <a:pPr marL="285750" indent="-285750">
              <a:buFont typeface="Arial" panose="020B0604020202020204" pitchFamily="34" charset="0"/>
              <a:buChar char="•"/>
            </a:pPr>
            <a:r>
              <a:rPr lang="en-US" sz="2400" b="1" i="1" dirty="0">
                <a:effectLst/>
                <a:latin typeface="+mj-lt"/>
              </a:rPr>
              <a:t>1:14, </a:t>
            </a:r>
            <a:r>
              <a:rPr lang="en-US" sz="2400" dirty="0">
                <a:effectLst/>
                <a:latin typeface="+mj-lt"/>
              </a:rPr>
              <a:t>he thought about how his chains made the brethren bolder</a:t>
            </a:r>
          </a:p>
          <a:p>
            <a:pPr marL="285750" indent="-285750">
              <a:buFont typeface="Arial" panose="020B0604020202020204" pitchFamily="34" charset="0"/>
              <a:buChar char="•"/>
            </a:pPr>
            <a:r>
              <a:rPr lang="en-US" sz="2400" b="1" i="1" dirty="0">
                <a:effectLst/>
                <a:latin typeface="+mj-lt"/>
              </a:rPr>
              <a:t>1:15-18</a:t>
            </a:r>
            <a:r>
              <a:rPr lang="en-US" sz="2400" dirty="0">
                <a:effectLst/>
                <a:latin typeface="+mj-lt"/>
              </a:rPr>
              <a:t>, he thought about how the dishonest teachers were still teaching the gospel and some might be saved</a:t>
            </a:r>
            <a:endParaRPr lang="en-US" sz="2400" dirty="0">
              <a:latin typeface="+mj-lt"/>
            </a:endParaRPr>
          </a:p>
          <a:p>
            <a:pPr marL="285750" indent="-285750">
              <a:buFont typeface="Arial" panose="020B0604020202020204" pitchFamily="34" charset="0"/>
              <a:buChar char="•"/>
            </a:pPr>
            <a:r>
              <a:rPr lang="en-US" sz="2400" b="1" i="1" dirty="0">
                <a:effectLst/>
                <a:latin typeface="+mj-lt"/>
              </a:rPr>
              <a:t>1:21</a:t>
            </a:r>
            <a:r>
              <a:rPr lang="en-US" sz="2400" dirty="0">
                <a:effectLst/>
                <a:latin typeface="+mj-lt"/>
              </a:rPr>
              <a:t>, he considered the blessings of living and dying, “To live is Christ, and to die is gai.”</a:t>
            </a:r>
            <a:endParaRPr lang="en-US" sz="2400" dirty="0">
              <a:latin typeface="+mj-lt"/>
            </a:endParaRPr>
          </a:p>
        </p:txBody>
      </p:sp>
    </p:spTree>
    <p:extLst>
      <p:ext uri="{BB962C8B-B14F-4D97-AF65-F5344CB8AC3E}">
        <p14:creationId xmlns:p14="http://schemas.microsoft.com/office/powerpoint/2010/main" val="32822750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0">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342900"/>
            <a:ext cx="10970057" cy="6172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8" name="Rectangle 22">
            <a:extLst>
              <a:ext uri="{FF2B5EF4-FFF2-40B4-BE49-F238E27FC236}">
                <a16:creationId xmlns:a16="http://schemas.microsoft.com/office/drawing/2014/main" id="{D65E0E3C-32F3-480B-9842-7611BBE2E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678119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A7BCB6C4-3EA2-834D-38E9-8C384CA281CA}"/>
              </a:ext>
            </a:extLst>
          </p:cNvPr>
          <p:cNvSpPr>
            <a:spLocks noGrp="1"/>
          </p:cNvSpPr>
          <p:nvPr>
            <p:ph type="ctrTitle"/>
          </p:nvPr>
        </p:nvSpPr>
        <p:spPr>
          <a:xfrm>
            <a:off x="864108" y="918973"/>
            <a:ext cx="5321788" cy="3430892"/>
          </a:xfrm>
        </p:spPr>
        <p:txBody>
          <a:bodyPr anchor="b">
            <a:normAutofit/>
          </a:bodyPr>
          <a:lstStyle/>
          <a:p>
            <a:pPr algn="l"/>
            <a:r>
              <a:rPr lang="en-US" dirty="0">
                <a:solidFill>
                  <a:schemeClr val="bg1"/>
                </a:solidFill>
              </a:rPr>
              <a:t>What’s on Your Mind?</a:t>
            </a:r>
          </a:p>
        </p:txBody>
      </p:sp>
      <p:sp>
        <p:nvSpPr>
          <p:cNvPr id="3" name="Subtitle 2">
            <a:extLst>
              <a:ext uri="{FF2B5EF4-FFF2-40B4-BE49-F238E27FC236}">
                <a16:creationId xmlns:a16="http://schemas.microsoft.com/office/drawing/2014/main" id="{00EF33FB-79BD-73A1-6629-D80A622307F4}"/>
              </a:ext>
            </a:extLst>
          </p:cNvPr>
          <p:cNvSpPr>
            <a:spLocks noGrp="1"/>
          </p:cNvSpPr>
          <p:nvPr>
            <p:ph type="subTitle" idx="1"/>
          </p:nvPr>
        </p:nvSpPr>
        <p:spPr>
          <a:xfrm>
            <a:off x="864107" y="4524327"/>
            <a:ext cx="5329876" cy="1210381"/>
          </a:xfrm>
        </p:spPr>
        <p:txBody>
          <a:bodyPr anchor="t">
            <a:normAutofit/>
          </a:bodyPr>
          <a:lstStyle/>
          <a:p>
            <a:pPr algn="l"/>
            <a:r>
              <a:rPr lang="en-US" b="1" i="1" err="1"/>
              <a:t>Philipians</a:t>
            </a:r>
            <a:r>
              <a:rPr lang="en-US" b="1" i="1"/>
              <a:t> 4:8</a:t>
            </a:r>
          </a:p>
        </p:txBody>
      </p:sp>
      <p:pic>
        <p:nvPicPr>
          <p:cNvPr id="5" name="Picture 4" descr="A picture containing clipart&#10;&#10;Description automatically generated">
            <a:extLst>
              <a:ext uri="{FF2B5EF4-FFF2-40B4-BE49-F238E27FC236}">
                <a16:creationId xmlns:a16="http://schemas.microsoft.com/office/drawing/2014/main" id="{69BA8A64-33CD-BC14-C362-D7743F1DBCB6}"/>
              </a:ext>
            </a:extLst>
          </p:cNvPr>
          <p:cNvPicPr>
            <a:picLocks noChangeAspect="1"/>
          </p:cNvPicPr>
          <p:nvPr/>
        </p:nvPicPr>
        <p:blipFill rotWithShape="1">
          <a:blip r:embed="rId2">
            <a:extLst>
              <a:ext uri="{28A0092B-C50C-407E-A947-70E740481C1C}">
                <a14:useLocalDpi xmlns:a14="http://schemas.microsoft.com/office/drawing/2010/main" val="0"/>
              </a:ext>
            </a:extLst>
          </a:blip>
          <a:srcRect r="-1" b="4767"/>
          <a:stretch/>
        </p:blipFill>
        <p:spPr>
          <a:xfrm>
            <a:off x="7360310" y="1042479"/>
            <a:ext cx="3031998" cy="4568724"/>
          </a:xfrm>
          <a:prstGeom prst="rect">
            <a:avLst/>
          </a:prstGeom>
        </p:spPr>
      </p:pic>
    </p:spTree>
    <p:extLst>
      <p:ext uri="{BB962C8B-B14F-4D97-AF65-F5344CB8AC3E}">
        <p14:creationId xmlns:p14="http://schemas.microsoft.com/office/powerpoint/2010/main" val="30904977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8D322-3A78-9BB5-25C2-80B71FDE488B}"/>
              </a:ext>
            </a:extLst>
          </p:cNvPr>
          <p:cNvSpPr>
            <a:spLocks noGrp="1"/>
          </p:cNvSpPr>
          <p:nvPr>
            <p:ph type="title"/>
          </p:nvPr>
        </p:nvSpPr>
        <p:spPr/>
        <p:txBody>
          <a:bodyPr>
            <a:normAutofit fontScale="90000"/>
          </a:bodyPr>
          <a:lstStyle/>
          <a:p>
            <a:r>
              <a:rPr lang="en-US" dirty="0"/>
              <a:t>Scripture has much to say about the mind</a:t>
            </a:r>
          </a:p>
        </p:txBody>
      </p:sp>
      <p:sp>
        <p:nvSpPr>
          <p:cNvPr id="3" name="Content Placeholder 2">
            <a:extLst>
              <a:ext uri="{FF2B5EF4-FFF2-40B4-BE49-F238E27FC236}">
                <a16:creationId xmlns:a16="http://schemas.microsoft.com/office/drawing/2014/main" id="{68805198-4271-69C9-AB91-C1CEB546BBD2}"/>
              </a:ext>
            </a:extLst>
          </p:cNvPr>
          <p:cNvSpPr>
            <a:spLocks noGrp="1"/>
          </p:cNvSpPr>
          <p:nvPr>
            <p:ph idx="1"/>
          </p:nvPr>
        </p:nvSpPr>
        <p:spPr>
          <a:xfrm>
            <a:off x="864108" y="2587751"/>
            <a:ext cx="9241841" cy="3784913"/>
          </a:xfrm>
        </p:spPr>
        <p:txBody>
          <a:bodyPr>
            <a:normAutofit fontScale="40000" lnSpcReduction="20000"/>
          </a:bodyPr>
          <a:lstStyle/>
          <a:p>
            <a:endParaRPr lang="en-US" dirty="0"/>
          </a:p>
          <a:p>
            <a:pPr marL="685800" indent="-685800">
              <a:buFont typeface="Arial" panose="020B0604020202020204" pitchFamily="34" charset="0"/>
              <a:buChar char="•"/>
            </a:pPr>
            <a:r>
              <a:rPr lang="en-US" sz="4800" dirty="0"/>
              <a:t>Rom 8:5-6 </a:t>
            </a:r>
            <a:r>
              <a:rPr lang="en-US" sz="4800" baseline="30000" dirty="0"/>
              <a:t>5 </a:t>
            </a:r>
            <a:r>
              <a:rPr lang="en-US" sz="4800" dirty="0"/>
              <a:t>For those who live according to the flesh set their minds on the things of the flesh, but those </a:t>
            </a:r>
            <a:r>
              <a:rPr lang="en-US" sz="4800" i="1" dirty="0"/>
              <a:t>who live</a:t>
            </a:r>
            <a:r>
              <a:rPr lang="en-US" sz="4800" dirty="0"/>
              <a:t> according to the Spirit, the things of the Spirit. </a:t>
            </a:r>
            <a:r>
              <a:rPr lang="en-US" sz="4800" baseline="30000" dirty="0"/>
              <a:t>6 </a:t>
            </a:r>
            <a:r>
              <a:rPr lang="en-US" sz="4800" dirty="0"/>
              <a:t>For to be carnally minded </a:t>
            </a:r>
            <a:r>
              <a:rPr lang="en-US" sz="4800" i="1" dirty="0"/>
              <a:t>is</a:t>
            </a:r>
            <a:r>
              <a:rPr lang="en-US" sz="4800" dirty="0"/>
              <a:t> death, but to be spiritually minded </a:t>
            </a:r>
            <a:r>
              <a:rPr lang="en-US" sz="4800" i="1" dirty="0"/>
              <a:t>is</a:t>
            </a:r>
            <a:r>
              <a:rPr lang="en-US" sz="4800" dirty="0"/>
              <a:t> life and peace. </a:t>
            </a:r>
          </a:p>
          <a:p>
            <a:endParaRPr lang="en-US" sz="4800" dirty="0"/>
          </a:p>
          <a:p>
            <a:pPr marL="685800" indent="-685800">
              <a:buFont typeface="Arial" panose="020B0604020202020204" pitchFamily="34" charset="0"/>
              <a:buChar char="•"/>
            </a:pPr>
            <a:r>
              <a:rPr lang="en-US" sz="4800" dirty="0"/>
              <a:t>Rom 12:1-2 12 I beseech you therefore, brethren, by the mercies of God, that you present your bodies a living sacrifice, holy, acceptable to God, </a:t>
            </a:r>
            <a:r>
              <a:rPr lang="en-US" sz="4800" i="1" dirty="0"/>
              <a:t>which is</a:t>
            </a:r>
            <a:r>
              <a:rPr lang="en-US" sz="4800" dirty="0"/>
              <a:t> your reasonable service. </a:t>
            </a:r>
            <a:r>
              <a:rPr lang="en-US" sz="4800" baseline="30000" dirty="0"/>
              <a:t>2 </a:t>
            </a:r>
            <a:r>
              <a:rPr lang="en-US" sz="4800" dirty="0"/>
              <a:t>And do not be conformed to this world, but be transformed by the renewing of your mind, that you may prove what </a:t>
            </a:r>
            <a:r>
              <a:rPr lang="en-US" sz="4800" i="1" dirty="0"/>
              <a:t>is</a:t>
            </a:r>
            <a:r>
              <a:rPr lang="en-US" sz="4800" dirty="0"/>
              <a:t> that good and acceptable and perfect will of God</a:t>
            </a:r>
          </a:p>
          <a:p>
            <a:endParaRPr lang="en-US" dirty="0"/>
          </a:p>
          <a:p>
            <a:r>
              <a:rPr lang="en-US" dirty="0"/>
              <a:t> </a:t>
            </a:r>
          </a:p>
          <a:p>
            <a:endParaRPr lang="en-US" dirty="0"/>
          </a:p>
          <a:p>
            <a:endParaRPr lang="en-US" dirty="0"/>
          </a:p>
        </p:txBody>
      </p:sp>
    </p:spTree>
    <p:extLst>
      <p:ext uri="{BB962C8B-B14F-4D97-AF65-F5344CB8AC3E}">
        <p14:creationId xmlns:p14="http://schemas.microsoft.com/office/powerpoint/2010/main" val="40990324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2B614-4ED5-5901-5DD1-59A68FFBF78B}"/>
              </a:ext>
            </a:extLst>
          </p:cNvPr>
          <p:cNvSpPr>
            <a:spLocks noGrp="1"/>
          </p:cNvSpPr>
          <p:nvPr>
            <p:ph type="title"/>
          </p:nvPr>
        </p:nvSpPr>
        <p:spPr/>
        <p:txBody>
          <a:bodyPr/>
          <a:lstStyle/>
          <a:p>
            <a:r>
              <a:rPr lang="en-US" dirty="0"/>
              <a:t>Our focus</a:t>
            </a:r>
          </a:p>
        </p:txBody>
      </p:sp>
      <p:sp>
        <p:nvSpPr>
          <p:cNvPr id="3" name="Content Placeholder 2">
            <a:extLst>
              <a:ext uri="{FF2B5EF4-FFF2-40B4-BE49-F238E27FC236}">
                <a16:creationId xmlns:a16="http://schemas.microsoft.com/office/drawing/2014/main" id="{95C0723A-9576-FA2B-588D-A99C2A2C43BF}"/>
              </a:ext>
            </a:extLst>
          </p:cNvPr>
          <p:cNvSpPr>
            <a:spLocks noGrp="1"/>
          </p:cNvSpPr>
          <p:nvPr>
            <p:ph idx="1"/>
          </p:nvPr>
        </p:nvSpPr>
        <p:spPr/>
        <p:txBody>
          <a:bodyPr>
            <a:normAutofit/>
          </a:bodyPr>
          <a:lstStyle/>
          <a:p>
            <a:r>
              <a:rPr lang="en-US" sz="2800" dirty="0"/>
              <a:t>Phil 4:8 </a:t>
            </a:r>
            <a:r>
              <a:rPr lang="en-US" sz="2800" baseline="30000" dirty="0"/>
              <a:t>8 </a:t>
            </a:r>
            <a:r>
              <a:rPr lang="en-US" sz="2800" dirty="0"/>
              <a:t>Finally, brethren, whatever things are true, whatever things </a:t>
            </a:r>
            <a:r>
              <a:rPr lang="en-US" sz="2800" i="1" dirty="0"/>
              <a:t>are</a:t>
            </a:r>
            <a:r>
              <a:rPr lang="en-US" sz="2800" dirty="0"/>
              <a:t> noble, whatever things </a:t>
            </a:r>
            <a:r>
              <a:rPr lang="en-US" sz="2800" i="1" dirty="0"/>
              <a:t>are</a:t>
            </a:r>
            <a:r>
              <a:rPr lang="en-US" sz="2800" dirty="0"/>
              <a:t> just, whatever things </a:t>
            </a:r>
            <a:r>
              <a:rPr lang="en-US" sz="2800" i="1" dirty="0"/>
              <a:t>are</a:t>
            </a:r>
            <a:r>
              <a:rPr lang="en-US" sz="2800" dirty="0"/>
              <a:t> pure, whatever things </a:t>
            </a:r>
            <a:r>
              <a:rPr lang="en-US" sz="2800" i="1" dirty="0"/>
              <a:t>are</a:t>
            </a:r>
            <a:r>
              <a:rPr lang="en-US" sz="2800" dirty="0"/>
              <a:t> lovely, whatever things </a:t>
            </a:r>
            <a:r>
              <a:rPr lang="en-US" sz="2800" i="1" dirty="0"/>
              <a:t>are</a:t>
            </a:r>
            <a:r>
              <a:rPr lang="en-US" sz="2800" dirty="0"/>
              <a:t> of good report, if </a:t>
            </a:r>
            <a:r>
              <a:rPr lang="en-US" sz="2800" i="1" dirty="0"/>
              <a:t>there is</a:t>
            </a:r>
            <a:r>
              <a:rPr lang="en-US" sz="2800" dirty="0"/>
              <a:t> any virtue and if </a:t>
            </a:r>
            <a:r>
              <a:rPr lang="en-US" sz="2800" i="1" dirty="0"/>
              <a:t>there is</a:t>
            </a:r>
            <a:r>
              <a:rPr lang="en-US" sz="2800" dirty="0"/>
              <a:t> anything praiseworthy—meditate on these things. </a:t>
            </a:r>
          </a:p>
        </p:txBody>
      </p:sp>
    </p:spTree>
    <p:extLst>
      <p:ext uri="{BB962C8B-B14F-4D97-AF65-F5344CB8AC3E}">
        <p14:creationId xmlns:p14="http://schemas.microsoft.com/office/powerpoint/2010/main" val="276015499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E6056-F039-04A4-3B98-09B3C821FB3E}"/>
              </a:ext>
            </a:extLst>
          </p:cNvPr>
          <p:cNvSpPr>
            <a:spLocks noGrp="1"/>
          </p:cNvSpPr>
          <p:nvPr>
            <p:ph type="title"/>
          </p:nvPr>
        </p:nvSpPr>
        <p:spPr/>
        <p:txBody>
          <a:bodyPr>
            <a:normAutofit fontScale="90000"/>
          </a:bodyPr>
          <a:lstStyle/>
          <a:p>
            <a:r>
              <a:rPr lang="en-US" dirty="0"/>
              <a:t>Whatsoever things are true</a:t>
            </a:r>
          </a:p>
        </p:txBody>
      </p:sp>
      <p:sp>
        <p:nvSpPr>
          <p:cNvPr id="3" name="Content Placeholder 2">
            <a:extLst>
              <a:ext uri="{FF2B5EF4-FFF2-40B4-BE49-F238E27FC236}">
                <a16:creationId xmlns:a16="http://schemas.microsoft.com/office/drawing/2014/main" id="{A4B630C9-C415-1173-FE94-ED7309069EBC}"/>
              </a:ext>
            </a:extLst>
          </p:cNvPr>
          <p:cNvSpPr>
            <a:spLocks noGrp="1"/>
          </p:cNvSpPr>
          <p:nvPr>
            <p:ph idx="1"/>
          </p:nvPr>
        </p:nvSpPr>
        <p:spPr/>
        <p:txBody>
          <a:bodyPr/>
          <a:lstStyle/>
          <a:p>
            <a:pPr marR="0" algn="l" rtl="0"/>
            <a:r>
              <a:rPr lang="en-US" sz="3200" b="0" i="0" u="none" strike="noStrike" baseline="0" dirty="0" err="1">
                <a:solidFill>
                  <a:srgbClr val="2E78C2"/>
                </a:solidFill>
                <a:latin typeface="+mj-lt"/>
              </a:rPr>
              <a:t>alēthēs</a:t>
            </a:r>
            <a:endParaRPr lang="en-US" sz="3200" b="0" i="0" u="none" strike="noStrike" baseline="0" dirty="0">
              <a:solidFill>
                <a:srgbClr val="292F33"/>
              </a:solidFill>
              <a:latin typeface="+mj-lt"/>
            </a:endParaRPr>
          </a:p>
          <a:p>
            <a:pPr marR="0" algn="l" rtl="0"/>
            <a:r>
              <a:rPr lang="en-US" sz="3200" b="0" i="1" u="none" strike="noStrike" baseline="0" dirty="0">
                <a:solidFill>
                  <a:srgbClr val="292F33"/>
                </a:solidFill>
                <a:latin typeface="+mj-lt"/>
              </a:rPr>
              <a:t>al-ay-</a:t>
            </a:r>
            <a:r>
              <a:rPr lang="en-US" sz="3200" b="0" i="1" u="none" strike="noStrike" baseline="0" dirty="0" err="1">
                <a:solidFill>
                  <a:srgbClr val="292F33"/>
                </a:solidFill>
                <a:latin typeface="+mj-lt"/>
              </a:rPr>
              <a:t>thace</a:t>
            </a:r>
            <a:r>
              <a:rPr lang="en-US" sz="3200" b="0" i="1" u="none" strike="noStrike" baseline="0" dirty="0">
                <a:solidFill>
                  <a:srgbClr val="292F33"/>
                </a:solidFill>
                <a:latin typeface="+mj-lt"/>
              </a:rPr>
              <a:t>'</a:t>
            </a:r>
            <a:endParaRPr lang="en-US" sz="3200" b="0" i="0" u="none" strike="noStrike" baseline="0" dirty="0">
              <a:solidFill>
                <a:srgbClr val="292F33"/>
              </a:solidFill>
              <a:latin typeface="+mj-lt"/>
            </a:endParaRPr>
          </a:p>
          <a:p>
            <a:pPr marR="0" algn="l" rtl="0"/>
            <a:r>
              <a:rPr lang="en-US" sz="3200" b="0" i="0" u="none" strike="noStrike" baseline="0" dirty="0">
                <a:solidFill>
                  <a:srgbClr val="292F33"/>
                </a:solidFill>
                <a:latin typeface="+mj-lt"/>
              </a:rPr>
              <a:t>From </a:t>
            </a:r>
            <a:r>
              <a:rPr lang="en-US" sz="3200" b="0" i="0" u="none" strike="noStrike" baseline="0" dirty="0">
                <a:solidFill>
                  <a:srgbClr val="9753DB"/>
                </a:solidFill>
                <a:latin typeface="+mj-lt"/>
              </a:rPr>
              <a:t>G1</a:t>
            </a:r>
            <a:r>
              <a:rPr lang="en-US" sz="3200" b="0" i="0" u="none" strike="noStrike" baseline="0" dirty="0">
                <a:solidFill>
                  <a:srgbClr val="292F33"/>
                </a:solidFill>
                <a:latin typeface="+mj-lt"/>
              </a:rPr>
              <a:t> (as a negative particle) and </a:t>
            </a:r>
            <a:r>
              <a:rPr lang="en-US" sz="3200" b="0" i="0" u="none" strike="noStrike" baseline="0" dirty="0">
                <a:solidFill>
                  <a:srgbClr val="9753DB"/>
                </a:solidFill>
                <a:latin typeface="+mj-lt"/>
              </a:rPr>
              <a:t>G2990</a:t>
            </a:r>
            <a:r>
              <a:rPr lang="en-US" sz="3200" b="0" i="0" u="none" strike="noStrike" baseline="0" dirty="0">
                <a:solidFill>
                  <a:srgbClr val="292F33"/>
                </a:solidFill>
                <a:latin typeface="+mj-lt"/>
              </a:rPr>
              <a:t>; </a:t>
            </a:r>
            <a:r>
              <a:rPr lang="en-US" sz="3200" b="0" i="1" u="none" strike="noStrike" baseline="0" dirty="0">
                <a:solidFill>
                  <a:srgbClr val="292F33"/>
                </a:solidFill>
                <a:latin typeface="+mj-lt"/>
              </a:rPr>
              <a:t>true</a:t>
            </a:r>
            <a:r>
              <a:rPr lang="en-US" sz="3200" b="0" i="0" u="none" strike="noStrike" baseline="0" dirty="0">
                <a:solidFill>
                  <a:srgbClr val="292F33"/>
                </a:solidFill>
                <a:latin typeface="+mj-lt"/>
              </a:rPr>
              <a:t> (as </a:t>
            </a:r>
            <a:r>
              <a:rPr lang="en-US" sz="3200" b="0" i="1" u="none" strike="noStrike" baseline="0" dirty="0">
                <a:solidFill>
                  <a:srgbClr val="292F33"/>
                </a:solidFill>
                <a:latin typeface="+mj-lt"/>
              </a:rPr>
              <a:t>not concealing</a:t>
            </a:r>
            <a:r>
              <a:rPr lang="en-US" sz="3200" b="0" i="0" u="none" strike="noStrike" baseline="0" dirty="0">
                <a:solidFill>
                  <a:srgbClr val="292F33"/>
                </a:solidFill>
                <a:latin typeface="+mj-lt"/>
              </a:rPr>
              <a:t>): - true, truly, truth.</a:t>
            </a:r>
          </a:p>
          <a:p>
            <a:pPr marR="0" algn="l" rtl="0"/>
            <a:r>
              <a:rPr lang="en-US" sz="3200" b="1" i="0" u="none" strike="noStrike" baseline="0" dirty="0">
                <a:solidFill>
                  <a:srgbClr val="292F33"/>
                </a:solidFill>
                <a:latin typeface="+mj-lt"/>
              </a:rPr>
              <a:t>Total KJV occurrences: 25</a:t>
            </a:r>
          </a:p>
          <a:p>
            <a:pPr marR="0" algn="l" rtl="0"/>
            <a:endParaRPr lang="en-US" sz="1800" b="1" dirty="0">
              <a:solidFill>
                <a:srgbClr val="292F33"/>
              </a:solidFill>
              <a:latin typeface="Verdana" panose="020B0604030504040204" pitchFamily="34" charset="0"/>
            </a:endParaRPr>
          </a:p>
          <a:p>
            <a:pPr marR="0" algn="l" rtl="0"/>
            <a:endParaRPr lang="en-US" sz="1800" b="1" dirty="0">
              <a:solidFill>
                <a:srgbClr val="292F33"/>
              </a:solidFill>
              <a:latin typeface="Verdana" panose="020B0604030504040204" pitchFamily="34" charset="0"/>
            </a:endParaRPr>
          </a:p>
          <a:p>
            <a:pPr marR="0" algn="l" rtl="0"/>
            <a:endParaRPr lang="en-US" dirty="0"/>
          </a:p>
        </p:txBody>
      </p:sp>
    </p:spTree>
    <p:extLst>
      <p:ext uri="{BB962C8B-B14F-4D97-AF65-F5344CB8AC3E}">
        <p14:creationId xmlns:p14="http://schemas.microsoft.com/office/powerpoint/2010/main" val="249806396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A1D9-33E0-CD59-E4BD-C8BF6AE92027}"/>
              </a:ext>
            </a:extLst>
          </p:cNvPr>
          <p:cNvSpPr>
            <a:spLocks noGrp="1"/>
          </p:cNvSpPr>
          <p:nvPr>
            <p:ph type="title"/>
          </p:nvPr>
        </p:nvSpPr>
        <p:spPr/>
        <p:txBody>
          <a:bodyPr>
            <a:normAutofit fontScale="90000"/>
          </a:bodyPr>
          <a:lstStyle/>
          <a:p>
            <a:r>
              <a:rPr lang="en-US" dirty="0"/>
              <a:t>Whatsoever things are true</a:t>
            </a:r>
          </a:p>
        </p:txBody>
      </p:sp>
      <p:sp>
        <p:nvSpPr>
          <p:cNvPr id="3" name="Content Placeholder 2">
            <a:extLst>
              <a:ext uri="{FF2B5EF4-FFF2-40B4-BE49-F238E27FC236}">
                <a16:creationId xmlns:a16="http://schemas.microsoft.com/office/drawing/2014/main" id="{1825631A-061A-0A57-3028-421AFCCD1209}"/>
              </a:ext>
            </a:extLst>
          </p:cNvPr>
          <p:cNvSpPr>
            <a:spLocks noGrp="1"/>
          </p:cNvSpPr>
          <p:nvPr>
            <p:ph idx="1"/>
          </p:nvPr>
        </p:nvSpPr>
        <p:spPr/>
        <p:txBody>
          <a:bodyPr/>
          <a:lstStyle/>
          <a:p>
            <a:pPr marL="342900" indent="-342900">
              <a:buFont typeface="Arial" panose="020B0604020202020204" pitchFamily="34" charset="0"/>
              <a:buChar char="•"/>
            </a:pPr>
            <a:r>
              <a:rPr lang="en-US" dirty="0"/>
              <a:t>Jn 8:32 </a:t>
            </a:r>
            <a:r>
              <a:rPr lang="en-US" baseline="30000" dirty="0"/>
              <a:t>32 </a:t>
            </a:r>
            <a:r>
              <a:rPr lang="en-US" dirty="0"/>
              <a:t>And you shall know the truth, and the truth shall make you free.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Jn 17:17 </a:t>
            </a:r>
            <a:r>
              <a:rPr lang="en-US" baseline="30000" dirty="0"/>
              <a:t>17 </a:t>
            </a:r>
            <a:r>
              <a:rPr lang="en-US" dirty="0"/>
              <a:t>Sanctify them by Your truth. Your word is truth.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We should think/meditate on God’s written Word (Ps 119)</a:t>
            </a:r>
          </a:p>
          <a:p>
            <a:endParaRPr lang="en-US" dirty="0"/>
          </a:p>
          <a:p>
            <a:endParaRPr lang="en-US" dirty="0"/>
          </a:p>
        </p:txBody>
      </p:sp>
    </p:spTree>
    <p:extLst>
      <p:ext uri="{BB962C8B-B14F-4D97-AF65-F5344CB8AC3E}">
        <p14:creationId xmlns:p14="http://schemas.microsoft.com/office/powerpoint/2010/main" val="124852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B123-790F-58C5-E495-1F3A4E73CFFF}"/>
              </a:ext>
            </a:extLst>
          </p:cNvPr>
          <p:cNvSpPr>
            <a:spLocks noGrp="1"/>
          </p:cNvSpPr>
          <p:nvPr>
            <p:ph type="title"/>
          </p:nvPr>
        </p:nvSpPr>
        <p:spPr/>
        <p:txBody>
          <a:bodyPr>
            <a:normAutofit fontScale="90000"/>
          </a:bodyPr>
          <a:lstStyle/>
          <a:p>
            <a:r>
              <a:rPr lang="en-US" dirty="0"/>
              <a:t>Whatsoever things are noble</a:t>
            </a:r>
          </a:p>
        </p:txBody>
      </p:sp>
      <p:sp>
        <p:nvSpPr>
          <p:cNvPr id="3" name="Content Placeholder 2">
            <a:extLst>
              <a:ext uri="{FF2B5EF4-FFF2-40B4-BE49-F238E27FC236}">
                <a16:creationId xmlns:a16="http://schemas.microsoft.com/office/drawing/2014/main" id="{81D23948-ED51-6B79-F531-153BFD102514}"/>
              </a:ext>
            </a:extLst>
          </p:cNvPr>
          <p:cNvSpPr>
            <a:spLocks noGrp="1"/>
          </p:cNvSpPr>
          <p:nvPr>
            <p:ph idx="1"/>
          </p:nvPr>
        </p:nvSpPr>
        <p:spPr/>
        <p:txBody>
          <a:bodyPr>
            <a:noAutofit/>
          </a:bodyPr>
          <a:lstStyle/>
          <a:p>
            <a:pPr marR="0" algn="l" rtl="0"/>
            <a:r>
              <a:rPr lang="el-GR" sz="3200" b="0" i="0" u="none" strike="noStrike" baseline="0" dirty="0">
                <a:solidFill>
                  <a:srgbClr val="2E78C2"/>
                </a:solidFill>
                <a:latin typeface="+mj-lt"/>
              </a:rPr>
              <a:t>σεμνός</a:t>
            </a:r>
            <a:endParaRPr lang="el-GR" sz="3200" b="0" i="0" u="none" strike="noStrike" baseline="0" dirty="0">
              <a:solidFill>
                <a:srgbClr val="292F33"/>
              </a:solidFill>
              <a:latin typeface="+mj-lt"/>
            </a:endParaRPr>
          </a:p>
          <a:p>
            <a:pPr marR="0" algn="l" rtl="0"/>
            <a:r>
              <a:rPr lang="en-US" sz="3200" b="0" i="0" u="none" strike="noStrike" baseline="0" dirty="0" err="1">
                <a:solidFill>
                  <a:srgbClr val="2E78C2"/>
                </a:solidFill>
                <a:latin typeface="+mj-lt"/>
              </a:rPr>
              <a:t>semnos</a:t>
            </a:r>
            <a:endParaRPr lang="en-US" sz="3200" b="0" i="0" u="none" strike="noStrike" baseline="0" dirty="0">
              <a:solidFill>
                <a:srgbClr val="292F33"/>
              </a:solidFill>
              <a:latin typeface="+mj-lt"/>
            </a:endParaRPr>
          </a:p>
          <a:p>
            <a:pPr marR="0" algn="l" rtl="0"/>
            <a:r>
              <a:rPr lang="en-US" sz="3200" b="0" i="1" u="none" strike="noStrike" baseline="0" dirty="0" err="1">
                <a:solidFill>
                  <a:srgbClr val="292F33"/>
                </a:solidFill>
                <a:latin typeface="+mj-lt"/>
              </a:rPr>
              <a:t>sem-nos</a:t>
            </a:r>
            <a:r>
              <a:rPr lang="en-US" sz="3200" b="0" i="1" u="none" strike="noStrike" baseline="0" dirty="0">
                <a:solidFill>
                  <a:srgbClr val="292F33"/>
                </a:solidFill>
                <a:latin typeface="+mj-lt"/>
              </a:rPr>
              <a:t>'</a:t>
            </a:r>
            <a:endParaRPr lang="en-US" sz="3200" b="0" i="0" u="none" strike="noStrike" baseline="0" dirty="0">
              <a:solidFill>
                <a:srgbClr val="292F33"/>
              </a:solidFill>
              <a:latin typeface="+mj-lt"/>
            </a:endParaRPr>
          </a:p>
          <a:p>
            <a:pPr marR="0" algn="l" rtl="0"/>
            <a:r>
              <a:rPr lang="en-US" sz="3200" b="0" i="0" u="none" strike="noStrike" baseline="0" dirty="0">
                <a:solidFill>
                  <a:srgbClr val="292F33"/>
                </a:solidFill>
                <a:latin typeface="+mj-lt"/>
              </a:rPr>
              <a:t>From </a:t>
            </a:r>
            <a:r>
              <a:rPr lang="en-US" sz="3200" b="0" i="0" u="none" strike="noStrike" baseline="0" dirty="0">
                <a:solidFill>
                  <a:srgbClr val="9753DB"/>
                </a:solidFill>
                <a:latin typeface="+mj-lt"/>
              </a:rPr>
              <a:t>G4576</a:t>
            </a:r>
            <a:r>
              <a:rPr lang="en-US" sz="3200" b="0" i="0" u="none" strike="noStrike" baseline="0" dirty="0">
                <a:solidFill>
                  <a:srgbClr val="292F33"/>
                </a:solidFill>
                <a:latin typeface="+mj-lt"/>
              </a:rPr>
              <a:t>; </a:t>
            </a:r>
            <a:r>
              <a:rPr lang="en-US" sz="3200" b="0" i="1" u="none" strike="noStrike" baseline="0" dirty="0">
                <a:solidFill>
                  <a:srgbClr val="292F33"/>
                </a:solidFill>
                <a:latin typeface="+mj-lt"/>
              </a:rPr>
              <a:t>venerable</a:t>
            </a:r>
            <a:r>
              <a:rPr lang="en-US" sz="3200" b="0" i="0" u="none" strike="noStrike" baseline="0" dirty="0">
                <a:solidFill>
                  <a:srgbClr val="292F33"/>
                </a:solidFill>
                <a:latin typeface="+mj-lt"/>
              </a:rPr>
              <a:t>, that is, </a:t>
            </a:r>
            <a:r>
              <a:rPr lang="en-US" sz="3200" b="0" i="1" u="none" strike="noStrike" baseline="0" dirty="0">
                <a:solidFill>
                  <a:srgbClr val="292F33"/>
                </a:solidFill>
                <a:latin typeface="+mj-lt"/>
              </a:rPr>
              <a:t>honorable:</a:t>
            </a:r>
            <a:r>
              <a:rPr lang="en-US" sz="3200" b="0" i="0" u="none" strike="noStrike" baseline="0" dirty="0">
                <a:solidFill>
                  <a:srgbClr val="292F33"/>
                </a:solidFill>
                <a:latin typeface="+mj-lt"/>
              </a:rPr>
              <a:t> - grave, honest.</a:t>
            </a:r>
          </a:p>
          <a:p>
            <a:pPr marR="0" algn="l" rtl="0"/>
            <a:r>
              <a:rPr lang="en-US" sz="3200" b="1" i="0" u="none" strike="noStrike" baseline="0" dirty="0">
                <a:solidFill>
                  <a:srgbClr val="292F33"/>
                </a:solidFill>
                <a:latin typeface="+mj-lt"/>
              </a:rPr>
              <a:t>Total KJV occurrences: 4</a:t>
            </a:r>
            <a:endParaRPr lang="en-US" sz="3200" dirty="0">
              <a:latin typeface="+mj-lt"/>
            </a:endParaRPr>
          </a:p>
        </p:txBody>
      </p:sp>
    </p:spTree>
    <p:extLst>
      <p:ext uri="{BB962C8B-B14F-4D97-AF65-F5344CB8AC3E}">
        <p14:creationId xmlns:p14="http://schemas.microsoft.com/office/powerpoint/2010/main" val="303196243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CF46-E933-67BA-BBA1-2AA337FC5651}"/>
              </a:ext>
            </a:extLst>
          </p:cNvPr>
          <p:cNvSpPr>
            <a:spLocks noGrp="1"/>
          </p:cNvSpPr>
          <p:nvPr>
            <p:ph type="title"/>
          </p:nvPr>
        </p:nvSpPr>
        <p:spPr/>
        <p:txBody>
          <a:bodyPr>
            <a:normAutofit fontScale="90000"/>
          </a:bodyPr>
          <a:lstStyle/>
          <a:p>
            <a:r>
              <a:rPr lang="en-US" dirty="0"/>
              <a:t>Whatsoever things are noble</a:t>
            </a:r>
          </a:p>
        </p:txBody>
      </p:sp>
      <p:sp>
        <p:nvSpPr>
          <p:cNvPr id="3" name="Content Placeholder 2">
            <a:extLst>
              <a:ext uri="{FF2B5EF4-FFF2-40B4-BE49-F238E27FC236}">
                <a16:creationId xmlns:a16="http://schemas.microsoft.com/office/drawing/2014/main" id="{3274D261-B350-8DFD-2F58-CBB590C7DEB5}"/>
              </a:ext>
            </a:extLst>
          </p:cNvPr>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en-US" dirty="0"/>
              <a:t>This term is found only three other times in scripture, describing deacons, deacon’s wives, and older men (</a:t>
            </a:r>
            <a:r>
              <a:rPr lang="en-US" b="1" i="1" dirty="0"/>
              <a:t>1 Tim 3:8,11; Titus 2:2</a:t>
            </a:r>
            <a:r>
              <a:rPr lang="en-US" dirty="0"/>
              <a: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The concept is those things which lead to and inspire reverence and awe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It is that quality that is characterized by soberness or seriousness (intellectually) but more that which has the dignity of holiness upon it as opposed to a frivolous flippant attitude.</a:t>
            </a:r>
          </a:p>
        </p:txBody>
      </p:sp>
    </p:spTree>
    <p:extLst>
      <p:ext uri="{BB962C8B-B14F-4D97-AF65-F5344CB8AC3E}">
        <p14:creationId xmlns:p14="http://schemas.microsoft.com/office/powerpoint/2010/main" val="260631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CB1C5-5AA8-C5B1-63B8-F1CEDA4AAB07}"/>
              </a:ext>
            </a:extLst>
          </p:cNvPr>
          <p:cNvSpPr>
            <a:spLocks noGrp="1"/>
          </p:cNvSpPr>
          <p:nvPr>
            <p:ph type="title"/>
          </p:nvPr>
        </p:nvSpPr>
        <p:spPr/>
        <p:txBody>
          <a:bodyPr>
            <a:normAutofit fontScale="90000"/>
          </a:bodyPr>
          <a:lstStyle/>
          <a:p>
            <a:r>
              <a:rPr lang="en-US" dirty="0"/>
              <a:t>Whatsoever things are just</a:t>
            </a:r>
          </a:p>
        </p:txBody>
      </p:sp>
      <p:sp>
        <p:nvSpPr>
          <p:cNvPr id="3" name="Content Placeholder 2">
            <a:extLst>
              <a:ext uri="{FF2B5EF4-FFF2-40B4-BE49-F238E27FC236}">
                <a16:creationId xmlns:a16="http://schemas.microsoft.com/office/drawing/2014/main" id="{66EC09F2-22DE-633B-39DA-4F11EF35834D}"/>
              </a:ext>
            </a:extLst>
          </p:cNvPr>
          <p:cNvSpPr>
            <a:spLocks noGrp="1"/>
          </p:cNvSpPr>
          <p:nvPr>
            <p:ph idx="1"/>
          </p:nvPr>
        </p:nvSpPr>
        <p:spPr/>
        <p:txBody>
          <a:bodyPr>
            <a:noAutofit/>
          </a:bodyPr>
          <a:lstStyle/>
          <a:p>
            <a:pPr marR="0" algn="l" rtl="0"/>
            <a:r>
              <a:rPr lang="el-GR" sz="2800" b="0" i="0" u="none" strike="noStrike" baseline="0" dirty="0">
                <a:solidFill>
                  <a:srgbClr val="2E78C2"/>
                </a:solidFill>
                <a:latin typeface="+mj-lt"/>
              </a:rPr>
              <a:t>δίκαιος</a:t>
            </a:r>
            <a:endParaRPr lang="el-GR" sz="2800" b="0" i="0" u="none" strike="noStrike" baseline="0" dirty="0">
              <a:solidFill>
                <a:srgbClr val="292F33"/>
              </a:solidFill>
              <a:latin typeface="+mj-lt"/>
            </a:endParaRPr>
          </a:p>
          <a:p>
            <a:pPr marR="0" algn="l" rtl="0"/>
            <a:r>
              <a:rPr lang="en-US" sz="2800" b="0" i="0" u="none" strike="noStrike" baseline="0" dirty="0" err="1">
                <a:solidFill>
                  <a:srgbClr val="2E78C2"/>
                </a:solidFill>
                <a:latin typeface="+mj-lt"/>
              </a:rPr>
              <a:t>dikaios</a:t>
            </a:r>
            <a:endParaRPr lang="en-US" sz="2800" b="0" i="0" u="none" strike="noStrike" baseline="0" dirty="0">
              <a:solidFill>
                <a:srgbClr val="292F33"/>
              </a:solidFill>
              <a:latin typeface="+mj-lt"/>
            </a:endParaRPr>
          </a:p>
          <a:p>
            <a:pPr marR="0" algn="l" rtl="0"/>
            <a:r>
              <a:rPr lang="en-US" sz="2800" b="0" i="1" u="none" strike="noStrike" baseline="0" dirty="0" err="1">
                <a:solidFill>
                  <a:srgbClr val="292F33"/>
                </a:solidFill>
                <a:latin typeface="+mj-lt"/>
              </a:rPr>
              <a:t>dik</a:t>
            </a:r>
            <a:r>
              <a:rPr lang="en-US" sz="2800" b="0" i="1" u="none" strike="noStrike" baseline="0" dirty="0">
                <a:solidFill>
                  <a:srgbClr val="292F33"/>
                </a:solidFill>
                <a:latin typeface="+mj-lt"/>
              </a:rPr>
              <a:t>'-ah-</a:t>
            </a:r>
            <a:r>
              <a:rPr lang="en-US" sz="2800" b="0" i="1" u="none" strike="noStrike" baseline="0" dirty="0" err="1">
                <a:solidFill>
                  <a:srgbClr val="292F33"/>
                </a:solidFill>
                <a:latin typeface="+mj-lt"/>
              </a:rPr>
              <a:t>yos</a:t>
            </a:r>
            <a:endParaRPr lang="en-US" sz="2800" b="0" i="0" u="none" strike="noStrike" baseline="0" dirty="0">
              <a:solidFill>
                <a:srgbClr val="292F33"/>
              </a:solidFill>
              <a:latin typeface="+mj-lt"/>
            </a:endParaRPr>
          </a:p>
          <a:p>
            <a:pPr marR="0" algn="l" rtl="0"/>
            <a:r>
              <a:rPr lang="en-US" sz="2800" b="0" i="0" u="none" strike="noStrike" baseline="0" dirty="0">
                <a:solidFill>
                  <a:srgbClr val="292F33"/>
                </a:solidFill>
                <a:latin typeface="+mj-lt"/>
              </a:rPr>
              <a:t>From </a:t>
            </a:r>
            <a:r>
              <a:rPr lang="en-US" sz="2800" b="0" i="0" u="none" strike="noStrike" baseline="0" dirty="0">
                <a:solidFill>
                  <a:srgbClr val="9753DB"/>
                </a:solidFill>
                <a:latin typeface="+mj-lt"/>
              </a:rPr>
              <a:t>G1349</a:t>
            </a:r>
            <a:r>
              <a:rPr lang="en-US" sz="2800" b="0" i="0" u="none" strike="noStrike" baseline="0" dirty="0">
                <a:solidFill>
                  <a:srgbClr val="292F33"/>
                </a:solidFill>
                <a:latin typeface="+mj-lt"/>
              </a:rPr>
              <a:t>; </a:t>
            </a:r>
            <a:r>
              <a:rPr lang="en-US" sz="2800" b="0" i="1" u="none" strike="noStrike" baseline="0" dirty="0">
                <a:solidFill>
                  <a:srgbClr val="292F33"/>
                </a:solidFill>
                <a:latin typeface="+mj-lt"/>
              </a:rPr>
              <a:t>equitable</a:t>
            </a:r>
            <a:r>
              <a:rPr lang="en-US" sz="2800" b="0" i="0" u="none" strike="noStrike" baseline="0" dirty="0">
                <a:solidFill>
                  <a:srgbClr val="292F33"/>
                </a:solidFill>
                <a:latin typeface="+mj-lt"/>
              </a:rPr>
              <a:t> (in character or act); by implication </a:t>
            </a:r>
            <a:r>
              <a:rPr lang="en-US" sz="2800" b="0" i="1" u="none" strike="noStrike" baseline="0" dirty="0">
                <a:solidFill>
                  <a:srgbClr val="292F33"/>
                </a:solidFill>
                <a:latin typeface="+mj-lt"/>
              </a:rPr>
              <a:t>innocent</a:t>
            </a:r>
            <a:r>
              <a:rPr lang="en-US" sz="2800" b="0" i="0" u="none" strike="noStrike" baseline="0" dirty="0">
                <a:solidFill>
                  <a:srgbClr val="292F33"/>
                </a:solidFill>
                <a:latin typeface="+mj-lt"/>
              </a:rPr>
              <a:t>, </a:t>
            </a:r>
            <a:r>
              <a:rPr lang="en-US" sz="2800" b="0" i="1" u="none" strike="noStrike" baseline="0" dirty="0">
                <a:solidFill>
                  <a:srgbClr val="292F33"/>
                </a:solidFill>
                <a:latin typeface="+mj-lt"/>
              </a:rPr>
              <a:t>holy</a:t>
            </a:r>
            <a:r>
              <a:rPr lang="en-US" sz="2800" b="0" i="0" u="none" strike="noStrike" baseline="0" dirty="0">
                <a:solidFill>
                  <a:srgbClr val="292F33"/>
                </a:solidFill>
                <a:latin typeface="+mj-lt"/>
              </a:rPr>
              <a:t> (absolutely or relatively): - just, meet, right (-</a:t>
            </a:r>
            <a:r>
              <a:rPr lang="en-US" sz="2800" b="0" i="0" u="none" strike="noStrike" baseline="0" dirty="0" err="1">
                <a:solidFill>
                  <a:srgbClr val="292F33"/>
                </a:solidFill>
                <a:latin typeface="+mj-lt"/>
              </a:rPr>
              <a:t>eous</a:t>
            </a:r>
            <a:r>
              <a:rPr lang="en-US" sz="2800" b="0" i="0" u="none" strike="noStrike" baseline="0" dirty="0">
                <a:solidFill>
                  <a:srgbClr val="292F33"/>
                </a:solidFill>
                <a:latin typeface="+mj-lt"/>
              </a:rPr>
              <a:t>).</a:t>
            </a:r>
          </a:p>
          <a:p>
            <a:pPr marR="0" algn="l" rtl="0"/>
            <a:r>
              <a:rPr lang="en-US" sz="2800" b="1" i="0" u="none" strike="noStrike" baseline="0" dirty="0">
                <a:solidFill>
                  <a:srgbClr val="292F33"/>
                </a:solidFill>
                <a:latin typeface="+mj-lt"/>
              </a:rPr>
              <a:t>Total KJV occurrences: 81</a:t>
            </a:r>
            <a:endParaRPr lang="en-US" sz="2800" dirty="0">
              <a:latin typeface="+mj-lt"/>
            </a:endParaRPr>
          </a:p>
        </p:txBody>
      </p:sp>
    </p:spTree>
    <p:extLst>
      <p:ext uri="{BB962C8B-B14F-4D97-AF65-F5344CB8AC3E}">
        <p14:creationId xmlns:p14="http://schemas.microsoft.com/office/powerpoint/2010/main" val="825937970"/>
      </p:ext>
    </p:extLst>
  </p:cSld>
  <p:clrMapOvr>
    <a:masterClrMapping/>
  </p:clrMapOvr>
  <p:transition spd="slow">
    <p:push dir="u"/>
  </p:transition>
</p:sld>
</file>

<file path=ppt/theme/theme1.xml><?xml version="1.0" encoding="utf-8"?>
<a:theme xmlns:a="http://schemas.openxmlformats.org/drawingml/2006/main" name="JuxtaposeVTI">
  <a:themeElements>
    <a:clrScheme name="Juxtapose">
      <a:dk1>
        <a:sysClr val="windowText" lastClr="000000"/>
      </a:dk1>
      <a:lt1>
        <a:sysClr val="window" lastClr="FFFFFF"/>
      </a:lt1>
      <a:dk2>
        <a:srgbClr val="3F3F3F"/>
      </a:dk2>
      <a:lt2>
        <a:srgbClr val="F8F7F5"/>
      </a:lt2>
      <a:accent1>
        <a:srgbClr val="F99700"/>
      </a:accent1>
      <a:accent2>
        <a:srgbClr val="00BAC7"/>
      </a:accent2>
      <a:accent3>
        <a:srgbClr val="FF5C21"/>
      </a:accent3>
      <a:accent4>
        <a:srgbClr val="6F7EFD"/>
      </a:accent4>
      <a:accent5>
        <a:srgbClr val="ACACAC"/>
      </a:accent5>
      <a:accent6>
        <a:srgbClr val="737373"/>
      </a:accent6>
      <a:hlink>
        <a:srgbClr val="0099FF"/>
      </a:hlink>
      <a:folHlink>
        <a:srgbClr val="868686"/>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1492</Words>
  <Application>Microsoft Office PowerPoint</Application>
  <PresentationFormat>Custom</PresentationFormat>
  <Paragraphs>130</Paragraphs>
  <Slides>24</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Franklin Gothic Demi Cond</vt:lpstr>
      <vt:lpstr>Franklin Gothic Medium</vt:lpstr>
      <vt:lpstr>Verdana</vt:lpstr>
      <vt:lpstr>Wingdings</vt:lpstr>
      <vt:lpstr>JuxtaposeVTI</vt:lpstr>
      <vt:lpstr>What’s on Your Mind?</vt:lpstr>
      <vt:lpstr>Scripture has much to say about the mind</vt:lpstr>
      <vt:lpstr>Scripture has much to say about the mind</vt:lpstr>
      <vt:lpstr>Our focus</vt:lpstr>
      <vt:lpstr>Whatsoever things are true</vt:lpstr>
      <vt:lpstr>Whatsoever things are true</vt:lpstr>
      <vt:lpstr>Whatsoever things are noble</vt:lpstr>
      <vt:lpstr>Whatsoever things are noble</vt:lpstr>
      <vt:lpstr>Whatsoever things are just</vt:lpstr>
      <vt:lpstr>Whatsoever things are just</vt:lpstr>
      <vt:lpstr>Whatsoever things are pure</vt:lpstr>
      <vt:lpstr>Whatsoever things are pure</vt:lpstr>
      <vt:lpstr>Whatsoever things are lovely</vt:lpstr>
      <vt:lpstr>Whatsoever things are lovely</vt:lpstr>
      <vt:lpstr>Whatsoever things that are of good report</vt:lpstr>
      <vt:lpstr>Whatsoever things that are of good report</vt:lpstr>
      <vt:lpstr>If there is any virtue</vt:lpstr>
      <vt:lpstr>If there is any virtue</vt:lpstr>
      <vt:lpstr>Anything praiseworthy</vt:lpstr>
      <vt:lpstr>Anything praiseworthy</vt:lpstr>
      <vt:lpstr>Meditate on these things</vt:lpstr>
      <vt:lpstr>Meditate on these things</vt:lpstr>
      <vt:lpstr>The example of paul: (Phil 1)</vt:lpstr>
      <vt:lpstr>What’s on Your Mind?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on Your Mind?</dc:title>
  <dc:creator>Rob Miller</dc:creator>
  <cp:lastModifiedBy>Rob Miller</cp:lastModifiedBy>
  <cp:revision>5</cp:revision>
  <dcterms:created xsi:type="dcterms:W3CDTF">2023-01-14T05:19:14Z</dcterms:created>
  <dcterms:modified xsi:type="dcterms:W3CDTF">2023-01-14T10:12:46Z</dcterms:modified>
</cp:coreProperties>
</file>