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84" r:id="rId2"/>
    <p:sldId id="404" r:id="rId3"/>
    <p:sldId id="405" r:id="rId4"/>
    <p:sldId id="406" r:id="rId5"/>
    <p:sldId id="407" r:id="rId6"/>
    <p:sldId id="408" r:id="rId7"/>
    <p:sldId id="409" r:id="rId8"/>
    <p:sldId id="410" r:id="rId9"/>
    <p:sldId id="411" r:id="rId10"/>
    <p:sldId id="412" r:id="rId11"/>
    <p:sldId id="413" r:id="rId12"/>
    <p:sldId id="414" r:id="rId13"/>
    <p:sldId id="415" r:id="rId14"/>
    <p:sldId id="416" r:id="rId15"/>
    <p:sldId id="403" r:id="rId16"/>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12/10/2022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Versebyvere</a:t>
            </a:r>
            <a:r>
              <a:rPr lang="en-US" dirty="0"/>
              <a:t>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714811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 point 2 Serving sin produces death</a:t>
            </a:r>
          </a:p>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217350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 point 2 Serving God produces the fruit of holiness, and at the end, eternal life</a:t>
            </a:r>
          </a:p>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1707015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 point 3 Wages of sin is death…. God gives the gift of eternal life in Christ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50174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14</a:t>
            </a:fld>
            <a:endParaRPr lang="en-US" altLang="en-US"/>
          </a:p>
        </p:txBody>
      </p:sp>
    </p:spTree>
    <p:extLst>
      <p:ext uri="{BB962C8B-B14F-4D97-AF65-F5344CB8AC3E}">
        <p14:creationId xmlns:p14="http://schemas.microsoft.com/office/powerpoint/2010/main" val="629117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15</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Versebyvere</a:t>
            </a:r>
            <a:r>
              <a:rPr lang="en-US" dirty="0"/>
              <a:t>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315945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Kercehville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143616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799678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by verse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905737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by verse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154164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by verse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254657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Kenneth </a:t>
            </a:r>
            <a:r>
              <a:rPr lang="en-US" dirty="0" err="1"/>
              <a:t>Weust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580556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 point 1 Serving righteousness produces Holiness</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247596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12/10/2022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12/10/2022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12/10/2022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12/10/2022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12/10/2022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12/10/2022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12/10/2022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12/10/2022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12/10/2022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12/10/2022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12/10/2022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12/10/2022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Slaves to Righteousness</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6:15-23</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Motivation for Serving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6:19</a:t>
            </a:r>
            <a:r>
              <a:rPr lang="en-US" altLang="en-US" sz="2400" b="1" baseline="30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sz="2400" b="0" i="0" dirty="0">
                <a:solidFill>
                  <a:srgbClr val="000000"/>
                </a:solidFill>
                <a:effectLst/>
                <a:latin typeface="Arial" panose="020B0604020202020204" pitchFamily="34" charset="0"/>
                <a:cs typeface="Arial" panose="020B0604020202020204" pitchFamily="34" charset="0"/>
              </a:rPr>
              <a:t>I speak in human </a:t>
            </a:r>
            <a:r>
              <a:rPr lang="en-US" sz="2400" b="0" i="1" dirty="0">
                <a:solidFill>
                  <a:srgbClr val="000000"/>
                </a:solidFill>
                <a:effectLst/>
                <a:latin typeface="Arial" panose="020B0604020202020204" pitchFamily="34" charset="0"/>
                <a:cs typeface="Arial" panose="020B0604020202020204" pitchFamily="34" charset="0"/>
              </a:rPr>
              <a:t>terms</a:t>
            </a:r>
            <a:r>
              <a:rPr lang="en-US" sz="2400" b="0" i="0" dirty="0">
                <a:solidFill>
                  <a:srgbClr val="000000"/>
                </a:solidFill>
                <a:effectLst/>
                <a:latin typeface="Arial" panose="020B0604020202020204" pitchFamily="34" charset="0"/>
                <a:cs typeface="Arial" panose="020B0604020202020204" pitchFamily="34" charset="0"/>
              </a:rPr>
              <a:t> because of the weakness of your flesh. For just as you presented your members </a:t>
            </a:r>
            <a:r>
              <a:rPr lang="en-US" sz="2400" b="0" i="1" dirty="0">
                <a:solidFill>
                  <a:srgbClr val="000000"/>
                </a:solidFill>
                <a:effectLst/>
                <a:latin typeface="Arial" panose="020B0604020202020204" pitchFamily="34" charset="0"/>
                <a:cs typeface="Arial" panose="020B0604020202020204" pitchFamily="34" charset="0"/>
              </a:rPr>
              <a:t>as</a:t>
            </a:r>
            <a:r>
              <a:rPr lang="en-US" sz="2400" b="0" i="0" dirty="0">
                <a:solidFill>
                  <a:srgbClr val="000000"/>
                </a:solidFill>
                <a:effectLst/>
                <a:latin typeface="Arial" panose="020B0604020202020204" pitchFamily="34" charset="0"/>
                <a:cs typeface="Arial" panose="020B0604020202020204" pitchFamily="34" charset="0"/>
              </a:rPr>
              <a:t> slaves of uncleanness, and of lawlessness </a:t>
            </a:r>
            <a:r>
              <a:rPr lang="en-US" sz="2400" b="0" i="1" dirty="0">
                <a:solidFill>
                  <a:srgbClr val="000000"/>
                </a:solidFill>
                <a:effectLst/>
                <a:latin typeface="Arial" panose="020B0604020202020204" pitchFamily="34" charset="0"/>
                <a:cs typeface="Arial" panose="020B0604020202020204" pitchFamily="34" charset="0"/>
              </a:rPr>
              <a:t>leading</a:t>
            </a:r>
            <a:r>
              <a:rPr lang="en-US" sz="2400" b="0" i="0" dirty="0">
                <a:solidFill>
                  <a:srgbClr val="000000"/>
                </a:solidFill>
                <a:effectLst/>
                <a:latin typeface="Arial" panose="020B0604020202020204" pitchFamily="34" charset="0"/>
                <a:cs typeface="Arial" panose="020B0604020202020204" pitchFamily="34" charset="0"/>
              </a:rPr>
              <a:t> to </a:t>
            </a:r>
            <a:r>
              <a:rPr lang="en-US" sz="2400" b="0" i="1" dirty="0">
                <a:solidFill>
                  <a:srgbClr val="000000"/>
                </a:solidFill>
                <a:effectLst/>
                <a:latin typeface="Arial" panose="020B0604020202020204" pitchFamily="34" charset="0"/>
                <a:cs typeface="Arial" panose="020B0604020202020204" pitchFamily="34" charset="0"/>
              </a:rPr>
              <a:t>more</a:t>
            </a:r>
            <a:r>
              <a:rPr lang="en-US" sz="2400" b="0" i="0" dirty="0">
                <a:solidFill>
                  <a:srgbClr val="000000"/>
                </a:solidFill>
                <a:effectLst/>
                <a:latin typeface="Arial" panose="020B0604020202020204" pitchFamily="34" charset="0"/>
                <a:cs typeface="Arial" panose="020B0604020202020204" pitchFamily="34" charset="0"/>
              </a:rPr>
              <a:t> lawlessness, so now present your members a slaves of righteousness for holiness.</a:t>
            </a:r>
          </a:p>
          <a:p>
            <a:pPr lvl="2" eaLnBrk="1" hangingPunct="1">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Serving lawlessness produces more lawlessness</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Serving Righteousness produces holiness</a:t>
            </a:r>
          </a:p>
        </p:txBody>
      </p:sp>
    </p:spTree>
    <p:extLst>
      <p:ext uri="{BB962C8B-B14F-4D97-AF65-F5344CB8AC3E}">
        <p14:creationId xmlns:p14="http://schemas.microsoft.com/office/powerpoint/2010/main" val="332138278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Motivation for Serving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6:20-21 </a:t>
            </a:r>
            <a:r>
              <a:rPr lang="en-US" altLang="en-US" sz="2000" b="1" baseline="300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sz="2000" b="1" i="0" baseline="30000" dirty="0">
                <a:solidFill>
                  <a:srgbClr val="000000"/>
                </a:solidFill>
                <a:effectLst/>
                <a:latin typeface="Arial" panose="020B0604020202020204" pitchFamily="34" charset="0"/>
                <a:cs typeface="Arial" panose="020B0604020202020204" pitchFamily="34" charset="0"/>
              </a:rPr>
              <a:t>20 </a:t>
            </a:r>
            <a:r>
              <a:rPr lang="en-US" sz="2000" b="0" i="0" dirty="0">
                <a:solidFill>
                  <a:srgbClr val="000000"/>
                </a:solidFill>
                <a:effectLst/>
                <a:latin typeface="Arial" panose="020B0604020202020204" pitchFamily="34" charset="0"/>
                <a:cs typeface="Arial" panose="020B0604020202020204" pitchFamily="34" charset="0"/>
              </a:rPr>
              <a:t>For when you were slaves of sin, you were free in regard to righteousness. </a:t>
            </a:r>
            <a:r>
              <a:rPr lang="en-US" sz="2000" b="1" i="0" baseline="30000" dirty="0">
                <a:solidFill>
                  <a:srgbClr val="000000"/>
                </a:solidFill>
                <a:effectLst/>
                <a:latin typeface="Arial" panose="020B0604020202020204" pitchFamily="34" charset="0"/>
                <a:cs typeface="Arial" panose="020B0604020202020204" pitchFamily="34" charset="0"/>
              </a:rPr>
              <a:t>21 </a:t>
            </a:r>
            <a:r>
              <a:rPr lang="en-US" sz="2000" b="0" i="0" dirty="0">
                <a:solidFill>
                  <a:srgbClr val="000000"/>
                </a:solidFill>
                <a:effectLst/>
                <a:latin typeface="Arial" panose="020B0604020202020204" pitchFamily="34" charset="0"/>
                <a:cs typeface="Arial" panose="020B0604020202020204" pitchFamily="34" charset="0"/>
              </a:rPr>
              <a:t>What fruit did you have then in the things of which you are now ashamed? For the end of those things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death</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a:t>
            </a:r>
            <a:r>
              <a:rPr lang="en-US" sz="2000" b="0" i="0" dirty="0">
                <a:solidFill>
                  <a:srgbClr val="444444"/>
                </a:solidFill>
                <a:effectLst/>
                <a:latin typeface="Arial" panose="020B0604020202020204" pitchFamily="34" charset="0"/>
                <a:cs typeface="Arial" panose="020B0604020202020204" pitchFamily="34" charset="0"/>
              </a:rPr>
              <a:t>Verse 20 ought to be jarring statement to our souls. When we are slaves to sin, we are free in regard to righteousness. We are free from God’s covenant faithfulness when we serve sin. When we let sin be the rule of our lives, we do not have the declaration of justified in the sight of God. We have returned to ungodliness and the wrath of God has been revealed against all ungodliness (1:18). Grace is not overflowing and super-abounding if we make the choice to remain under the rule and power of sin. We must change our allegiance to God and present our bodies in obedience to God.”</a:t>
            </a:r>
            <a:endParaRPr lang="en-US" sz="20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2470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Motivation for Serving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6:22 </a:t>
            </a:r>
            <a:r>
              <a:rPr lang="en-US" sz="2400" b="1" i="0" baseline="30000" dirty="0">
                <a:solidFill>
                  <a:srgbClr val="000000"/>
                </a:solidFill>
                <a:effectLst/>
                <a:latin typeface="Arial" panose="020B0604020202020204" pitchFamily="34" charset="0"/>
                <a:cs typeface="Arial" panose="020B0604020202020204" pitchFamily="34" charset="0"/>
              </a:rPr>
              <a:t>22 </a:t>
            </a:r>
            <a:r>
              <a:rPr lang="en-US" sz="2400" b="0" i="0" dirty="0">
                <a:solidFill>
                  <a:srgbClr val="000000"/>
                </a:solidFill>
                <a:effectLst/>
                <a:latin typeface="Arial" panose="020B0604020202020204" pitchFamily="34" charset="0"/>
                <a:cs typeface="Arial" panose="020B0604020202020204" pitchFamily="34" charset="0"/>
              </a:rPr>
              <a:t>But now having been set free from sin, and having become slaves of God, you have your fruit to holiness, and the end, everlasting life.</a:t>
            </a:r>
          </a:p>
          <a:p>
            <a:pPr lvl="2" eaLnBrk="1" hangingPunct="1">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fruit obtained from the godly life is holiness and eternal life</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Slavery to sin leaves us nothing to show for it</a:t>
            </a:r>
          </a:p>
          <a:p>
            <a:pPr lvl="2" eaLnBrk="1" hangingPunct="1">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Serving God and being set free from sin leads to a new life, different than the world</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Paul </a:t>
            </a:r>
            <a:r>
              <a:rPr lang="en-US" sz="2400" dirty="0">
                <a:solidFill>
                  <a:srgbClr val="000000"/>
                </a:solidFill>
                <a:latin typeface="Arial" panose="020B0604020202020204" pitchFamily="34" charset="0"/>
                <a:cs typeface="Arial" panose="020B0604020202020204" pitchFamily="34" charset="0"/>
              </a:rPr>
              <a:t>pictures Christians no only having a quality of life now, but the great result of being with God</a:t>
            </a:r>
            <a:endParaRPr lang="en-US" sz="24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altLang="en-US" sz="164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9647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Motivation for Serving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6:23 </a:t>
            </a:r>
            <a:r>
              <a:rPr lang="en-US" sz="2400" b="1" i="0" baseline="30000" dirty="0">
                <a:solidFill>
                  <a:srgbClr val="000000"/>
                </a:solidFill>
                <a:effectLst/>
                <a:latin typeface="Arial" panose="020B0604020202020204" pitchFamily="34" charset="0"/>
                <a:cs typeface="Arial" panose="020B0604020202020204" pitchFamily="34" charset="0"/>
              </a:rPr>
              <a:t>23 </a:t>
            </a:r>
            <a:r>
              <a:rPr lang="en-US" sz="2400" b="0" i="0" dirty="0">
                <a:solidFill>
                  <a:srgbClr val="000000"/>
                </a:solidFill>
                <a:effectLst/>
                <a:latin typeface="Arial" panose="020B0604020202020204" pitchFamily="34" charset="0"/>
                <a:cs typeface="Arial" panose="020B0604020202020204" pitchFamily="34" charset="0"/>
              </a:rPr>
              <a:t>For the wages of sin </a:t>
            </a:r>
            <a:r>
              <a:rPr lang="en-US" sz="2400" b="0" i="1" dirty="0">
                <a:solidFill>
                  <a:srgbClr val="000000"/>
                </a:solidFill>
                <a:effectLst/>
                <a:latin typeface="Arial" panose="020B0604020202020204" pitchFamily="34" charset="0"/>
                <a:cs typeface="Arial" panose="020B0604020202020204" pitchFamily="34" charset="0"/>
              </a:rPr>
              <a:t>is</a:t>
            </a:r>
            <a:r>
              <a:rPr lang="en-US" sz="2400" b="0" i="0" dirty="0">
                <a:solidFill>
                  <a:srgbClr val="000000"/>
                </a:solidFill>
                <a:effectLst/>
                <a:latin typeface="Arial" panose="020B0604020202020204" pitchFamily="34" charset="0"/>
                <a:cs typeface="Arial" panose="020B0604020202020204" pitchFamily="34" charset="0"/>
              </a:rPr>
              <a:t> death, but the gift of God </a:t>
            </a:r>
            <a:r>
              <a:rPr lang="en-US" sz="2400" b="0" i="1" dirty="0">
                <a:solidFill>
                  <a:srgbClr val="000000"/>
                </a:solidFill>
                <a:effectLst/>
                <a:latin typeface="Arial" panose="020B0604020202020204" pitchFamily="34" charset="0"/>
                <a:cs typeface="Arial" panose="020B0604020202020204" pitchFamily="34" charset="0"/>
              </a:rPr>
              <a:t>is</a:t>
            </a:r>
            <a:r>
              <a:rPr lang="en-US" sz="2400" b="0" i="0" dirty="0">
                <a:solidFill>
                  <a:srgbClr val="000000"/>
                </a:solidFill>
                <a:effectLst/>
                <a:latin typeface="Arial" panose="020B0604020202020204" pitchFamily="34" charset="0"/>
                <a:cs typeface="Arial" panose="020B0604020202020204" pitchFamily="34" charset="0"/>
              </a:rPr>
              <a:t> eternal life in Christ Jesus our Lord.</a:t>
            </a: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6535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Life Lessons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marL="285750" indent="-285750" algn="l" fontAlgn="base">
              <a:buFont typeface="Wingdings" panose="05000000000000000000" pitchFamily="2" charset="2"/>
              <a:buChar char="§"/>
            </a:pPr>
            <a:r>
              <a:rPr lang="en-US" sz="1800" b="0" i="0" dirty="0">
                <a:solidFill>
                  <a:srgbClr val="444444"/>
                </a:solidFill>
                <a:effectLst/>
                <a:latin typeface="Arial" panose="020B0604020202020204" pitchFamily="34" charset="0"/>
                <a:cs typeface="Arial" panose="020B0604020202020204" pitchFamily="34" charset="0"/>
              </a:rPr>
              <a:t>We have been given over to a new standard of teaching. We cannot follow the rules of the world. We have been committed to a new standard of teaching that we are to obey from the heart. New rules for a new way of life.</a:t>
            </a:r>
          </a:p>
          <a:p>
            <a:pPr marL="285750" indent="-285750" algn="l" fontAlgn="base">
              <a:buFont typeface="Wingdings" panose="05000000000000000000" pitchFamily="2" charset="2"/>
              <a:buChar char="§"/>
            </a:pPr>
            <a:r>
              <a:rPr lang="en-US" sz="1800" b="0" i="0" dirty="0">
                <a:solidFill>
                  <a:srgbClr val="444444"/>
                </a:solidFill>
                <a:effectLst/>
                <a:latin typeface="Arial" panose="020B0604020202020204" pitchFamily="34" charset="0"/>
                <a:cs typeface="Arial" panose="020B0604020202020204" pitchFamily="34" charset="0"/>
              </a:rPr>
              <a:t>The life in sin is a fruitless life. What do we have to show for it? The only lasting thing we receive from being slaves to sin are problems. We have nothing tangible from our sins that gives us lasting enjoyment now. But we have a whirlwind of problems from our sins.</a:t>
            </a:r>
          </a:p>
          <a:p>
            <a:pPr marL="285750" indent="-285750" algn="l" fontAlgn="base">
              <a:buFont typeface="Wingdings" panose="05000000000000000000" pitchFamily="2" charset="2"/>
              <a:buChar char="§"/>
            </a:pPr>
            <a:r>
              <a:rPr lang="en-US" sz="1800" b="0" i="0" dirty="0">
                <a:solidFill>
                  <a:srgbClr val="444444"/>
                </a:solidFill>
                <a:effectLst/>
                <a:latin typeface="Arial" panose="020B0604020202020204" pitchFamily="34" charset="0"/>
                <a:cs typeface="Arial" panose="020B0604020202020204" pitchFamily="34" charset="0"/>
              </a:rPr>
              <a:t>Life is like a stack of dominoes. When sinning, it is easy to commit more sins. When obeying, it is easy to continue in obedience. The hard part is breaking the chain. Create new good, pure habits. End old wicked habits.</a:t>
            </a:r>
          </a:p>
          <a:p>
            <a:pPr marL="285750" indent="-285750" algn="l" fontAlgn="base">
              <a:buFont typeface="Wingdings" panose="05000000000000000000" pitchFamily="2" charset="2"/>
              <a:buChar char="§"/>
            </a:pPr>
            <a:r>
              <a:rPr lang="en-US" sz="1800" b="0" i="0" dirty="0">
                <a:solidFill>
                  <a:srgbClr val="444444"/>
                </a:solidFill>
                <a:effectLst/>
                <a:latin typeface="Arial" panose="020B0604020202020204" pitchFamily="34" charset="0"/>
                <a:cs typeface="Arial" panose="020B0604020202020204" pitchFamily="34" charset="0"/>
              </a:rPr>
              <a:t>Sin is paying us its wage — separation from God. We are not with God when we allow ourselves to remain enslaved to sin. We are free in regards to righteousness (6:20), no longer justified from our sins when we stay under sin’s power. Either we are slaves to sin or slaves to God.</a:t>
            </a:r>
          </a:p>
          <a:p>
            <a:pPr lvl="1" eaLnBrk="1" hangingPunct="1">
              <a:buFont typeface="Arial" panose="020B0604020202020204" pitchFamily="34" charset="0"/>
              <a:buChar char="•"/>
            </a:pP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596827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 New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6:15 “</a:t>
            </a:r>
            <a:r>
              <a:rPr lang="en-US" sz="2000" b="1" i="0" baseline="30000" dirty="0">
                <a:solidFill>
                  <a:srgbClr val="000000"/>
                </a:solidFill>
                <a:effectLst/>
                <a:latin typeface="Arial" panose="020B0604020202020204" pitchFamily="34" charset="0"/>
                <a:cs typeface="Arial" panose="020B0604020202020204" pitchFamily="34" charset="0"/>
              </a:rPr>
              <a:t>15 </a:t>
            </a:r>
            <a:r>
              <a:rPr lang="en-US" sz="2000" b="0" i="0" dirty="0">
                <a:solidFill>
                  <a:srgbClr val="000000"/>
                </a:solidFill>
                <a:effectLst/>
                <a:latin typeface="Arial" panose="020B0604020202020204" pitchFamily="34" charset="0"/>
                <a:cs typeface="Arial" panose="020B0604020202020204" pitchFamily="34" charset="0"/>
              </a:rPr>
              <a:t>What then? Shall we sin because we are not under law but under grace? Certainly not!</a:t>
            </a:r>
          </a:p>
          <a:p>
            <a:pPr lvl="2" eaLnBrk="1" hangingPunct="1">
              <a:buFont typeface="Arial" panose="020B0604020202020204" pitchFamily="34" charset="0"/>
              <a:buChar char="•"/>
            </a:pPr>
            <a:r>
              <a:rPr lang="en-US" sz="2000" b="0" i="0" dirty="0">
                <a:solidFill>
                  <a:srgbClr val="0A0002"/>
                </a:solidFill>
                <a:effectLst/>
                <a:latin typeface="Arial" panose="020B0604020202020204" pitchFamily="34" charset="0"/>
              </a:rPr>
              <a:t>This question arises out of verse 14 about Christians not being under the law but “under grace.”</a:t>
            </a:r>
            <a:endParaRPr lang="en-US" sz="2000" dirty="0">
              <a:solidFill>
                <a:srgbClr val="000000"/>
              </a:solidFill>
              <a:latin typeface="Arial" panose="020B0604020202020204" pitchFamily="34" charset="0"/>
              <a:cs typeface="Arial" panose="020B0604020202020204" pitchFamily="34" charset="0"/>
            </a:endParaRPr>
          </a:p>
          <a:p>
            <a:pPr lvl="2" eaLnBrk="1" hangingPunct="1"/>
            <a:r>
              <a:rPr lang="en-US" sz="2000" b="0" i="0" dirty="0">
                <a:solidFill>
                  <a:srgbClr val="0A0002"/>
                </a:solidFill>
                <a:effectLst/>
                <a:latin typeface="Arial" panose="020B0604020202020204" pitchFamily="34" charset="0"/>
              </a:rPr>
              <a:t>Both halves of Romans 6 (6:1-14 and 6:15-23) point to the same purpose—to show that people who transferred from the family of Adam to the family of Christ cannot sin without consideration of the one to whom they belong</a:t>
            </a:r>
          </a:p>
          <a:p>
            <a:pPr lvl="2" eaLnBrk="1" hangingPunct="1">
              <a:buFont typeface="Arial" panose="020B0604020202020204" pitchFamily="34" charset="0"/>
              <a:buChar char="•"/>
            </a:pPr>
            <a:r>
              <a:rPr lang="en-US" sz="2000" b="0" i="0" dirty="0">
                <a:solidFill>
                  <a:srgbClr val="0A0002"/>
                </a:solidFill>
                <a:effectLst/>
                <a:latin typeface="Arial" panose="020B0604020202020204" pitchFamily="34" charset="0"/>
              </a:rPr>
              <a:t>This question challenges the idea that living under grace causes the believer to sin. This issue is not simply a variation of the question in verse one. The question in verse one is whether we should pursue sin so that grace would increase (5:20), while this verse questions whether sin should be committed because believers are </a:t>
            </a:r>
            <a:r>
              <a:rPr lang="en-US" sz="2000" b="1" i="0" dirty="0">
                <a:solidFill>
                  <a:srgbClr val="0A0002"/>
                </a:solidFill>
                <a:effectLst/>
                <a:latin typeface="Arial" panose="020B0604020202020204" pitchFamily="34" charset="0"/>
              </a:rPr>
              <a:t>free</a:t>
            </a:r>
            <a:r>
              <a:rPr lang="en-US" sz="2000" b="0" i="0" dirty="0">
                <a:solidFill>
                  <a:srgbClr val="0A0002"/>
                </a:solidFill>
                <a:effectLst/>
                <a:latin typeface="Arial" panose="020B0604020202020204" pitchFamily="34" charset="0"/>
              </a:rPr>
              <a:t> from the law.</a:t>
            </a:r>
            <a:endParaRPr lang="en-US" sz="2000" dirty="0">
              <a:solidFill>
                <a:srgbClr val="0A0002"/>
              </a:solidFill>
              <a:latin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36287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 New Question</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6:15 “</a:t>
            </a:r>
            <a:r>
              <a:rPr lang="en-US" sz="2400" b="1" i="0" baseline="30000" dirty="0">
                <a:solidFill>
                  <a:srgbClr val="000000"/>
                </a:solidFill>
                <a:effectLst/>
                <a:latin typeface="Arial" panose="020B0604020202020204" pitchFamily="34" charset="0"/>
                <a:cs typeface="Arial" panose="020B0604020202020204" pitchFamily="34" charset="0"/>
              </a:rPr>
              <a:t>15 </a:t>
            </a:r>
            <a:r>
              <a:rPr lang="en-US" sz="2400" b="0" i="0" dirty="0">
                <a:solidFill>
                  <a:srgbClr val="000000"/>
                </a:solidFill>
                <a:effectLst/>
                <a:latin typeface="Arial" panose="020B0604020202020204" pitchFamily="34" charset="0"/>
                <a:cs typeface="Arial" panose="020B0604020202020204" pitchFamily="34" charset="0"/>
              </a:rPr>
              <a:t>What then? Shall we sin because we are not under law but under grace? </a:t>
            </a:r>
            <a:r>
              <a:rPr lang="en-US" sz="2400" b="0" i="0" dirty="0">
                <a:solidFill>
                  <a:srgbClr val="000000"/>
                </a:solidFill>
                <a:effectLst/>
                <a:highlight>
                  <a:srgbClr val="FFFF00"/>
                </a:highlight>
                <a:latin typeface="Arial" panose="020B0604020202020204" pitchFamily="34" charset="0"/>
                <a:cs typeface="Arial" panose="020B0604020202020204" pitchFamily="34" charset="0"/>
              </a:rPr>
              <a:t>Certainly not!</a:t>
            </a:r>
          </a:p>
          <a:p>
            <a:pPr lvl="2" eaLnBrk="1" hangingPunct="1">
              <a:buFont typeface="Arial" panose="020B0604020202020204" pitchFamily="34" charset="0"/>
              <a:buChar char="•"/>
            </a:pPr>
            <a:r>
              <a:rPr lang="en-US" sz="2400" b="0" i="0" dirty="0">
                <a:solidFill>
                  <a:srgbClr val="0A0002"/>
                </a:solidFill>
                <a:effectLst/>
                <a:latin typeface="Arial" panose="020B0604020202020204" pitchFamily="34" charset="0"/>
              </a:rPr>
              <a:t>Paul’s answer to this question is the same as in verse 1</a:t>
            </a:r>
          </a:p>
          <a:p>
            <a:pPr lvl="2" eaLnBrk="1" hangingPunct="1">
              <a:buFont typeface="Arial" panose="020B0604020202020204" pitchFamily="34" charset="0"/>
              <a:buChar char="•"/>
            </a:pPr>
            <a:r>
              <a:rPr lang="en-US" sz="2400" dirty="0">
                <a:solidFill>
                  <a:srgbClr val="0A0002"/>
                </a:solidFill>
                <a:latin typeface="Arial" panose="020B0604020202020204" pitchFamily="34" charset="0"/>
              </a:rPr>
              <a:t>The question implies another wrong implication of grace from verse 14</a:t>
            </a:r>
          </a:p>
          <a:p>
            <a:pPr lvl="2" eaLnBrk="1" hangingPunct="1">
              <a:buFont typeface="Arial" panose="020B0604020202020204" pitchFamily="34" charset="0"/>
              <a:buChar char="•"/>
            </a:pPr>
            <a:r>
              <a:rPr lang="en-US" sz="2400" dirty="0">
                <a:solidFill>
                  <a:srgbClr val="0A0002"/>
                </a:solidFill>
                <a:latin typeface="Arial" panose="020B0604020202020204" pitchFamily="34" charset="0"/>
              </a:rPr>
              <a:t>Christians are not free from the moral norms of God but rather legalism</a:t>
            </a:r>
          </a:p>
          <a:p>
            <a:pPr lvl="2" eaLnBrk="1" hangingPunct="1">
              <a:buFont typeface="Arial" panose="020B0604020202020204" pitchFamily="34" charset="0"/>
              <a:buChar char="•"/>
            </a:pPr>
            <a:r>
              <a:rPr lang="en-US" sz="2400" dirty="0">
                <a:solidFill>
                  <a:srgbClr val="0A0002"/>
                </a:solidFill>
                <a:latin typeface="Arial" panose="020B0604020202020204" pitchFamily="34" charset="0"/>
              </a:rPr>
              <a:t>It is wrong to assume that if we are not under the law, sin does not matter</a:t>
            </a:r>
          </a:p>
          <a:p>
            <a:pPr lvl="2" eaLnBrk="1" hangingPunct="1">
              <a:buFont typeface="Arial" panose="020B0604020202020204" pitchFamily="34" charset="0"/>
              <a:buChar char="•"/>
            </a:pPr>
            <a:r>
              <a:rPr lang="en-US" sz="2400" dirty="0">
                <a:solidFill>
                  <a:srgbClr val="0A0002"/>
                </a:solidFill>
                <a:latin typeface="Arial" panose="020B0604020202020204" pitchFamily="34" charset="0"/>
              </a:rPr>
              <a:t>Freedom from the law does not mean freedom from God</a:t>
            </a: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991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There are Only Two Options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6:16 “</a:t>
            </a:r>
            <a:r>
              <a:rPr lang="en-US" sz="2000" b="1" i="0" baseline="30000" dirty="0">
                <a:solidFill>
                  <a:srgbClr val="000000"/>
                </a:solidFill>
                <a:effectLst/>
                <a:latin typeface="Arial" panose="020B0604020202020204" pitchFamily="34" charset="0"/>
                <a:cs typeface="Arial" panose="020B0604020202020204" pitchFamily="34" charset="0"/>
              </a:rPr>
              <a:t>16 </a:t>
            </a:r>
            <a:r>
              <a:rPr lang="en-US" sz="2000" b="0" i="0" dirty="0">
                <a:solidFill>
                  <a:srgbClr val="000000"/>
                </a:solidFill>
                <a:effectLst/>
                <a:latin typeface="Arial" panose="020B0604020202020204" pitchFamily="34" charset="0"/>
                <a:cs typeface="Arial" panose="020B0604020202020204" pitchFamily="34" charset="0"/>
              </a:rPr>
              <a:t>Do you not know that to whom you present yourselves slaves to obey, you are that one’s slaves whom you obey, whether of sin </a:t>
            </a:r>
            <a:r>
              <a:rPr lang="en-US" sz="2000" b="0" i="1" dirty="0">
                <a:solidFill>
                  <a:srgbClr val="000000"/>
                </a:solidFill>
                <a:effectLst/>
                <a:latin typeface="Arial" panose="020B0604020202020204" pitchFamily="34" charset="0"/>
                <a:cs typeface="Arial" panose="020B0604020202020204" pitchFamily="34" charset="0"/>
              </a:rPr>
              <a:t>leading</a:t>
            </a:r>
            <a:r>
              <a:rPr lang="en-US" sz="2000" b="0" i="0" dirty="0">
                <a:solidFill>
                  <a:srgbClr val="000000"/>
                </a:solidFill>
                <a:effectLst/>
                <a:latin typeface="Arial" panose="020B0604020202020204" pitchFamily="34" charset="0"/>
                <a:cs typeface="Arial" panose="020B0604020202020204" pitchFamily="34" charset="0"/>
              </a:rPr>
              <a:t> to death, or of obedience </a:t>
            </a:r>
            <a:r>
              <a:rPr lang="en-US" sz="2000" b="0" i="1" dirty="0">
                <a:solidFill>
                  <a:srgbClr val="000000"/>
                </a:solidFill>
                <a:effectLst/>
                <a:latin typeface="Arial" panose="020B0604020202020204" pitchFamily="34" charset="0"/>
                <a:cs typeface="Arial" panose="020B0604020202020204" pitchFamily="34" charset="0"/>
              </a:rPr>
              <a:t>leading</a:t>
            </a:r>
            <a:r>
              <a:rPr lang="en-US" sz="2000" b="0" i="0" dirty="0">
                <a:solidFill>
                  <a:srgbClr val="000000"/>
                </a:solidFill>
                <a:effectLst/>
                <a:latin typeface="Arial" panose="020B0604020202020204" pitchFamily="34" charset="0"/>
                <a:cs typeface="Arial" panose="020B0604020202020204" pitchFamily="34" charset="0"/>
              </a:rPr>
              <a:t> to righteousness?</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This is a fairly simple point. You are a slave to whatever you obey. Christians are no longer slaves to sin. Therefore, they must no longer </a:t>
            </a:r>
            <a:r>
              <a:rPr lang="en-US" sz="2000" b="0" i="0" u="sng" dirty="0">
                <a:solidFill>
                  <a:srgbClr val="444444"/>
                </a:solidFill>
                <a:effectLst/>
                <a:latin typeface="Arial" panose="020B0604020202020204" pitchFamily="34" charset="0"/>
                <a:cs typeface="Arial" panose="020B0604020202020204" pitchFamily="34" charset="0"/>
              </a:rPr>
              <a:t>live</a:t>
            </a:r>
            <a:r>
              <a:rPr lang="en-US" sz="2000" b="0" i="0" dirty="0">
                <a:solidFill>
                  <a:srgbClr val="444444"/>
                </a:solidFill>
                <a:effectLst/>
                <a:latin typeface="Arial" panose="020B0604020202020204" pitchFamily="34" charset="0"/>
                <a:cs typeface="Arial" panose="020B0604020202020204" pitchFamily="34" charset="0"/>
              </a:rPr>
              <a:t> as slaves to sin. We cannot obey sin. Please notice that there are only two options available. Either we are slaves to sin or we are slaves to God in obedience. The choice is not, “Should I retain my freedom or give it up and submit to God?” We are not free. We are in slavery to sin. The question is, “Should I be a slave to my body and my passions, or should I be a slave to God.” Being under grace clearly means that we are to be slaves to God.</a:t>
            </a:r>
          </a:p>
          <a:p>
            <a:pPr lvl="2" eaLnBrk="1" hangingPunct="1">
              <a:buFont typeface="Arial" panose="020B0604020202020204" pitchFamily="34" charset="0"/>
              <a:buChar char="•"/>
            </a:pP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85881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There are Only Two Options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6:16 “</a:t>
            </a:r>
            <a:r>
              <a:rPr lang="en-US" sz="2400" b="1" i="0" baseline="30000" dirty="0">
                <a:solidFill>
                  <a:srgbClr val="000000"/>
                </a:solidFill>
                <a:effectLst/>
                <a:latin typeface="Arial" panose="020B0604020202020204" pitchFamily="34" charset="0"/>
                <a:cs typeface="Arial" panose="020B0604020202020204" pitchFamily="34" charset="0"/>
              </a:rPr>
              <a:t>16 </a:t>
            </a:r>
            <a:r>
              <a:rPr lang="en-US" sz="2400" b="0" i="0" dirty="0">
                <a:solidFill>
                  <a:srgbClr val="000000"/>
                </a:solidFill>
                <a:effectLst/>
                <a:latin typeface="Arial" panose="020B0604020202020204" pitchFamily="34" charset="0"/>
                <a:cs typeface="Arial" panose="020B0604020202020204" pitchFamily="34" charset="0"/>
              </a:rPr>
              <a:t>Do you not know that to whom you present yourselves slaves to obey, you are that one’s slaves whom you obey, whether of sin </a:t>
            </a:r>
            <a:r>
              <a:rPr lang="en-US" sz="2400" b="0" i="1" dirty="0">
                <a:solidFill>
                  <a:srgbClr val="000000"/>
                </a:solidFill>
                <a:effectLst/>
                <a:latin typeface="Arial" panose="020B0604020202020204" pitchFamily="34" charset="0"/>
                <a:cs typeface="Arial" panose="020B0604020202020204" pitchFamily="34" charset="0"/>
              </a:rPr>
              <a:t>leading</a:t>
            </a:r>
            <a:r>
              <a:rPr lang="en-US" sz="2400" b="0" i="0" dirty="0">
                <a:solidFill>
                  <a:srgbClr val="000000"/>
                </a:solidFill>
                <a:effectLst/>
                <a:latin typeface="Arial" panose="020B0604020202020204" pitchFamily="34" charset="0"/>
                <a:cs typeface="Arial" panose="020B0604020202020204" pitchFamily="34" charset="0"/>
              </a:rPr>
              <a:t> to death, or of obedience </a:t>
            </a:r>
            <a:r>
              <a:rPr lang="en-US" sz="2400" b="0" i="1" dirty="0">
                <a:solidFill>
                  <a:srgbClr val="000000"/>
                </a:solidFill>
                <a:effectLst/>
                <a:latin typeface="Arial" panose="020B0604020202020204" pitchFamily="34" charset="0"/>
                <a:cs typeface="Arial" panose="020B0604020202020204" pitchFamily="34" charset="0"/>
              </a:rPr>
              <a:t>leading</a:t>
            </a:r>
            <a:r>
              <a:rPr lang="en-US" sz="2400" b="0" i="0" dirty="0">
                <a:solidFill>
                  <a:srgbClr val="000000"/>
                </a:solidFill>
                <a:effectLst/>
                <a:latin typeface="Arial" panose="020B0604020202020204" pitchFamily="34" charset="0"/>
                <a:cs typeface="Arial" panose="020B0604020202020204" pitchFamily="34" charset="0"/>
              </a:rPr>
              <a:t> to righteousness?</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If we ally ourselves to God, we will find ourselves in God’s camp where grace reigns and will therefore be counted as righteous. </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If we choose sin, we will find ourselves in sin’s camp where death reigns.</a:t>
            </a:r>
            <a:endParaRPr lang="en-US" sz="24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01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Thankfulness to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6:17-18 “</a:t>
            </a:r>
            <a:r>
              <a:rPr lang="en-US" sz="2000" b="1" i="0" baseline="30000" dirty="0">
                <a:solidFill>
                  <a:srgbClr val="000000"/>
                </a:solidFill>
                <a:effectLst/>
                <a:latin typeface="Arial" panose="020B0604020202020204" pitchFamily="34" charset="0"/>
                <a:cs typeface="Arial" panose="020B0604020202020204" pitchFamily="34" charset="0"/>
              </a:rPr>
              <a:t>17 </a:t>
            </a:r>
            <a:r>
              <a:rPr lang="en-US" sz="2000" b="0" i="0" dirty="0">
                <a:solidFill>
                  <a:srgbClr val="000000"/>
                </a:solidFill>
                <a:effectLst/>
                <a:latin typeface="Arial" panose="020B0604020202020204" pitchFamily="34" charset="0"/>
                <a:cs typeface="Arial" panose="020B0604020202020204" pitchFamily="34" charset="0"/>
              </a:rPr>
              <a:t>But God be thanked that </a:t>
            </a:r>
            <a:r>
              <a:rPr lang="en-US" sz="2000" b="0" i="1" dirty="0">
                <a:solidFill>
                  <a:srgbClr val="000000"/>
                </a:solidFill>
                <a:effectLst/>
                <a:latin typeface="Arial" panose="020B0604020202020204" pitchFamily="34" charset="0"/>
                <a:cs typeface="Arial" panose="020B0604020202020204" pitchFamily="34" charset="0"/>
              </a:rPr>
              <a:t>though</a:t>
            </a:r>
            <a:r>
              <a:rPr lang="en-US" sz="2000" b="0" i="0" dirty="0">
                <a:solidFill>
                  <a:srgbClr val="000000"/>
                </a:solidFill>
                <a:effectLst/>
                <a:latin typeface="Arial" panose="020B0604020202020204" pitchFamily="34" charset="0"/>
                <a:cs typeface="Arial" panose="020B0604020202020204" pitchFamily="34" charset="0"/>
              </a:rPr>
              <a:t> you were slaves of sin, yet you obeyed from the heart that form of doctrine to which you were delivered. </a:t>
            </a:r>
            <a:r>
              <a:rPr lang="en-US" sz="2000" b="1" i="0" baseline="30000" dirty="0">
                <a:solidFill>
                  <a:srgbClr val="000000"/>
                </a:solidFill>
                <a:effectLst/>
                <a:latin typeface="Arial" panose="020B0604020202020204" pitchFamily="34" charset="0"/>
                <a:cs typeface="Arial" panose="020B0604020202020204" pitchFamily="34" charset="0"/>
              </a:rPr>
              <a:t>18 </a:t>
            </a:r>
            <a:r>
              <a:rPr lang="en-US" sz="2000" b="0" i="0" dirty="0">
                <a:solidFill>
                  <a:srgbClr val="000000"/>
                </a:solidFill>
                <a:effectLst/>
                <a:latin typeface="Arial" panose="020B0604020202020204" pitchFamily="34" charset="0"/>
                <a:cs typeface="Arial" panose="020B0604020202020204" pitchFamily="34" charset="0"/>
              </a:rPr>
              <a:t>And having been set free from sin, you became slaves of righteousness</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Now Paul changes his tone and acknowledges that his Christian readers in Rome have become obedient from their hearts, meaning that they have sincerely committed themselves to obeying</a:t>
            </a:r>
            <a:r>
              <a:rPr lang="en-US" sz="2000" b="0" i="0" dirty="0">
                <a:solidFill>
                  <a:srgbClr val="000000"/>
                </a:solidFill>
                <a:effectLst/>
                <a:latin typeface="Arial" panose="020B0604020202020204" pitchFamily="34" charset="0"/>
                <a:cs typeface="Arial" panose="020B0604020202020204" pitchFamily="34" charset="0"/>
              </a:rPr>
              <a:t>.</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They have become obedient to a standard—or pattern—of teaching</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This phrase uses the Greek term </a:t>
            </a:r>
            <a:r>
              <a:rPr lang="en-US" sz="2000" b="0" i="1" dirty="0" err="1">
                <a:solidFill>
                  <a:srgbClr val="333333"/>
                </a:solidFill>
                <a:effectLst/>
                <a:latin typeface="Arial" panose="020B0604020202020204" pitchFamily="34" charset="0"/>
                <a:cs typeface="Arial" panose="020B0604020202020204" pitchFamily="34" charset="0"/>
              </a:rPr>
              <a:t>typon</a:t>
            </a:r>
            <a:r>
              <a:rPr lang="en-US" sz="2000" b="0" i="0" dirty="0">
                <a:solidFill>
                  <a:srgbClr val="333333"/>
                </a:solidFill>
                <a:effectLst/>
                <a:latin typeface="Arial" panose="020B0604020202020204" pitchFamily="34" charset="0"/>
                <a:cs typeface="Arial" panose="020B0604020202020204" pitchFamily="34" charset="0"/>
              </a:rPr>
              <a:t>, used of the mark made by a hammer, or the surface used to imprint an image. This is a set of doctrines to which these Roman Christian have been entrusted, or "committed," or "handed over.</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22366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Thankfulness to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6:17-18 “</a:t>
            </a:r>
            <a:r>
              <a:rPr lang="en-US" sz="2000" b="1" i="0" baseline="30000" dirty="0">
                <a:solidFill>
                  <a:srgbClr val="000000"/>
                </a:solidFill>
                <a:effectLst/>
                <a:latin typeface="Arial" panose="020B0604020202020204" pitchFamily="34" charset="0"/>
                <a:cs typeface="Arial" panose="020B0604020202020204" pitchFamily="34" charset="0"/>
              </a:rPr>
              <a:t>17 </a:t>
            </a:r>
            <a:r>
              <a:rPr lang="en-US" sz="2000" b="0" i="0" dirty="0">
                <a:solidFill>
                  <a:srgbClr val="000000"/>
                </a:solidFill>
                <a:effectLst/>
                <a:latin typeface="Arial" panose="020B0604020202020204" pitchFamily="34" charset="0"/>
                <a:cs typeface="Arial" panose="020B0604020202020204" pitchFamily="34" charset="0"/>
              </a:rPr>
              <a:t>But God be thanked that </a:t>
            </a:r>
            <a:r>
              <a:rPr lang="en-US" sz="2000" b="0" i="1" dirty="0">
                <a:solidFill>
                  <a:srgbClr val="000000"/>
                </a:solidFill>
                <a:effectLst/>
                <a:latin typeface="Arial" panose="020B0604020202020204" pitchFamily="34" charset="0"/>
                <a:cs typeface="Arial" panose="020B0604020202020204" pitchFamily="34" charset="0"/>
              </a:rPr>
              <a:t>though</a:t>
            </a:r>
            <a:r>
              <a:rPr lang="en-US" sz="2000" b="0" i="0" dirty="0">
                <a:solidFill>
                  <a:srgbClr val="000000"/>
                </a:solidFill>
                <a:effectLst/>
                <a:latin typeface="Arial" panose="020B0604020202020204" pitchFamily="34" charset="0"/>
                <a:cs typeface="Arial" panose="020B0604020202020204" pitchFamily="34" charset="0"/>
              </a:rPr>
              <a:t> you were slaves of sin, yet you obeyed from the heart that form of doctrine to which you were delivered. </a:t>
            </a:r>
            <a:r>
              <a:rPr lang="en-US" sz="2000" b="1" i="0" baseline="30000" dirty="0">
                <a:solidFill>
                  <a:srgbClr val="000000"/>
                </a:solidFill>
                <a:effectLst/>
                <a:latin typeface="Arial" panose="020B0604020202020204" pitchFamily="34" charset="0"/>
                <a:cs typeface="Arial" panose="020B0604020202020204" pitchFamily="34" charset="0"/>
              </a:rPr>
              <a:t>18 </a:t>
            </a:r>
            <a:r>
              <a:rPr lang="en-US" sz="2000" b="0" i="0" dirty="0">
                <a:solidFill>
                  <a:srgbClr val="000000"/>
                </a:solidFill>
                <a:effectLst/>
                <a:latin typeface="Arial" panose="020B0604020202020204" pitchFamily="34" charset="0"/>
                <a:cs typeface="Arial" panose="020B0604020202020204" pitchFamily="34" charset="0"/>
              </a:rPr>
              <a:t>And having been set free from sin, you became slaves of righteousness</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The Roman Christians came to faith in Christ at some point</a:t>
            </a:r>
          </a:p>
          <a:p>
            <a:pPr lvl="2" eaLnBrk="1" hangingPunct="1">
              <a:buFont typeface="Arial" panose="020B0604020202020204" pitchFamily="34" charset="0"/>
              <a:buChar char="•"/>
            </a:pPr>
            <a:r>
              <a:rPr lang="en-US" sz="2000" dirty="0">
                <a:solidFill>
                  <a:srgbClr val="333333"/>
                </a:solidFill>
                <a:latin typeface="Arial" panose="020B0604020202020204" pitchFamily="34" charset="0"/>
                <a:cs typeface="Arial" panose="020B0604020202020204" pitchFamily="34" charset="0"/>
              </a:rPr>
              <a:t>They Obeyed God’s command and became Christian</a:t>
            </a:r>
          </a:p>
          <a:p>
            <a:pPr lvl="2" eaLnBrk="1" hangingPunct="1">
              <a:buFont typeface="Arial" panose="020B0604020202020204" pitchFamily="34" charset="0"/>
              <a:buChar char="•"/>
            </a:pPr>
            <a:r>
              <a:rPr lang="en-US" sz="2000" dirty="0">
                <a:solidFill>
                  <a:srgbClr val="333333"/>
                </a:solidFill>
                <a:latin typeface="Arial" panose="020B0604020202020204" pitchFamily="34" charset="0"/>
                <a:cs typeface="Arial" panose="020B0604020202020204" pitchFamily="34" charset="0"/>
              </a:rPr>
              <a:t>Sin has lost its true power over them</a:t>
            </a:r>
          </a:p>
          <a:p>
            <a:pPr lvl="2" eaLnBrk="1" hangingPunct="1">
              <a:buFont typeface="Arial" panose="020B0604020202020204" pitchFamily="34" charset="0"/>
              <a:buChar char="•"/>
            </a:pPr>
            <a:r>
              <a:rPr lang="en-US" sz="2000" dirty="0">
                <a:solidFill>
                  <a:srgbClr val="333333"/>
                </a:solidFill>
                <a:latin typeface="Arial" panose="020B0604020202020204" pitchFamily="34" charset="0"/>
                <a:cs typeface="Arial" panose="020B0604020202020204" pitchFamily="34" charset="0"/>
              </a:rPr>
              <a:t>They stopped being  slaves of sin as God- and in a sense, those who lead them to Christ- handed them over to </a:t>
            </a:r>
            <a:r>
              <a:rPr lang="en-US" sz="2000" dirty="0" err="1">
                <a:solidFill>
                  <a:srgbClr val="333333"/>
                </a:solidFill>
                <a:latin typeface="Arial" panose="020B0604020202020204" pitchFamily="34" charset="0"/>
                <a:cs typeface="Arial" panose="020B0604020202020204" pitchFamily="34" charset="0"/>
              </a:rPr>
              <a:t>to</a:t>
            </a:r>
            <a:r>
              <a:rPr lang="en-US" sz="2000" dirty="0">
                <a:solidFill>
                  <a:srgbClr val="333333"/>
                </a:solidFill>
                <a:latin typeface="Arial" panose="020B0604020202020204" pitchFamily="34" charset="0"/>
                <a:cs typeface="Arial" panose="020B0604020202020204" pitchFamily="34" charset="0"/>
              </a:rPr>
              <a:t> the teaching of God’s Truth</a:t>
            </a:r>
          </a:p>
          <a:p>
            <a:pPr lvl="2" eaLnBrk="1" hangingPunct="1">
              <a:buFont typeface="Arial" panose="020B0604020202020204" pitchFamily="34" charset="0"/>
              <a:buChar char="•"/>
            </a:pPr>
            <a:r>
              <a:rPr lang="en-US" sz="2000" dirty="0">
                <a:solidFill>
                  <a:srgbClr val="333333"/>
                </a:solidFill>
                <a:latin typeface="Arial" panose="020B0604020202020204" pitchFamily="34" charset="0"/>
                <a:cs typeface="Arial" panose="020B0604020202020204" pitchFamily="34" charset="0"/>
              </a:rPr>
              <a:t>They became obedient to that teaching instead of remaining slave to sin</a:t>
            </a:r>
            <a:endParaRPr lang="en-US" sz="20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976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Thankfulness to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6:17-18 “</a:t>
            </a:r>
            <a:r>
              <a:rPr lang="en-US" sz="2400" b="1" i="0" baseline="30000" dirty="0">
                <a:solidFill>
                  <a:srgbClr val="000000"/>
                </a:solidFill>
                <a:effectLst/>
                <a:latin typeface="Arial" panose="020B0604020202020204" pitchFamily="34" charset="0"/>
                <a:cs typeface="Arial" panose="020B0604020202020204" pitchFamily="34" charset="0"/>
              </a:rPr>
              <a:t>17 </a:t>
            </a:r>
            <a:r>
              <a:rPr lang="en-US" sz="2400" b="0" i="0" dirty="0">
                <a:solidFill>
                  <a:srgbClr val="000000"/>
                </a:solidFill>
                <a:effectLst/>
                <a:latin typeface="Arial" panose="020B0604020202020204" pitchFamily="34" charset="0"/>
                <a:cs typeface="Arial" panose="020B0604020202020204" pitchFamily="34" charset="0"/>
              </a:rPr>
              <a:t>But God be thanked that </a:t>
            </a:r>
            <a:r>
              <a:rPr lang="en-US" sz="2400" b="0" i="1" dirty="0">
                <a:solidFill>
                  <a:srgbClr val="000000"/>
                </a:solidFill>
                <a:effectLst/>
                <a:latin typeface="Arial" panose="020B0604020202020204" pitchFamily="34" charset="0"/>
                <a:cs typeface="Arial" panose="020B0604020202020204" pitchFamily="34" charset="0"/>
              </a:rPr>
              <a:t>though</a:t>
            </a:r>
            <a:r>
              <a:rPr lang="en-US" sz="2400" b="0" i="0" dirty="0">
                <a:solidFill>
                  <a:srgbClr val="000000"/>
                </a:solidFill>
                <a:effectLst/>
                <a:latin typeface="Arial" panose="020B0604020202020204" pitchFamily="34" charset="0"/>
                <a:cs typeface="Arial" panose="020B0604020202020204" pitchFamily="34" charset="0"/>
              </a:rPr>
              <a:t> you were slaves of sin, yet you obeyed from the heart that form of doctrine to which you were </a:t>
            </a:r>
            <a:r>
              <a:rPr lang="en-US" sz="2400" b="0" i="0" baseline="30000" dirty="0">
                <a:solidFill>
                  <a:srgbClr val="000000"/>
                </a:solidFill>
                <a:effectLst/>
                <a:latin typeface="Arial" panose="020B0604020202020204" pitchFamily="34" charset="0"/>
                <a:cs typeface="Arial" panose="020B0604020202020204" pitchFamily="34" charset="0"/>
              </a:rPr>
              <a:t>]</a:t>
            </a:r>
            <a:r>
              <a:rPr lang="en-US" sz="2400" b="0" i="0" dirty="0">
                <a:solidFill>
                  <a:srgbClr val="000000"/>
                </a:solidFill>
                <a:effectLst/>
                <a:latin typeface="Arial" panose="020B0604020202020204" pitchFamily="34" charset="0"/>
                <a:cs typeface="Arial" panose="020B0604020202020204" pitchFamily="34" charset="0"/>
              </a:rPr>
              <a:t>delivered. </a:t>
            </a:r>
            <a:r>
              <a:rPr lang="en-US" sz="2400" b="1" i="0" baseline="30000" dirty="0">
                <a:solidFill>
                  <a:srgbClr val="000000"/>
                </a:solidFill>
                <a:effectLst/>
                <a:latin typeface="Arial" panose="020B0604020202020204" pitchFamily="34" charset="0"/>
                <a:cs typeface="Arial" panose="020B0604020202020204" pitchFamily="34" charset="0"/>
              </a:rPr>
              <a:t>18 </a:t>
            </a:r>
            <a:r>
              <a:rPr lang="en-US" sz="2400" b="0" i="0" dirty="0">
                <a:solidFill>
                  <a:srgbClr val="000000"/>
                </a:solidFill>
                <a:effectLst/>
                <a:latin typeface="Arial" panose="020B0604020202020204" pitchFamily="34" charset="0"/>
                <a:cs typeface="Arial" panose="020B0604020202020204" pitchFamily="34" charset="0"/>
              </a:rPr>
              <a:t>And having been set free from sin, you became slaves of righteousness</a:t>
            </a:r>
          </a:p>
          <a:p>
            <a:pPr lvl="2" eaLnBrk="1" hangingPunct="1">
              <a:buFont typeface="Arial" panose="020B0604020202020204" pitchFamily="34" charset="0"/>
              <a:buChar char="•"/>
            </a:pPr>
            <a:r>
              <a:rPr lang="en-US" sz="2400" b="0" i="0" dirty="0">
                <a:solidFill>
                  <a:srgbClr val="333333"/>
                </a:solidFill>
                <a:effectLst/>
                <a:latin typeface="Arial" panose="020B0604020202020204" pitchFamily="34" charset="0"/>
                <a:cs typeface="Arial" panose="020B0604020202020204" pitchFamily="34" charset="0"/>
              </a:rPr>
              <a:t>We </a:t>
            </a:r>
            <a:r>
              <a:rPr lang="en-US" sz="2400" dirty="0">
                <a:solidFill>
                  <a:srgbClr val="333333"/>
                </a:solidFill>
                <a:latin typeface="Arial" panose="020B0604020202020204" pitchFamily="34" charset="0"/>
                <a:cs typeface="Arial" panose="020B0604020202020204" pitchFamily="34" charset="0"/>
              </a:rPr>
              <a:t>once lived as slaves to sin</a:t>
            </a:r>
          </a:p>
          <a:p>
            <a:pPr lvl="2" eaLnBrk="1" hangingPunct="1">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rPr>
              <a:t>Our will was swallowed up captive to the sin within us</a:t>
            </a:r>
          </a:p>
          <a:p>
            <a:pPr lvl="2" eaLnBrk="1" hangingPunct="1">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rPr>
              <a:t>Our bondage to sin was so strong that only death –spiritually dying with Jesus on the cross- could break the bondage</a:t>
            </a:r>
            <a:endParaRPr lang="en-US" sz="24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01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Thankfulness to God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6:17-18 “</a:t>
            </a:r>
            <a:r>
              <a:rPr lang="en-US" sz="2400" b="1" i="0" baseline="30000" dirty="0">
                <a:solidFill>
                  <a:srgbClr val="000000"/>
                </a:solidFill>
                <a:effectLst/>
                <a:latin typeface="Arial" panose="020B0604020202020204" pitchFamily="34" charset="0"/>
                <a:cs typeface="Arial" panose="020B0604020202020204" pitchFamily="34" charset="0"/>
              </a:rPr>
              <a:t>17 </a:t>
            </a:r>
            <a:r>
              <a:rPr lang="en-US" sz="2400" b="0" i="0" dirty="0">
                <a:solidFill>
                  <a:srgbClr val="000000"/>
                </a:solidFill>
                <a:effectLst/>
                <a:latin typeface="Arial" panose="020B0604020202020204" pitchFamily="34" charset="0"/>
                <a:cs typeface="Arial" panose="020B0604020202020204" pitchFamily="34" charset="0"/>
              </a:rPr>
              <a:t>But God be thanked that </a:t>
            </a:r>
            <a:r>
              <a:rPr lang="en-US" sz="2400" b="0" i="1" dirty="0">
                <a:solidFill>
                  <a:srgbClr val="000000"/>
                </a:solidFill>
                <a:effectLst/>
                <a:latin typeface="Arial" panose="020B0604020202020204" pitchFamily="34" charset="0"/>
                <a:cs typeface="Arial" panose="020B0604020202020204" pitchFamily="34" charset="0"/>
              </a:rPr>
              <a:t>though</a:t>
            </a:r>
            <a:r>
              <a:rPr lang="en-US" sz="2400" b="0" i="0" dirty="0">
                <a:solidFill>
                  <a:srgbClr val="000000"/>
                </a:solidFill>
                <a:effectLst/>
                <a:latin typeface="Arial" panose="020B0604020202020204" pitchFamily="34" charset="0"/>
                <a:cs typeface="Arial" panose="020B0604020202020204" pitchFamily="34" charset="0"/>
              </a:rPr>
              <a:t> you were slaves of sin, yet you obeyed from the heart that form of doctrine to which you were </a:t>
            </a:r>
            <a:r>
              <a:rPr lang="en-US" sz="2400" b="0" i="0" baseline="30000" dirty="0">
                <a:solidFill>
                  <a:srgbClr val="000000"/>
                </a:solidFill>
                <a:effectLst/>
                <a:latin typeface="Arial" panose="020B0604020202020204" pitchFamily="34" charset="0"/>
                <a:cs typeface="Arial" panose="020B0604020202020204" pitchFamily="34" charset="0"/>
              </a:rPr>
              <a:t>]</a:t>
            </a:r>
            <a:r>
              <a:rPr lang="en-US" sz="2400" b="0" i="0" dirty="0">
                <a:solidFill>
                  <a:srgbClr val="000000"/>
                </a:solidFill>
                <a:effectLst/>
                <a:latin typeface="Arial" panose="020B0604020202020204" pitchFamily="34" charset="0"/>
                <a:cs typeface="Arial" panose="020B0604020202020204" pitchFamily="34" charset="0"/>
              </a:rPr>
              <a:t>delivered. </a:t>
            </a:r>
            <a:r>
              <a:rPr lang="en-US" sz="2400" b="1" i="0" baseline="30000" dirty="0">
                <a:solidFill>
                  <a:srgbClr val="000000"/>
                </a:solidFill>
                <a:effectLst/>
                <a:latin typeface="Arial" panose="020B0604020202020204" pitchFamily="34" charset="0"/>
                <a:cs typeface="Arial" panose="020B0604020202020204" pitchFamily="34" charset="0"/>
              </a:rPr>
              <a:t>18 </a:t>
            </a:r>
            <a:r>
              <a:rPr lang="en-US" sz="2400" b="0" i="0" dirty="0">
                <a:solidFill>
                  <a:srgbClr val="000000"/>
                </a:solidFill>
                <a:effectLst/>
                <a:latin typeface="Arial" panose="020B0604020202020204" pitchFamily="34" charset="0"/>
                <a:cs typeface="Arial" panose="020B0604020202020204" pitchFamily="34" charset="0"/>
              </a:rPr>
              <a:t>And having been set free from sin, you became slaves of righteousness</a:t>
            </a:r>
          </a:p>
          <a:p>
            <a:pPr lvl="2" eaLnBrk="1" hangingPunct="1">
              <a:buFont typeface="Arial" panose="020B0604020202020204" pitchFamily="34" charset="0"/>
              <a:buChar char="•"/>
            </a:pPr>
            <a:r>
              <a:rPr lang="en-US" sz="2400" b="0" i="0" dirty="0">
                <a:solidFill>
                  <a:srgbClr val="333333"/>
                </a:solidFill>
                <a:effectLst/>
                <a:latin typeface="Arial" panose="020B0604020202020204" pitchFamily="34" charset="0"/>
                <a:cs typeface="Arial" panose="020B0604020202020204" pitchFamily="34" charset="0"/>
              </a:rPr>
              <a:t>We have become born again, slaves to righteousness</a:t>
            </a:r>
          </a:p>
          <a:p>
            <a:pPr lvl="2" eaLnBrk="1" hangingPunct="1">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rPr>
              <a:t>Our will is swallowed up in the will of God… it is His will that matters to us, and not our own</a:t>
            </a:r>
          </a:p>
          <a:p>
            <a:pPr lvl="2" eaLnBrk="1" hangingPunct="1">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rPr>
              <a:t>We no choose willingly to serve Jesus to the disregard of our own (selfish) interests</a:t>
            </a:r>
            <a:endParaRPr lang="en-US" sz="24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6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614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7032</TotalTime>
  <Words>1650</Words>
  <Application>Microsoft Office PowerPoint</Application>
  <PresentationFormat>Custom</PresentationFormat>
  <Paragraphs>106</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Savoye LET Plain CC.:1.0</vt:lpstr>
      <vt:lpstr>Times New Roman</vt:lpstr>
      <vt:lpstr>Wingdings</vt:lpstr>
      <vt:lpstr>Office Theme</vt:lpstr>
      <vt:lpstr>Slaves to Righteousness</vt:lpstr>
      <vt:lpstr>A New Question</vt:lpstr>
      <vt:lpstr>A New Question</vt:lpstr>
      <vt:lpstr>There are Only Two Options</vt:lpstr>
      <vt:lpstr>There are Only Two Options</vt:lpstr>
      <vt:lpstr>Thankfulness to God</vt:lpstr>
      <vt:lpstr>Thankfulness to God</vt:lpstr>
      <vt:lpstr>Thankfulness to God</vt:lpstr>
      <vt:lpstr>Thankfulness to God</vt:lpstr>
      <vt:lpstr>Motivation for Serving God</vt:lpstr>
      <vt:lpstr>Motivation for Serving God</vt:lpstr>
      <vt:lpstr>Motivation for Serving God</vt:lpstr>
      <vt:lpstr>Motivation for Serving God</vt:lpstr>
      <vt:lpstr>Life Lessons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331</cp:revision>
  <cp:lastPrinted>2022-08-11T16:34:45Z</cp:lastPrinted>
  <dcterms:created xsi:type="dcterms:W3CDTF">2015-06-15T16:23:32Z</dcterms:created>
  <dcterms:modified xsi:type="dcterms:W3CDTF">2022-12-10T23:25:19Z</dcterms:modified>
</cp:coreProperties>
</file>