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84" r:id="rId2"/>
    <p:sldId id="285" r:id="rId3"/>
    <p:sldId id="404" r:id="rId4"/>
    <p:sldId id="405" r:id="rId5"/>
    <p:sldId id="406" r:id="rId6"/>
    <p:sldId id="407" r:id="rId7"/>
    <p:sldId id="408" r:id="rId8"/>
    <p:sldId id="409" r:id="rId9"/>
    <p:sldId id="410" r:id="rId10"/>
    <p:sldId id="412" r:id="rId11"/>
    <p:sldId id="413" r:id="rId12"/>
    <p:sldId id="414" r:id="rId13"/>
    <p:sldId id="403" r:id="rId14"/>
    <p:sldId id="301" r:id="rId15"/>
    <p:sldId id="302" r:id="rId16"/>
    <p:sldId id="303" r:id="rId17"/>
    <p:sldId id="380" r:id="rId18"/>
    <p:sldId id="286" r:id="rId19"/>
    <p:sldId id="382" r:id="rId20"/>
    <p:sldId id="381" r:id="rId21"/>
    <p:sldId id="304" r:id="rId22"/>
    <p:sldId id="305" r:id="rId23"/>
    <p:sldId id="306" r:id="rId24"/>
    <p:sldId id="307" r:id="rId25"/>
    <p:sldId id="365" r:id="rId26"/>
    <p:sldId id="308" r:id="rId27"/>
    <p:sldId id="309" r:id="rId28"/>
    <p:sldId id="310" r:id="rId29"/>
    <p:sldId id="311" r:id="rId30"/>
    <p:sldId id="348" r:id="rId31"/>
    <p:sldId id="312" r:id="rId32"/>
    <p:sldId id="313" r:id="rId33"/>
    <p:sldId id="314" r:id="rId34"/>
    <p:sldId id="318" r:id="rId35"/>
    <p:sldId id="315" r:id="rId36"/>
    <p:sldId id="316" r:id="rId37"/>
    <p:sldId id="319" r:id="rId38"/>
    <p:sldId id="320" r:id="rId39"/>
    <p:sldId id="384" r:id="rId40"/>
    <p:sldId id="321" r:id="rId41"/>
    <p:sldId id="322" r:id="rId42"/>
    <p:sldId id="323" r:id="rId43"/>
    <p:sldId id="367" r:id="rId44"/>
    <p:sldId id="317" r:id="rId45"/>
    <p:sldId id="324" r:id="rId46"/>
    <p:sldId id="385" r:id="rId47"/>
    <p:sldId id="326" r:id="rId48"/>
    <p:sldId id="325" r:id="rId49"/>
    <p:sldId id="387" r:id="rId50"/>
    <p:sldId id="327" r:id="rId51"/>
    <p:sldId id="350" r:id="rId52"/>
    <p:sldId id="328" r:id="rId53"/>
    <p:sldId id="388" r:id="rId54"/>
    <p:sldId id="378" r:id="rId55"/>
    <p:sldId id="330" r:id="rId56"/>
    <p:sldId id="331" r:id="rId57"/>
    <p:sldId id="389" r:id="rId58"/>
    <p:sldId id="332" r:id="rId59"/>
    <p:sldId id="336" r:id="rId60"/>
    <p:sldId id="339" r:id="rId61"/>
    <p:sldId id="333" r:id="rId62"/>
    <p:sldId id="390" r:id="rId63"/>
    <p:sldId id="340" r:id="rId64"/>
    <p:sldId id="338" r:id="rId65"/>
    <p:sldId id="391" r:id="rId66"/>
    <p:sldId id="392" r:id="rId67"/>
    <p:sldId id="368" r:id="rId68"/>
    <p:sldId id="369" r:id="rId69"/>
  </p:sldIdLst>
  <p:sldSz cx="10972800" cy="6858000"/>
  <p:notesSz cx="7010400" cy="92964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F36"/>
    <a:srgbClr val="3F5A39"/>
    <a:srgbClr val="B6BFCF"/>
    <a:srgbClr val="B66C34"/>
    <a:srgbClr val="A7714D"/>
    <a:srgbClr val="D4D0AF"/>
    <a:srgbClr val="AD9776"/>
    <a:srgbClr val="CFD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861" autoAdjust="0"/>
  </p:normalViewPr>
  <p:slideViewPr>
    <p:cSldViewPr snapToGrid="0" snapToObjects="1">
      <p:cViewPr varScale="1">
        <p:scale>
          <a:sx n="62" d="100"/>
          <a:sy n="62" d="100"/>
        </p:scale>
        <p:origin x="1296" y="78"/>
      </p:cViewPr>
      <p:guideLst>
        <p:guide orient="horz" pos="2160"/>
        <p:guide pos="3456"/>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4EDFD1-EAAA-D2BC-C55A-1C07C57A4C23}"/>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r>
              <a:rPr lang="en-US" altLang="en-US"/>
              <a:t>Romans</a:t>
            </a:r>
          </a:p>
        </p:txBody>
      </p:sp>
      <p:sp>
        <p:nvSpPr>
          <p:cNvPr id="3" name="Date Placeholder 2">
            <a:extLst>
              <a:ext uri="{FF2B5EF4-FFF2-40B4-BE49-F238E27FC236}">
                <a16:creationId xmlns:a16="http://schemas.microsoft.com/office/drawing/2014/main" id="{89AAC472-7CA2-01EC-43A1-77D91751E7F7}"/>
              </a:ext>
            </a:extLst>
          </p:cNvPr>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r>
              <a:rPr lang="en-US" altLang="en-US"/>
              <a:t>Romans</a:t>
            </a:r>
          </a:p>
        </p:txBody>
      </p:sp>
      <p:sp>
        <p:nvSpPr>
          <p:cNvPr id="4" name="Footer Placeholder 3">
            <a:extLst>
              <a:ext uri="{FF2B5EF4-FFF2-40B4-BE49-F238E27FC236}">
                <a16:creationId xmlns:a16="http://schemas.microsoft.com/office/drawing/2014/main" id="{FD6157B7-C0A1-04E7-3642-1D35BF240F21}"/>
              </a:ext>
            </a:extLst>
          </p:cNvPr>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800"/>
            </a:lvl1pPr>
          </a:lstStyle>
          <a:p>
            <a:r>
              <a:rPr lang="en-US" altLang="en-US"/>
              <a:t>©2015 Bristol Works, Inc. Rose Publishing, Inc. 4733 Torrance Blvd., #259 Torrance, CA 90503 U.S.A. www.rose-publishing.com This page may be reproduced for classroom use only, not for resale.</a:t>
            </a:r>
          </a:p>
        </p:txBody>
      </p:sp>
      <p:sp>
        <p:nvSpPr>
          <p:cNvPr id="5" name="Slide Number Placeholder 4">
            <a:extLst>
              <a:ext uri="{FF2B5EF4-FFF2-40B4-BE49-F238E27FC236}">
                <a16:creationId xmlns:a16="http://schemas.microsoft.com/office/drawing/2014/main" id="{79926D6B-D219-B32F-6C98-2702ED2212A1}"/>
              </a:ext>
            </a:extLst>
          </p:cNvPr>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8FC79D6-74A3-47EA-AE63-0046A79F00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5F1982-5C84-A967-013F-D6210F813400}"/>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r>
              <a:rPr lang="en-US" altLang="en-US"/>
              <a:t>Romans</a:t>
            </a:r>
          </a:p>
        </p:txBody>
      </p:sp>
      <p:sp>
        <p:nvSpPr>
          <p:cNvPr id="3" name="Date Placeholder 2">
            <a:extLst>
              <a:ext uri="{FF2B5EF4-FFF2-40B4-BE49-F238E27FC236}">
                <a16:creationId xmlns:a16="http://schemas.microsoft.com/office/drawing/2014/main" id="{8B205E7B-AE1B-EDC2-AFB2-10D0E7F1A11B}"/>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8A4571F-5F0A-4BD0-9DE0-AB67C2B25DE1}" type="datetime1">
              <a:rPr lang="en-US" altLang="en-US"/>
              <a:pPr/>
              <a:t>12/1/2022</a:t>
            </a:fld>
            <a:endParaRPr lang="en-US" altLang="en-US"/>
          </a:p>
        </p:txBody>
      </p:sp>
      <p:sp>
        <p:nvSpPr>
          <p:cNvPr id="4" name="Slide Image Placeholder 3">
            <a:extLst>
              <a:ext uri="{FF2B5EF4-FFF2-40B4-BE49-F238E27FC236}">
                <a16:creationId xmlns:a16="http://schemas.microsoft.com/office/drawing/2014/main" id="{E5C867A4-19B3-EED8-B7B9-6DDEE941441D}"/>
              </a:ext>
            </a:extLst>
          </p:cNvPr>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28441A10-9724-224F-E320-DD4C159549DF}"/>
              </a:ext>
            </a:extLst>
          </p:cNvPr>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id="{8C7C0BBE-C17E-ED1E-F908-B5AEF992C3CF}"/>
              </a:ext>
            </a:extLst>
          </p:cNvPr>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7" name="Slide Number Placeholder 6">
            <a:extLst>
              <a:ext uri="{FF2B5EF4-FFF2-40B4-BE49-F238E27FC236}">
                <a16:creationId xmlns:a16="http://schemas.microsoft.com/office/drawing/2014/main" id="{500F68FB-7732-B469-4389-5B47F9C4D4F6}"/>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BA313294-31B0-48D3-8C5C-AB7F310A663E}"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2</a:t>
            </a:fld>
            <a:endParaRPr lang="en-US" altLang="en-US"/>
          </a:p>
        </p:txBody>
      </p:sp>
    </p:spTree>
    <p:extLst>
      <p:ext uri="{BB962C8B-B14F-4D97-AF65-F5344CB8AC3E}">
        <p14:creationId xmlns:p14="http://schemas.microsoft.com/office/powerpoint/2010/main" val="337321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11</a:t>
            </a:fld>
            <a:endParaRPr lang="en-US" altLang="en-US"/>
          </a:p>
        </p:txBody>
      </p:sp>
    </p:spTree>
    <p:extLst>
      <p:ext uri="{BB962C8B-B14F-4D97-AF65-F5344CB8AC3E}">
        <p14:creationId xmlns:p14="http://schemas.microsoft.com/office/powerpoint/2010/main" val="105356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12</a:t>
            </a:fld>
            <a:endParaRPr lang="en-US" altLang="en-US"/>
          </a:p>
        </p:txBody>
      </p:sp>
    </p:spTree>
    <p:extLst>
      <p:ext uri="{BB962C8B-B14F-4D97-AF65-F5344CB8AC3E}">
        <p14:creationId xmlns:p14="http://schemas.microsoft.com/office/powerpoint/2010/main" val="3497316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13294-31B0-48D3-8C5C-AB7F310A663E}" type="slidenum">
              <a:rPr lang="en-US" altLang="en-US" smtClean="0"/>
              <a:pPr/>
              <a:t>13</a:t>
            </a:fld>
            <a:endParaRPr lang="en-US" altLang="en-US"/>
          </a:p>
        </p:txBody>
      </p:sp>
      <p:sp>
        <p:nvSpPr>
          <p:cNvPr id="5" name="Header Placeholder 4">
            <a:extLst>
              <a:ext uri="{FF2B5EF4-FFF2-40B4-BE49-F238E27FC236}">
                <a16:creationId xmlns:a16="http://schemas.microsoft.com/office/drawing/2014/main" id="{8F5878D5-21A0-8DB3-27C1-43DB3C0BC706}"/>
              </a:ext>
            </a:extLst>
          </p:cNvPr>
          <p:cNvSpPr>
            <a:spLocks noGrp="1"/>
          </p:cNvSpPr>
          <p:nvPr>
            <p:ph type="hdr" sz="quarter"/>
          </p:nvPr>
        </p:nvSpPr>
        <p:spPr/>
        <p:txBody>
          <a:bodyPr/>
          <a:lstStyle/>
          <a:p>
            <a:r>
              <a:rPr lang="en-US" altLang="en-US"/>
              <a:t>Romans</a:t>
            </a:r>
          </a:p>
        </p:txBody>
      </p:sp>
    </p:spTree>
    <p:extLst>
      <p:ext uri="{BB962C8B-B14F-4D97-AF65-F5344CB8AC3E}">
        <p14:creationId xmlns:p14="http://schemas.microsoft.com/office/powerpoint/2010/main" val="1116548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6F80A50-23C4-0FD1-1D20-864F8F2B96E2}"/>
              </a:ext>
            </a:extLst>
          </p:cNvPr>
          <p:cNvSpPr>
            <a:spLocks noGrp="1" noRot="1" noChangeAspect="1"/>
          </p:cNvSpPr>
          <p:nvPr>
            <p:ph type="sldImg"/>
          </p:nvPr>
        </p:nvSpPr>
        <p:spPr bwMode="auto">
          <a:xfrm>
            <a:off x="7159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8C9B996-D9A6-31E7-48C8-9EB4A6548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81924" name="Slide Number Placeholder 3">
            <a:extLst>
              <a:ext uri="{FF2B5EF4-FFF2-40B4-BE49-F238E27FC236}">
                <a16:creationId xmlns:a16="http://schemas.microsoft.com/office/drawing/2014/main" id="{A94F7BBB-EA75-B843-BF3D-25F8826912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8652428" indent="-38186541"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6588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31774"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9766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6354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3313635-BF93-48C4-B655-E36337F69315}" type="slidenum">
              <a:rPr lang="en-US" altLang="en-US" sz="1200"/>
              <a:pPr eaLnBrk="1" hangingPunct="1"/>
              <a:t>15</a:t>
            </a:fld>
            <a:endParaRPr lang="en-US" altLang="en-US" sz="1200"/>
          </a:p>
        </p:txBody>
      </p:sp>
      <p:sp>
        <p:nvSpPr>
          <p:cNvPr id="2" name="Header Placeholder 1">
            <a:extLst>
              <a:ext uri="{FF2B5EF4-FFF2-40B4-BE49-F238E27FC236}">
                <a16:creationId xmlns:a16="http://schemas.microsoft.com/office/drawing/2014/main" id="{EE125803-6778-3227-6D84-F109F5143211}"/>
              </a:ext>
            </a:extLst>
          </p:cNvPr>
          <p:cNvSpPr>
            <a:spLocks noGrp="1"/>
          </p:cNvSpPr>
          <p:nvPr>
            <p:ph type="hdr" sz="quarter"/>
          </p:nvPr>
        </p:nvSpPr>
        <p:spPr/>
        <p:txBody>
          <a:bodyPr/>
          <a:lstStyle/>
          <a:p>
            <a:r>
              <a:rPr lang="en-US" altLang="en-US"/>
              <a:t>Romans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E0A9A75-5F3F-D03C-8B18-E79F79BCE37B}"/>
              </a:ext>
            </a:extLst>
          </p:cNvPr>
          <p:cNvSpPr>
            <a:spLocks noGrp="1" noRot="1" noChangeAspect="1"/>
          </p:cNvSpPr>
          <p:nvPr>
            <p:ph type="sldImg"/>
          </p:nvPr>
        </p:nvSpPr>
        <p:spPr bwMode="auto">
          <a:xfrm>
            <a:off x="7159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4D144E8E-0431-4BD5-4CE9-15D218CF03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36196" name="Slide Number Placeholder 3">
            <a:extLst>
              <a:ext uri="{FF2B5EF4-FFF2-40B4-BE49-F238E27FC236}">
                <a16:creationId xmlns:a16="http://schemas.microsoft.com/office/drawing/2014/main" id="{9CA3651D-FF4A-E2C7-1843-0F6D983802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8652428" indent="-38186541"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6588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31774"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9766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6354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CD00D304-C3DF-4943-8123-6E27A9DA6F2D}" type="slidenum">
              <a:rPr lang="en-US" altLang="en-US" sz="1200"/>
              <a:pPr eaLnBrk="1" hangingPunct="1"/>
              <a:t>67</a:t>
            </a:fld>
            <a:endParaRPr lang="en-US" altLang="en-US" sz="1200"/>
          </a:p>
        </p:txBody>
      </p:sp>
      <p:sp>
        <p:nvSpPr>
          <p:cNvPr id="2" name="Header Placeholder 1">
            <a:extLst>
              <a:ext uri="{FF2B5EF4-FFF2-40B4-BE49-F238E27FC236}">
                <a16:creationId xmlns:a16="http://schemas.microsoft.com/office/drawing/2014/main" id="{89D88DF5-A9D1-3417-CBE8-0789DA94A7E5}"/>
              </a:ext>
            </a:extLst>
          </p:cNvPr>
          <p:cNvSpPr>
            <a:spLocks noGrp="1"/>
          </p:cNvSpPr>
          <p:nvPr>
            <p:ph type="hdr" sz="quarter"/>
          </p:nvPr>
        </p:nvSpPr>
        <p:spPr/>
        <p:txBody>
          <a:bodyPr/>
          <a:lstStyle/>
          <a:p>
            <a:r>
              <a:rPr lang="en-US" altLang="en-US"/>
              <a:t>Romans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 </a:t>
            </a:r>
            <a:r>
              <a:rPr lang="en-US" dirty="0" err="1"/>
              <a:t>Kerchevill</a:t>
            </a:r>
            <a:r>
              <a:rPr lang="en-US" dirty="0"/>
              <a:t> West Palm Beach Church of Christ</a:t>
            </a:r>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3</a:t>
            </a:fld>
            <a:endParaRPr lang="en-US" altLang="en-US"/>
          </a:p>
        </p:txBody>
      </p:sp>
    </p:spTree>
    <p:extLst>
      <p:ext uri="{BB962C8B-B14F-4D97-AF65-F5344CB8AC3E}">
        <p14:creationId xmlns:p14="http://schemas.microsoft.com/office/powerpoint/2010/main" val="280693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4</a:t>
            </a:fld>
            <a:endParaRPr lang="en-US" altLang="en-US"/>
          </a:p>
        </p:txBody>
      </p:sp>
    </p:spTree>
    <p:extLst>
      <p:ext uri="{BB962C8B-B14F-4D97-AF65-F5344CB8AC3E}">
        <p14:creationId xmlns:p14="http://schemas.microsoft.com/office/powerpoint/2010/main" val="56493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5</a:t>
            </a:fld>
            <a:endParaRPr lang="en-US" altLang="en-US"/>
          </a:p>
        </p:txBody>
      </p:sp>
    </p:spTree>
    <p:extLst>
      <p:ext uri="{BB962C8B-B14F-4D97-AF65-F5344CB8AC3E}">
        <p14:creationId xmlns:p14="http://schemas.microsoft.com/office/powerpoint/2010/main" val="272553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Enduringword.com</a:t>
            </a:r>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6</a:t>
            </a:fld>
            <a:endParaRPr lang="en-US" altLang="en-US"/>
          </a:p>
        </p:txBody>
      </p:sp>
    </p:spTree>
    <p:extLst>
      <p:ext uri="{BB962C8B-B14F-4D97-AF65-F5344CB8AC3E}">
        <p14:creationId xmlns:p14="http://schemas.microsoft.com/office/powerpoint/2010/main" val="353760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Enduringword.com</a:t>
            </a:r>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7</a:t>
            </a:fld>
            <a:endParaRPr lang="en-US" altLang="en-US"/>
          </a:p>
        </p:txBody>
      </p:sp>
    </p:spTree>
    <p:extLst>
      <p:ext uri="{BB962C8B-B14F-4D97-AF65-F5344CB8AC3E}">
        <p14:creationId xmlns:p14="http://schemas.microsoft.com/office/powerpoint/2010/main" val="203558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8</a:t>
            </a:fld>
            <a:endParaRPr lang="en-US" altLang="en-US"/>
          </a:p>
        </p:txBody>
      </p:sp>
    </p:spTree>
    <p:extLst>
      <p:ext uri="{BB962C8B-B14F-4D97-AF65-F5344CB8AC3E}">
        <p14:creationId xmlns:p14="http://schemas.microsoft.com/office/powerpoint/2010/main" val="379017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9</a:t>
            </a:fld>
            <a:endParaRPr lang="en-US" altLang="en-US"/>
          </a:p>
        </p:txBody>
      </p:sp>
    </p:spTree>
    <p:extLst>
      <p:ext uri="{BB962C8B-B14F-4D97-AF65-F5344CB8AC3E}">
        <p14:creationId xmlns:p14="http://schemas.microsoft.com/office/powerpoint/2010/main" val="193503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10</a:t>
            </a:fld>
            <a:endParaRPr lang="en-US" altLang="en-US"/>
          </a:p>
        </p:txBody>
      </p:sp>
    </p:spTree>
    <p:extLst>
      <p:ext uri="{BB962C8B-B14F-4D97-AF65-F5344CB8AC3E}">
        <p14:creationId xmlns:p14="http://schemas.microsoft.com/office/powerpoint/2010/main" val="284775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1" y="2130427"/>
            <a:ext cx="9243428" cy="1470025"/>
          </a:xfrm>
          <a:effectLst>
            <a:outerShdw blurRad="50800" dist="38100" dir="2700000" algn="tl" rotWithShape="0">
              <a:prstClr val="black">
                <a:alpha val="40000"/>
              </a:prstClr>
            </a:outerShdw>
          </a:effectLst>
        </p:spPr>
        <p:txBody>
          <a:bodyPr/>
          <a:lstStyle>
            <a:lvl1pPr algn="ctr">
              <a:defRPr b="1" cap="small">
                <a:solidFill>
                  <a:schemeClr val="bg1"/>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822961" y="3813392"/>
            <a:ext cx="9243428" cy="797707"/>
          </a:xfrm>
        </p:spPr>
        <p:txBody>
          <a:bodyPr>
            <a:noAutofit/>
          </a:bodyPr>
          <a:lstStyle>
            <a:lvl1pPr marL="0" indent="0" algn="ctr">
              <a:buNone/>
              <a:defRPr sz="3240">
                <a:solidFill>
                  <a:schemeClr val="tx1"/>
                </a:solidFill>
                <a:latin typeface="Savoye LET Plain CC.:1.0"/>
                <a:cs typeface="Savoye LET Plain CC.:1.0"/>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80B51E56-3255-B9D0-0ADB-5671553D3F57}"/>
              </a:ext>
            </a:extLst>
          </p:cNvPr>
          <p:cNvSpPr>
            <a:spLocks noGrp="1"/>
          </p:cNvSpPr>
          <p:nvPr>
            <p:ph type="dt" sz="half" idx="10"/>
          </p:nvPr>
        </p:nvSpPr>
        <p:spPr/>
        <p:txBody>
          <a:bodyPr/>
          <a:lstStyle>
            <a:lvl1pPr>
              <a:defRPr/>
            </a:lvl1pPr>
          </a:lstStyle>
          <a:p>
            <a:fld id="{D3EA23F3-729E-4517-8E3B-AF056D2F3DD2}" type="datetime1">
              <a:rPr lang="en-US" altLang="en-US"/>
              <a:pPr/>
              <a:t>12/1/2022</a:t>
            </a:fld>
            <a:endParaRPr lang="en-US" altLang="en-US"/>
          </a:p>
        </p:txBody>
      </p:sp>
      <p:sp>
        <p:nvSpPr>
          <p:cNvPr id="5" name="Footer Placeholder 4">
            <a:extLst>
              <a:ext uri="{FF2B5EF4-FFF2-40B4-BE49-F238E27FC236}">
                <a16:creationId xmlns:a16="http://schemas.microsoft.com/office/drawing/2014/main" id="{01E0F8A5-1C81-3018-2474-7712D37447C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9EF68D-203E-6AFF-3980-F27F4B9ADAA3}"/>
              </a:ext>
            </a:extLst>
          </p:cNvPr>
          <p:cNvSpPr>
            <a:spLocks noGrp="1"/>
          </p:cNvSpPr>
          <p:nvPr>
            <p:ph type="sldNum" sz="quarter" idx="12"/>
          </p:nvPr>
        </p:nvSpPr>
        <p:spPr/>
        <p:txBody>
          <a:bodyPr/>
          <a:lstStyle>
            <a:lvl1pPr>
              <a:defRPr/>
            </a:lvl1pPr>
          </a:lstStyle>
          <a:p>
            <a:fld id="{388568A6-A914-4AC0-8FFF-35B4D63F3D53}" type="slidenum">
              <a:rPr lang="en-US" altLang="en-US"/>
              <a:pPr/>
              <a:t>‹#›</a:t>
            </a:fld>
            <a:endParaRPr lang="en-US" altLang="en-US"/>
          </a:p>
        </p:txBody>
      </p:sp>
    </p:spTree>
    <p:extLst>
      <p:ext uri="{BB962C8B-B14F-4D97-AF65-F5344CB8AC3E}">
        <p14:creationId xmlns:p14="http://schemas.microsoft.com/office/powerpoint/2010/main" val="383905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A5781-EF43-3AA5-7FFF-42B61BB927D8}"/>
              </a:ext>
            </a:extLst>
          </p:cNvPr>
          <p:cNvSpPr>
            <a:spLocks noGrp="1"/>
          </p:cNvSpPr>
          <p:nvPr>
            <p:ph type="dt" sz="half" idx="10"/>
          </p:nvPr>
        </p:nvSpPr>
        <p:spPr/>
        <p:txBody>
          <a:bodyPr/>
          <a:lstStyle>
            <a:lvl1pPr>
              <a:defRPr/>
            </a:lvl1pPr>
          </a:lstStyle>
          <a:p>
            <a:fld id="{C4110732-4EF4-40E8-8C9A-BCE6FEC856EC}" type="datetime1">
              <a:rPr lang="en-US" altLang="en-US"/>
              <a:pPr/>
              <a:t>12/1/2022</a:t>
            </a:fld>
            <a:endParaRPr lang="en-US" altLang="en-US"/>
          </a:p>
        </p:txBody>
      </p:sp>
      <p:sp>
        <p:nvSpPr>
          <p:cNvPr id="5" name="Footer Placeholder 4">
            <a:extLst>
              <a:ext uri="{FF2B5EF4-FFF2-40B4-BE49-F238E27FC236}">
                <a16:creationId xmlns:a16="http://schemas.microsoft.com/office/drawing/2014/main" id="{5B996061-A9D6-0730-D0CB-8AC87DC23D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02C131-D5A9-CB89-7BC7-212E7FD2BD29}"/>
              </a:ext>
            </a:extLst>
          </p:cNvPr>
          <p:cNvSpPr>
            <a:spLocks noGrp="1"/>
          </p:cNvSpPr>
          <p:nvPr>
            <p:ph type="sldNum" sz="quarter" idx="12"/>
          </p:nvPr>
        </p:nvSpPr>
        <p:spPr/>
        <p:txBody>
          <a:bodyPr/>
          <a:lstStyle>
            <a:lvl1pPr>
              <a:defRPr/>
            </a:lvl1pPr>
          </a:lstStyle>
          <a:p>
            <a:fld id="{47E67573-6EB8-4BBA-813F-9D464EDFE2D6}" type="slidenum">
              <a:rPr lang="en-US" altLang="en-US"/>
              <a:pPr/>
              <a:t>‹#›</a:t>
            </a:fld>
            <a:endParaRPr lang="en-US" altLang="en-US"/>
          </a:p>
        </p:txBody>
      </p:sp>
    </p:spTree>
    <p:extLst>
      <p:ext uri="{BB962C8B-B14F-4D97-AF65-F5344CB8AC3E}">
        <p14:creationId xmlns:p14="http://schemas.microsoft.com/office/powerpoint/2010/main" val="163034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0"/>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0"/>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70773-1FD8-54EE-1F5E-BC66CED5D4AD}"/>
              </a:ext>
            </a:extLst>
          </p:cNvPr>
          <p:cNvSpPr>
            <a:spLocks noGrp="1"/>
          </p:cNvSpPr>
          <p:nvPr>
            <p:ph type="dt" sz="half" idx="10"/>
          </p:nvPr>
        </p:nvSpPr>
        <p:spPr/>
        <p:txBody>
          <a:bodyPr/>
          <a:lstStyle>
            <a:lvl1pPr>
              <a:defRPr/>
            </a:lvl1pPr>
          </a:lstStyle>
          <a:p>
            <a:fld id="{5B7DDD66-4AD4-4736-8A46-312BFC3B0573}" type="datetime1">
              <a:rPr lang="en-US" altLang="en-US"/>
              <a:pPr/>
              <a:t>12/1/2022</a:t>
            </a:fld>
            <a:endParaRPr lang="en-US" altLang="en-US"/>
          </a:p>
        </p:txBody>
      </p:sp>
      <p:sp>
        <p:nvSpPr>
          <p:cNvPr id="5" name="Footer Placeholder 4">
            <a:extLst>
              <a:ext uri="{FF2B5EF4-FFF2-40B4-BE49-F238E27FC236}">
                <a16:creationId xmlns:a16="http://schemas.microsoft.com/office/drawing/2014/main" id="{F3B7C3A8-8888-1BBE-147D-26A921940E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D39254-9057-BB37-853D-928EE536A4E6}"/>
              </a:ext>
            </a:extLst>
          </p:cNvPr>
          <p:cNvSpPr>
            <a:spLocks noGrp="1"/>
          </p:cNvSpPr>
          <p:nvPr>
            <p:ph type="sldNum" sz="quarter" idx="12"/>
          </p:nvPr>
        </p:nvSpPr>
        <p:spPr/>
        <p:txBody>
          <a:bodyPr/>
          <a:lstStyle>
            <a:lvl1pPr>
              <a:defRPr/>
            </a:lvl1pPr>
          </a:lstStyle>
          <a:p>
            <a:fld id="{7C9C06A4-2F34-47FF-BE07-14C459648702}" type="slidenum">
              <a:rPr lang="en-US" altLang="en-US"/>
              <a:pPr/>
              <a:t>‹#›</a:t>
            </a:fld>
            <a:endParaRPr lang="en-US" altLang="en-US"/>
          </a:p>
        </p:txBody>
      </p:sp>
    </p:spTree>
    <p:extLst>
      <p:ext uri="{BB962C8B-B14F-4D97-AF65-F5344CB8AC3E}">
        <p14:creationId xmlns:p14="http://schemas.microsoft.com/office/powerpoint/2010/main" val="374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112838"/>
            <a:ext cx="9875520" cy="579170"/>
          </a:xfrm>
        </p:spPr>
        <p:txBody>
          <a:bodyPr>
            <a:noAutofit/>
          </a:bodyPr>
          <a:lstStyle>
            <a:lvl1pPr>
              <a:defRPr sz="2880">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48640" y="1229629"/>
            <a:ext cx="9875520" cy="5126723"/>
          </a:xfrm>
        </p:spPr>
        <p:txBody>
          <a:bodyPr/>
          <a:lstStyle>
            <a:lvl1pPr marL="0" indent="0">
              <a:buNone/>
              <a:defRPr sz="2520" b="1">
                <a:latin typeface="Times New Roman"/>
                <a:cs typeface="Times New Roman"/>
              </a:defRPr>
            </a:lvl1pPr>
            <a:lvl2pPr marL="257175" indent="-257175">
              <a:buFont typeface="Arial"/>
              <a:buChar char="•"/>
              <a:defRPr sz="2520">
                <a:latin typeface="Times New Roman"/>
                <a:cs typeface="Times New Roman"/>
              </a:defRPr>
            </a:lvl2pPr>
            <a:lvl3pPr marL="518637" indent="-205740">
              <a:buFont typeface="Wingdings" charset="2"/>
              <a:buChar cha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AFF995-FCA7-8F93-A6C0-0F8FEBBBBD9B}"/>
              </a:ext>
            </a:extLst>
          </p:cNvPr>
          <p:cNvSpPr>
            <a:spLocks noGrp="1"/>
          </p:cNvSpPr>
          <p:nvPr>
            <p:ph type="dt" sz="half" idx="10"/>
          </p:nvPr>
        </p:nvSpPr>
        <p:spPr/>
        <p:txBody>
          <a:bodyPr/>
          <a:lstStyle>
            <a:lvl1pPr>
              <a:defRPr/>
            </a:lvl1pPr>
          </a:lstStyle>
          <a:p>
            <a:fld id="{25B1BF44-80AB-4A3C-AC85-789390C5DD32}" type="datetime1">
              <a:rPr lang="en-US" altLang="en-US"/>
              <a:pPr/>
              <a:t>12/1/2022</a:t>
            </a:fld>
            <a:endParaRPr lang="en-US" altLang="en-US"/>
          </a:p>
        </p:txBody>
      </p:sp>
      <p:sp>
        <p:nvSpPr>
          <p:cNvPr id="5" name="Footer Placeholder 4">
            <a:extLst>
              <a:ext uri="{FF2B5EF4-FFF2-40B4-BE49-F238E27FC236}">
                <a16:creationId xmlns:a16="http://schemas.microsoft.com/office/drawing/2014/main" id="{A3374183-F3FF-D725-B0CB-C2E3DD159A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733FEB-EE95-3FB3-C5AE-AD1CD937A2D4}"/>
              </a:ext>
            </a:extLst>
          </p:cNvPr>
          <p:cNvSpPr>
            <a:spLocks noGrp="1"/>
          </p:cNvSpPr>
          <p:nvPr>
            <p:ph type="sldNum" sz="quarter" idx="12"/>
          </p:nvPr>
        </p:nvSpPr>
        <p:spPr/>
        <p:txBody>
          <a:bodyPr/>
          <a:lstStyle>
            <a:lvl1pPr>
              <a:defRPr/>
            </a:lvl1pPr>
          </a:lstStyle>
          <a:p>
            <a:fld id="{1D6D09BF-3CE0-4547-86D8-FB34FC6F34C5}" type="slidenum">
              <a:rPr lang="en-US" altLang="en-US"/>
              <a:pPr/>
              <a:t>‹#›</a:t>
            </a:fld>
            <a:endParaRPr lang="en-US" altLang="en-US"/>
          </a:p>
        </p:txBody>
      </p:sp>
    </p:spTree>
    <p:extLst>
      <p:ext uri="{BB962C8B-B14F-4D97-AF65-F5344CB8AC3E}">
        <p14:creationId xmlns:p14="http://schemas.microsoft.com/office/powerpoint/2010/main" val="33507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2"/>
            <a:ext cx="932688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CCB09-5486-8E7A-6E67-BB590C460012}"/>
              </a:ext>
            </a:extLst>
          </p:cNvPr>
          <p:cNvSpPr>
            <a:spLocks noGrp="1"/>
          </p:cNvSpPr>
          <p:nvPr>
            <p:ph type="dt" sz="half" idx="10"/>
          </p:nvPr>
        </p:nvSpPr>
        <p:spPr/>
        <p:txBody>
          <a:bodyPr/>
          <a:lstStyle>
            <a:lvl1pPr>
              <a:defRPr/>
            </a:lvl1pPr>
          </a:lstStyle>
          <a:p>
            <a:fld id="{493EE46A-BD94-43C5-B2E9-B0E253903530}" type="datetime1">
              <a:rPr lang="en-US" altLang="en-US"/>
              <a:pPr/>
              <a:t>12/1/2022</a:t>
            </a:fld>
            <a:endParaRPr lang="en-US" altLang="en-US"/>
          </a:p>
        </p:txBody>
      </p:sp>
      <p:sp>
        <p:nvSpPr>
          <p:cNvPr id="5" name="Footer Placeholder 4">
            <a:extLst>
              <a:ext uri="{FF2B5EF4-FFF2-40B4-BE49-F238E27FC236}">
                <a16:creationId xmlns:a16="http://schemas.microsoft.com/office/drawing/2014/main" id="{491C5C67-2C32-49EC-50A3-4CB3F656EA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5D1AA5-36A3-261C-DDC9-954043ECA68A}"/>
              </a:ext>
            </a:extLst>
          </p:cNvPr>
          <p:cNvSpPr>
            <a:spLocks noGrp="1"/>
          </p:cNvSpPr>
          <p:nvPr>
            <p:ph type="sldNum" sz="quarter" idx="12"/>
          </p:nvPr>
        </p:nvSpPr>
        <p:spPr/>
        <p:txBody>
          <a:bodyPr/>
          <a:lstStyle>
            <a:lvl1pPr>
              <a:defRPr/>
            </a:lvl1pPr>
          </a:lstStyle>
          <a:p>
            <a:fld id="{4FD6F509-A1A4-41B9-9E4D-158871A9C02E}" type="slidenum">
              <a:rPr lang="en-US" altLang="en-US"/>
              <a:pPr/>
              <a:t>‹#›</a:t>
            </a:fld>
            <a:endParaRPr lang="en-US" altLang="en-US"/>
          </a:p>
        </p:txBody>
      </p:sp>
    </p:spTree>
    <p:extLst>
      <p:ext uri="{BB962C8B-B14F-4D97-AF65-F5344CB8AC3E}">
        <p14:creationId xmlns:p14="http://schemas.microsoft.com/office/powerpoint/2010/main" val="24073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DC0895-7B4E-001F-7504-FD76ADCD1D55}"/>
              </a:ext>
            </a:extLst>
          </p:cNvPr>
          <p:cNvSpPr>
            <a:spLocks noGrp="1"/>
          </p:cNvSpPr>
          <p:nvPr>
            <p:ph type="dt" sz="half" idx="10"/>
          </p:nvPr>
        </p:nvSpPr>
        <p:spPr/>
        <p:txBody>
          <a:bodyPr/>
          <a:lstStyle>
            <a:lvl1pPr>
              <a:defRPr/>
            </a:lvl1pPr>
          </a:lstStyle>
          <a:p>
            <a:fld id="{F329E522-127C-48DB-A722-D73C444A0991}" type="datetime1">
              <a:rPr lang="en-US" altLang="en-US"/>
              <a:pPr/>
              <a:t>12/1/2022</a:t>
            </a:fld>
            <a:endParaRPr lang="en-US" altLang="en-US"/>
          </a:p>
        </p:txBody>
      </p:sp>
      <p:sp>
        <p:nvSpPr>
          <p:cNvPr id="6" name="Footer Placeholder 4">
            <a:extLst>
              <a:ext uri="{FF2B5EF4-FFF2-40B4-BE49-F238E27FC236}">
                <a16:creationId xmlns:a16="http://schemas.microsoft.com/office/drawing/2014/main" id="{73B6D2A3-7EC1-9409-11B9-AC7C77C9541A}"/>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CC8B4D4B-634B-496F-C35A-F2602459FAB4}"/>
              </a:ext>
            </a:extLst>
          </p:cNvPr>
          <p:cNvSpPr>
            <a:spLocks noGrp="1"/>
          </p:cNvSpPr>
          <p:nvPr>
            <p:ph type="sldNum" sz="quarter" idx="12"/>
          </p:nvPr>
        </p:nvSpPr>
        <p:spPr/>
        <p:txBody>
          <a:bodyPr/>
          <a:lstStyle>
            <a:lvl1pPr>
              <a:defRPr/>
            </a:lvl1pPr>
          </a:lstStyle>
          <a:p>
            <a:fld id="{BF2F1556-7F65-4007-A10C-D965EFEAF735}" type="slidenum">
              <a:rPr lang="en-US" altLang="en-US"/>
              <a:pPr/>
              <a:t>‹#›</a:t>
            </a:fld>
            <a:endParaRPr lang="en-US" altLang="en-US"/>
          </a:p>
        </p:txBody>
      </p:sp>
    </p:spTree>
    <p:extLst>
      <p:ext uri="{BB962C8B-B14F-4D97-AF65-F5344CB8AC3E}">
        <p14:creationId xmlns:p14="http://schemas.microsoft.com/office/powerpoint/2010/main" val="296787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62162C-D5DB-5AF0-5AD2-BEF5A15D72DE}"/>
              </a:ext>
            </a:extLst>
          </p:cNvPr>
          <p:cNvSpPr>
            <a:spLocks noGrp="1"/>
          </p:cNvSpPr>
          <p:nvPr>
            <p:ph type="dt" sz="half" idx="10"/>
          </p:nvPr>
        </p:nvSpPr>
        <p:spPr/>
        <p:txBody>
          <a:bodyPr/>
          <a:lstStyle>
            <a:lvl1pPr>
              <a:defRPr/>
            </a:lvl1pPr>
          </a:lstStyle>
          <a:p>
            <a:fld id="{F6180E6E-EBEE-4CF0-A9EC-9394727AB0D3}" type="datetime1">
              <a:rPr lang="en-US" altLang="en-US"/>
              <a:pPr/>
              <a:t>12/1/2022</a:t>
            </a:fld>
            <a:endParaRPr lang="en-US" altLang="en-US"/>
          </a:p>
        </p:txBody>
      </p:sp>
      <p:sp>
        <p:nvSpPr>
          <p:cNvPr id="8" name="Footer Placeholder 4">
            <a:extLst>
              <a:ext uri="{FF2B5EF4-FFF2-40B4-BE49-F238E27FC236}">
                <a16:creationId xmlns:a16="http://schemas.microsoft.com/office/drawing/2014/main" id="{6660E478-BAF3-0201-485A-06A58AD84E92}"/>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A53600AF-4903-8DBE-D75C-B85F2022912E}"/>
              </a:ext>
            </a:extLst>
          </p:cNvPr>
          <p:cNvSpPr>
            <a:spLocks noGrp="1"/>
          </p:cNvSpPr>
          <p:nvPr>
            <p:ph type="sldNum" sz="quarter" idx="12"/>
          </p:nvPr>
        </p:nvSpPr>
        <p:spPr/>
        <p:txBody>
          <a:bodyPr/>
          <a:lstStyle>
            <a:lvl1pPr>
              <a:defRPr/>
            </a:lvl1pPr>
          </a:lstStyle>
          <a:p>
            <a:fld id="{1812DE27-6EAD-4816-B60C-D7F5A6AFA1E0}" type="slidenum">
              <a:rPr lang="en-US" altLang="en-US"/>
              <a:pPr/>
              <a:t>‹#›</a:t>
            </a:fld>
            <a:endParaRPr lang="en-US" altLang="en-US"/>
          </a:p>
        </p:txBody>
      </p:sp>
    </p:spTree>
    <p:extLst>
      <p:ext uri="{BB962C8B-B14F-4D97-AF65-F5344CB8AC3E}">
        <p14:creationId xmlns:p14="http://schemas.microsoft.com/office/powerpoint/2010/main" val="332955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8751" y="72804"/>
            <a:ext cx="10230393" cy="663349"/>
          </a:xfrm>
        </p:spPr>
        <p:txBody>
          <a:bodyPr>
            <a:normAutofit/>
          </a:bodyPr>
          <a:lstStyle>
            <a:lvl1pPr>
              <a:defRPr sz="2880">
                <a:solidFill>
                  <a:schemeClr val="bg1"/>
                </a:solidFill>
                <a:latin typeface="Arial"/>
                <a:cs typeface="Arial"/>
              </a:defRPr>
            </a:lvl1pPr>
          </a:lstStyle>
          <a:p>
            <a:r>
              <a:rPr lang="en-US" dirty="0"/>
              <a:t>Click to edit Master title style</a:t>
            </a:r>
          </a:p>
        </p:txBody>
      </p:sp>
      <p:sp>
        <p:nvSpPr>
          <p:cNvPr id="3" name="Date Placeholder 3">
            <a:extLst>
              <a:ext uri="{FF2B5EF4-FFF2-40B4-BE49-F238E27FC236}">
                <a16:creationId xmlns:a16="http://schemas.microsoft.com/office/drawing/2014/main" id="{63EAA6AB-A905-5C07-7D20-0CBF330EC483}"/>
              </a:ext>
            </a:extLst>
          </p:cNvPr>
          <p:cNvSpPr>
            <a:spLocks noGrp="1"/>
          </p:cNvSpPr>
          <p:nvPr>
            <p:ph type="dt" sz="half" idx="10"/>
          </p:nvPr>
        </p:nvSpPr>
        <p:spPr/>
        <p:txBody>
          <a:bodyPr/>
          <a:lstStyle>
            <a:lvl1pPr>
              <a:defRPr/>
            </a:lvl1pPr>
          </a:lstStyle>
          <a:p>
            <a:fld id="{9BD151C4-DC08-43DF-AC1A-C960C2B54B4E}" type="datetime1">
              <a:rPr lang="en-US" altLang="en-US"/>
              <a:pPr/>
              <a:t>12/1/2022</a:t>
            </a:fld>
            <a:endParaRPr lang="en-US" altLang="en-US"/>
          </a:p>
        </p:txBody>
      </p:sp>
      <p:sp>
        <p:nvSpPr>
          <p:cNvPr id="4" name="Footer Placeholder 4">
            <a:extLst>
              <a:ext uri="{FF2B5EF4-FFF2-40B4-BE49-F238E27FC236}">
                <a16:creationId xmlns:a16="http://schemas.microsoft.com/office/drawing/2014/main" id="{971A5EE6-64EE-E04A-CD56-6EA55AADB0C0}"/>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99251A72-91B8-6AB1-CEE6-4CBCE3E7903B}"/>
              </a:ext>
            </a:extLst>
          </p:cNvPr>
          <p:cNvSpPr>
            <a:spLocks noGrp="1"/>
          </p:cNvSpPr>
          <p:nvPr>
            <p:ph type="sldNum" sz="quarter" idx="12"/>
          </p:nvPr>
        </p:nvSpPr>
        <p:spPr/>
        <p:txBody>
          <a:bodyPr/>
          <a:lstStyle>
            <a:lvl1pPr>
              <a:defRPr/>
            </a:lvl1pPr>
          </a:lstStyle>
          <a:p>
            <a:fld id="{52C9CCC0-5AAE-4200-AD46-649492330E89}" type="slidenum">
              <a:rPr lang="en-US" altLang="en-US"/>
              <a:pPr/>
              <a:t>‹#›</a:t>
            </a:fld>
            <a:endParaRPr lang="en-US" altLang="en-US"/>
          </a:p>
        </p:txBody>
      </p:sp>
    </p:spTree>
    <p:extLst>
      <p:ext uri="{BB962C8B-B14F-4D97-AF65-F5344CB8AC3E}">
        <p14:creationId xmlns:p14="http://schemas.microsoft.com/office/powerpoint/2010/main" val="95109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0B7DDD-AB82-DCB0-FE2F-07A8F5207310}"/>
              </a:ext>
            </a:extLst>
          </p:cNvPr>
          <p:cNvSpPr>
            <a:spLocks noGrp="1"/>
          </p:cNvSpPr>
          <p:nvPr>
            <p:ph type="dt" sz="half" idx="10"/>
          </p:nvPr>
        </p:nvSpPr>
        <p:spPr/>
        <p:txBody>
          <a:bodyPr/>
          <a:lstStyle>
            <a:lvl1pPr>
              <a:defRPr/>
            </a:lvl1pPr>
          </a:lstStyle>
          <a:p>
            <a:fld id="{D443D6FD-43E8-4BD4-9CC8-D2657EC45777}" type="datetime1">
              <a:rPr lang="en-US" altLang="en-US"/>
              <a:pPr/>
              <a:t>12/1/2022</a:t>
            </a:fld>
            <a:endParaRPr lang="en-US" altLang="en-US"/>
          </a:p>
        </p:txBody>
      </p:sp>
      <p:sp>
        <p:nvSpPr>
          <p:cNvPr id="3" name="Footer Placeholder 4">
            <a:extLst>
              <a:ext uri="{FF2B5EF4-FFF2-40B4-BE49-F238E27FC236}">
                <a16:creationId xmlns:a16="http://schemas.microsoft.com/office/drawing/2014/main" id="{6A2314F0-5908-59ED-3627-6A6CCBEBBCC9}"/>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027AA51B-F488-5D18-117B-63587390E6E3}"/>
              </a:ext>
            </a:extLst>
          </p:cNvPr>
          <p:cNvSpPr>
            <a:spLocks noGrp="1"/>
          </p:cNvSpPr>
          <p:nvPr>
            <p:ph type="sldNum" sz="quarter" idx="12"/>
          </p:nvPr>
        </p:nvSpPr>
        <p:spPr/>
        <p:txBody>
          <a:bodyPr/>
          <a:lstStyle>
            <a:lvl1pPr>
              <a:defRPr/>
            </a:lvl1pPr>
          </a:lstStyle>
          <a:p>
            <a:fld id="{B9C38933-0CEE-4A2D-8B74-362984DAD6AF}" type="slidenum">
              <a:rPr lang="en-US" altLang="en-US"/>
              <a:pPr/>
              <a:t>‹#›</a:t>
            </a:fld>
            <a:endParaRPr lang="en-US" altLang="en-US"/>
          </a:p>
        </p:txBody>
      </p:sp>
    </p:spTree>
    <p:extLst>
      <p:ext uri="{BB962C8B-B14F-4D97-AF65-F5344CB8AC3E}">
        <p14:creationId xmlns:p14="http://schemas.microsoft.com/office/powerpoint/2010/main" val="411911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73050"/>
            <a:ext cx="360997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435102"/>
            <a:ext cx="360997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3">
            <a:extLst>
              <a:ext uri="{FF2B5EF4-FFF2-40B4-BE49-F238E27FC236}">
                <a16:creationId xmlns:a16="http://schemas.microsoft.com/office/drawing/2014/main" id="{EB03455E-C691-FF17-9379-7AA4AE3D5E03}"/>
              </a:ext>
            </a:extLst>
          </p:cNvPr>
          <p:cNvSpPr>
            <a:spLocks noGrp="1"/>
          </p:cNvSpPr>
          <p:nvPr>
            <p:ph type="dt" sz="half" idx="10"/>
          </p:nvPr>
        </p:nvSpPr>
        <p:spPr/>
        <p:txBody>
          <a:bodyPr/>
          <a:lstStyle>
            <a:lvl1pPr>
              <a:defRPr/>
            </a:lvl1pPr>
          </a:lstStyle>
          <a:p>
            <a:fld id="{CAFEA665-F1A2-435C-89BD-D6620035B3EF}" type="datetime1">
              <a:rPr lang="en-US" altLang="en-US"/>
              <a:pPr/>
              <a:t>12/1/2022</a:t>
            </a:fld>
            <a:endParaRPr lang="en-US" altLang="en-US"/>
          </a:p>
        </p:txBody>
      </p:sp>
      <p:sp>
        <p:nvSpPr>
          <p:cNvPr id="6" name="Footer Placeholder 4">
            <a:extLst>
              <a:ext uri="{FF2B5EF4-FFF2-40B4-BE49-F238E27FC236}">
                <a16:creationId xmlns:a16="http://schemas.microsoft.com/office/drawing/2014/main" id="{B45864E3-05F5-0BE6-8657-23FD1408954D}"/>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A1FFD582-EF21-6FFB-89CE-6201D783F5B4}"/>
              </a:ext>
            </a:extLst>
          </p:cNvPr>
          <p:cNvSpPr>
            <a:spLocks noGrp="1"/>
          </p:cNvSpPr>
          <p:nvPr>
            <p:ph type="sldNum" sz="quarter" idx="12"/>
          </p:nvPr>
        </p:nvSpPr>
        <p:spPr/>
        <p:txBody>
          <a:bodyPr/>
          <a:lstStyle>
            <a:lvl1pPr>
              <a:defRPr/>
            </a:lvl1pPr>
          </a:lstStyle>
          <a:p>
            <a:fld id="{03DBC6C6-C781-4B1A-94CE-047A465BB390}" type="slidenum">
              <a:rPr lang="en-US" altLang="en-US"/>
              <a:pPr/>
              <a:t>‹#›</a:t>
            </a:fld>
            <a:endParaRPr lang="en-US" altLang="en-US"/>
          </a:p>
        </p:txBody>
      </p:sp>
    </p:spTree>
    <p:extLst>
      <p:ext uri="{BB962C8B-B14F-4D97-AF65-F5344CB8AC3E}">
        <p14:creationId xmlns:p14="http://schemas.microsoft.com/office/powerpoint/2010/main" val="314496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800600"/>
            <a:ext cx="658368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p:spPr>
        <p:txBody>
          <a:bodyPr rtlCol="0">
            <a:normAutofit/>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dirty="0"/>
          </a:p>
        </p:txBody>
      </p:sp>
      <p:sp>
        <p:nvSpPr>
          <p:cNvPr id="4" name="Text Placeholder 3"/>
          <p:cNvSpPr>
            <a:spLocks noGrp="1"/>
          </p:cNvSpPr>
          <p:nvPr>
            <p:ph type="body" sz="half" idx="2"/>
          </p:nvPr>
        </p:nvSpPr>
        <p:spPr>
          <a:xfrm>
            <a:off x="2150745" y="5367338"/>
            <a:ext cx="658368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3">
            <a:extLst>
              <a:ext uri="{FF2B5EF4-FFF2-40B4-BE49-F238E27FC236}">
                <a16:creationId xmlns:a16="http://schemas.microsoft.com/office/drawing/2014/main" id="{1F20604B-3926-C2D7-36DC-8BD881982732}"/>
              </a:ext>
            </a:extLst>
          </p:cNvPr>
          <p:cNvSpPr>
            <a:spLocks noGrp="1"/>
          </p:cNvSpPr>
          <p:nvPr>
            <p:ph type="dt" sz="half" idx="10"/>
          </p:nvPr>
        </p:nvSpPr>
        <p:spPr/>
        <p:txBody>
          <a:bodyPr/>
          <a:lstStyle>
            <a:lvl1pPr>
              <a:defRPr/>
            </a:lvl1pPr>
          </a:lstStyle>
          <a:p>
            <a:fld id="{AB5D3454-AB99-45FF-9E15-02C5EE719C9F}" type="datetime1">
              <a:rPr lang="en-US" altLang="en-US"/>
              <a:pPr/>
              <a:t>12/1/2022</a:t>
            </a:fld>
            <a:endParaRPr lang="en-US" altLang="en-US"/>
          </a:p>
        </p:txBody>
      </p:sp>
      <p:sp>
        <p:nvSpPr>
          <p:cNvPr id="6" name="Footer Placeholder 4">
            <a:extLst>
              <a:ext uri="{FF2B5EF4-FFF2-40B4-BE49-F238E27FC236}">
                <a16:creationId xmlns:a16="http://schemas.microsoft.com/office/drawing/2014/main" id="{6712B3F6-B561-B15F-34B1-C9460C908520}"/>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FBDA1B36-C6E6-5D96-E3A1-D51186D7A438}"/>
              </a:ext>
            </a:extLst>
          </p:cNvPr>
          <p:cNvSpPr>
            <a:spLocks noGrp="1"/>
          </p:cNvSpPr>
          <p:nvPr>
            <p:ph type="sldNum" sz="quarter" idx="12"/>
          </p:nvPr>
        </p:nvSpPr>
        <p:spPr/>
        <p:txBody>
          <a:bodyPr/>
          <a:lstStyle>
            <a:lvl1pPr>
              <a:defRPr/>
            </a:lvl1pPr>
          </a:lstStyle>
          <a:p>
            <a:fld id="{3E77E2FF-86C4-4134-A212-A55263B98CB2}" type="slidenum">
              <a:rPr lang="en-US" altLang="en-US"/>
              <a:pPr/>
              <a:t>‹#›</a:t>
            </a:fld>
            <a:endParaRPr lang="en-US" altLang="en-US"/>
          </a:p>
        </p:txBody>
      </p:sp>
    </p:spTree>
    <p:extLst>
      <p:ext uri="{BB962C8B-B14F-4D97-AF65-F5344CB8AC3E}">
        <p14:creationId xmlns:p14="http://schemas.microsoft.com/office/powerpoint/2010/main" val="191806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8F9AFA-8B50-CFB2-7A96-8306AD3D92B2}"/>
              </a:ext>
            </a:extLst>
          </p:cNvPr>
          <p:cNvSpPr>
            <a:spLocks noGrp="1"/>
          </p:cNvSpPr>
          <p:nvPr>
            <p:ph type="title"/>
          </p:nvPr>
        </p:nvSpPr>
        <p:spPr bwMode="auto">
          <a:xfrm>
            <a:off x="548640" y="274638"/>
            <a:ext cx="98755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33AE01-025E-0ED4-3728-3EB12DB2D3F1}"/>
              </a:ext>
            </a:extLst>
          </p:cNvPr>
          <p:cNvSpPr>
            <a:spLocks noGrp="1"/>
          </p:cNvSpPr>
          <p:nvPr>
            <p:ph type="body" idx="1"/>
          </p:nvPr>
        </p:nvSpPr>
        <p:spPr bwMode="auto">
          <a:xfrm>
            <a:off x="548640" y="1600202"/>
            <a:ext cx="987552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AE762FC-55A0-7410-6236-07116E3B6C8D}"/>
              </a:ext>
            </a:extLst>
          </p:cNvPr>
          <p:cNvSpPr>
            <a:spLocks noGrp="1"/>
          </p:cNvSpPr>
          <p:nvPr>
            <p:ph type="dt" sz="half" idx="2"/>
          </p:nvPr>
        </p:nvSpPr>
        <p:spPr>
          <a:xfrm>
            <a:off x="548640" y="6356352"/>
            <a:ext cx="2560320" cy="365125"/>
          </a:xfrm>
          <a:prstGeom prst="rect">
            <a:avLst/>
          </a:prstGeom>
        </p:spPr>
        <p:txBody>
          <a:bodyPr vert="horz" wrap="square" lIns="91440" tIns="45720" rIns="91440" bIns="45720" numCol="1" anchor="ctr" anchorCtr="0" compatLnSpc="1">
            <a:prstTxWarp prst="textNoShape">
              <a:avLst/>
            </a:prstTxWarp>
          </a:bodyPr>
          <a:lstStyle>
            <a:lvl1pPr>
              <a:defRPr sz="1080">
                <a:solidFill>
                  <a:srgbClr val="898989"/>
                </a:solidFill>
              </a:defRPr>
            </a:lvl1pPr>
          </a:lstStyle>
          <a:p>
            <a:fld id="{AF8ADB38-761A-419C-AA9B-364EF82B3ADA}" type="datetime1">
              <a:rPr lang="en-US" altLang="en-US"/>
              <a:pPr/>
              <a:t>12/1/2022</a:t>
            </a:fld>
            <a:endParaRPr lang="en-US" altLang="en-US"/>
          </a:p>
        </p:txBody>
      </p:sp>
      <p:sp>
        <p:nvSpPr>
          <p:cNvPr id="5" name="Footer Placeholder 4">
            <a:extLst>
              <a:ext uri="{FF2B5EF4-FFF2-40B4-BE49-F238E27FC236}">
                <a16:creationId xmlns:a16="http://schemas.microsoft.com/office/drawing/2014/main" id="{6E99EE6D-D2EC-F039-84D2-3312257B54A8}"/>
              </a:ext>
            </a:extLst>
          </p:cNvPr>
          <p:cNvSpPr>
            <a:spLocks noGrp="1"/>
          </p:cNvSpPr>
          <p:nvPr>
            <p:ph type="ftr" sz="quarter" idx="3"/>
          </p:nvPr>
        </p:nvSpPr>
        <p:spPr>
          <a:xfrm>
            <a:off x="3749040" y="6356352"/>
            <a:ext cx="3474720" cy="365125"/>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id="{330B000D-629F-A871-1F90-DD76C75B66E4}"/>
              </a:ext>
            </a:extLst>
          </p:cNvPr>
          <p:cNvSpPr>
            <a:spLocks noGrp="1"/>
          </p:cNvSpPr>
          <p:nvPr>
            <p:ph type="sldNum" sz="quarter" idx="4"/>
          </p:nvPr>
        </p:nvSpPr>
        <p:spPr>
          <a:xfrm>
            <a:off x="7863840" y="6356352"/>
            <a:ext cx="2560320" cy="365125"/>
          </a:xfrm>
          <a:prstGeom prst="rect">
            <a:avLst/>
          </a:prstGeom>
        </p:spPr>
        <p:txBody>
          <a:bodyPr vert="horz" wrap="square" lIns="91440" tIns="45720" rIns="91440" bIns="45720" numCol="1" anchor="ctr" anchorCtr="0" compatLnSpc="1">
            <a:prstTxWarp prst="textNoShape">
              <a:avLst/>
            </a:prstTxWarp>
          </a:bodyPr>
          <a:lstStyle>
            <a:lvl1pPr algn="r">
              <a:defRPr sz="1080">
                <a:solidFill>
                  <a:srgbClr val="898989"/>
                </a:solidFill>
              </a:defRPr>
            </a:lvl1pPr>
          </a:lstStyle>
          <a:p>
            <a:fld id="{0D76D48D-D21B-453B-B840-BD425CB61D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 rtl="0" eaLnBrk="0" fontAlgn="base" hangingPunct="0">
        <a:spcBef>
          <a:spcPct val="0"/>
        </a:spcBef>
        <a:spcAft>
          <a:spcPct val="0"/>
        </a:spcAft>
        <a:defRPr sz="3960" kern="1200">
          <a:solidFill>
            <a:schemeClr val="tx1"/>
          </a:solidFill>
          <a:latin typeface="+mj-lt"/>
          <a:ea typeface="ＭＳ Ｐゴシック" pitchFamily="4" charset="-128"/>
          <a:cs typeface="ＭＳ Ｐゴシック" pitchFamily="4" charset="-128"/>
        </a:defRPr>
      </a:lvl1pPr>
      <a:lvl2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2pPr>
      <a:lvl3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3pPr>
      <a:lvl4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4pPr>
      <a:lvl5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5pPr>
      <a:lvl6pPr marL="41148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6pPr>
      <a:lvl7pPr marL="82296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7pPr>
      <a:lvl8pPr marL="123444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8pPr>
      <a:lvl9pPr marL="164592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9pPr>
    </p:titleStyle>
    <p:bodyStyle>
      <a:lvl1pPr marL="308610" indent="-308610" algn="l" defTabSz="411480" rtl="0" eaLnBrk="0" fontAlgn="base" hangingPunct="0">
        <a:spcBef>
          <a:spcPct val="20000"/>
        </a:spcBef>
        <a:spcAft>
          <a:spcPct val="0"/>
        </a:spcAft>
        <a:buFont typeface="Arial" panose="020B0604020202020204" pitchFamily="34" charset="0"/>
        <a:buChar char="•"/>
        <a:defRPr sz="2880" kern="1200">
          <a:solidFill>
            <a:schemeClr val="tx1"/>
          </a:solidFill>
          <a:latin typeface="+mn-lt"/>
          <a:ea typeface="ＭＳ Ｐゴシック" pitchFamily="4" charset="-128"/>
          <a:cs typeface="ＭＳ Ｐゴシック" pitchFamily="4" charset="-128"/>
        </a:defRPr>
      </a:lvl1pPr>
      <a:lvl2pPr marL="668655" indent="-257175" algn="l" defTabSz="411480" rtl="0" eaLnBrk="0" fontAlgn="base" hangingPunct="0">
        <a:spcBef>
          <a:spcPct val="20000"/>
        </a:spcBef>
        <a:spcAft>
          <a:spcPct val="0"/>
        </a:spcAft>
        <a:buFont typeface="Arial" panose="020B0604020202020204" pitchFamily="34" charset="0"/>
        <a:buChar char="–"/>
        <a:defRPr sz="2520" kern="1200">
          <a:solidFill>
            <a:schemeClr val="tx1"/>
          </a:solidFill>
          <a:latin typeface="+mn-lt"/>
          <a:ea typeface="ＭＳ Ｐゴシック" pitchFamily="4" charset="-128"/>
          <a:cs typeface="+mn-cs"/>
        </a:defRPr>
      </a:lvl2pPr>
      <a:lvl3pPr marL="1028700" indent="-205740" algn="l" defTabSz="411480" rtl="0" eaLnBrk="0" fontAlgn="base" hangingPunct="0">
        <a:spcBef>
          <a:spcPct val="20000"/>
        </a:spcBef>
        <a:spcAft>
          <a:spcPct val="0"/>
        </a:spcAft>
        <a:buFont typeface="Arial" panose="020B0604020202020204" pitchFamily="34" charset="0"/>
        <a:buChar char="•"/>
        <a:defRPr sz="2160" kern="1200">
          <a:solidFill>
            <a:schemeClr val="tx1"/>
          </a:solidFill>
          <a:latin typeface="+mn-lt"/>
          <a:ea typeface="ＭＳ Ｐゴシック" pitchFamily="4" charset="-128"/>
          <a:cs typeface="+mn-cs"/>
        </a:defRPr>
      </a:lvl3pPr>
      <a:lvl4pPr marL="1440180" indent="-205740" algn="l" defTabSz="41148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4" charset="-128"/>
          <a:cs typeface="+mn-cs"/>
        </a:defRPr>
      </a:lvl4pPr>
      <a:lvl5pPr marL="1851660" indent="-205740" algn="l" defTabSz="41148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4" charset="-128"/>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5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67.xml.rels><?xml version="1.0" encoding="UTF-8" standalone="yes"?>
<Relationships xmlns="http://schemas.openxmlformats.org/package/2006/relationships"><Relationship Id="rId3" Type="http://schemas.openxmlformats.org/officeDocument/2006/relationships/hyperlink" Target="http://www.rose-publishing.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hyperlink" Target="http://www.rose-publishing.com/"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9FD59-A010-A304-2D85-33A4C48DE7B0}"/>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dirty="0">
                <a:latin typeface="Times New Roman" panose="02020603050405020304" pitchFamily="18" charset="0"/>
                <a:ea typeface="ＭＳ Ｐゴシック" panose="020B0600070205080204" pitchFamily="34" charset="-128"/>
                <a:cs typeface="Times New Roman" panose="02020603050405020304" pitchFamily="18" charset="0"/>
              </a:rPr>
              <a:t>Dead to Sin, Alive to God</a:t>
            </a:r>
          </a:p>
        </p:txBody>
      </p:sp>
      <p:sp>
        <p:nvSpPr>
          <p:cNvPr id="77827" name="Subtitle 4">
            <a:extLst>
              <a:ext uri="{FF2B5EF4-FFF2-40B4-BE49-F238E27FC236}">
                <a16:creationId xmlns:a16="http://schemas.microsoft.com/office/drawing/2014/main" id="{A296F71C-33B0-175F-F962-A77187E98ECA}"/>
              </a:ext>
            </a:extLst>
          </p:cNvPr>
          <p:cNvSpPr>
            <a:spLocks noGrp="1"/>
          </p:cNvSpPr>
          <p:nvPr>
            <p:ph type="subTitle" idx="1"/>
          </p:nvPr>
        </p:nvSpPr>
        <p:spPr>
          <a:xfrm>
            <a:off x="1988820" y="3774759"/>
            <a:ext cx="6932295" cy="718662"/>
          </a:xfrm>
        </p:spPr>
        <p:txBody>
          <a:bodyPr/>
          <a:lstStyle/>
          <a:p>
            <a:pPr eaLnBrk="1" hangingPunct="1"/>
            <a:r>
              <a:rPr lang="en-US" altLang="en-US" dirty="0">
                <a:latin typeface="Savoye LET Plain CC.:1.0" pitchFamily="4" charset="0"/>
                <a:ea typeface="ＭＳ Ｐゴシック" panose="020B0600070205080204" pitchFamily="34" charset="-128"/>
                <a:cs typeface="Savoye LET Plain CC.:1.0" pitchFamily="4" charset="0"/>
              </a:rPr>
              <a:t>Romans 6:1-14</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Important Things to know</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marL="342900" indent="-342900" algn="l">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6:8-10 “</a:t>
            </a:r>
            <a:r>
              <a:rPr lang="en-US" sz="2400" b="1" i="0" baseline="30000" dirty="0">
                <a:solidFill>
                  <a:srgbClr val="000000"/>
                </a:solidFill>
                <a:effectLst/>
                <a:latin typeface="Arial" panose="020B0604020202020204" pitchFamily="34" charset="0"/>
                <a:cs typeface="Arial" panose="020B0604020202020204" pitchFamily="34" charset="0"/>
              </a:rPr>
              <a:t>8 </a:t>
            </a:r>
            <a:r>
              <a:rPr lang="en-US" sz="2400" b="0" i="0" dirty="0">
                <a:solidFill>
                  <a:srgbClr val="000000"/>
                </a:solidFill>
                <a:effectLst/>
                <a:latin typeface="Arial" panose="020B0604020202020204" pitchFamily="34" charset="0"/>
                <a:cs typeface="Arial" panose="020B0604020202020204" pitchFamily="34" charset="0"/>
              </a:rPr>
              <a:t>Now if we died with Christ, we believe that we shall also live with Him, </a:t>
            </a:r>
            <a:r>
              <a:rPr lang="en-US" sz="2400" b="1" i="0" baseline="30000" dirty="0">
                <a:solidFill>
                  <a:srgbClr val="000000"/>
                </a:solidFill>
                <a:effectLst/>
                <a:latin typeface="Arial" panose="020B0604020202020204" pitchFamily="34" charset="0"/>
                <a:cs typeface="Arial" panose="020B0604020202020204" pitchFamily="34" charset="0"/>
              </a:rPr>
              <a:t>9 </a:t>
            </a:r>
            <a:r>
              <a:rPr lang="en-US" sz="2400" b="0" i="0" dirty="0">
                <a:solidFill>
                  <a:srgbClr val="000000"/>
                </a:solidFill>
                <a:effectLst/>
                <a:latin typeface="Arial" panose="020B0604020202020204" pitchFamily="34" charset="0"/>
                <a:cs typeface="Arial" panose="020B0604020202020204" pitchFamily="34" charset="0"/>
              </a:rPr>
              <a:t>knowing that Christ, having been raised from the dead, dies no more. Death no longer has dominion over Him. </a:t>
            </a:r>
            <a:r>
              <a:rPr lang="en-US" sz="2400" b="1" i="0" baseline="30000" dirty="0">
                <a:solidFill>
                  <a:srgbClr val="000000"/>
                </a:solidFill>
                <a:effectLst/>
                <a:latin typeface="Arial" panose="020B0604020202020204" pitchFamily="34" charset="0"/>
                <a:cs typeface="Arial" panose="020B0604020202020204" pitchFamily="34" charset="0"/>
              </a:rPr>
              <a:t>10 </a:t>
            </a:r>
            <a:r>
              <a:rPr lang="en-US" sz="2400" b="0" i="0" dirty="0">
                <a:solidFill>
                  <a:srgbClr val="000000"/>
                </a:solidFill>
                <a:effectLst/>
                <a:latin typeface="Arial" panose="020B0604020202020204" pitchFamily="34" charset="0"/>
                <a:cs typeface="Arial" panose="020B0604020202020204" pitchFamily="34" charset="0"/>
              </a:rPr>
              <a:t>For </a:t>
            </a:r>
            <a:r>
              <a:rPr lang="en-US" sz="2400" b="0" i="1" dirty="0">
                <a:solidFill>
                  <a:srgbClr val="000000"/>
                </a:solidFill>
                <a:effectLst/>
                <a:latin typeface="Arial" panose="020B0604020202020204" pitchFamily="34" charset="0"/>
                <a:cs typeface="Arial" panose="020B0604020202020204" pitchFamily="34" charset="0"/>
              </a:rPr>
              <a:t>the death</a:t>
            </a:r>
            <a:r>
              <a:rPr lang="en-US" sz="2400" b="0" i="0" dirty="0">
                <a:solidFill>
                  <a:srgbClr val="000000"/>
                </a:solidFill>
                <a:effectLst/>
                <a:latin typeface="Arial" panose="020B0604020202020204" pitchFamily="34" charset="0"/>
                <a:cs typeface="Arial" panose="020B0604020202020204" pitchFamily="34" charset="0"/>
              </a:rPr>
              <a:t> that He died, He died to sin once for all; but </a:t>
            </a:r>
            <a:r>
              <a:rPr lang="en-US" sz="2400" b="0" i="1" dirty="0">
                <a:solidFill>
                  <a:srgbClr val="000000"/>
                </a:solidFill>
                <a:effectLst/>
                <a:latin typeface="Arial" panose="020B0604020202020204" pitchFamily="34" charset="0"/>
                <a:cs typeface="Arial" panose="020B0604020202020204" pitchFamily="34" charset="0"/>
              </a:rPr>
              <a:t>the life</a:t>
            </a:r>
            <a:r>
              <a:rPr lang="en-US" sz="2400" b="0" i="0" dirty="0">
                <a:solidFill>
                  <a:srgbClr val="000000"/>
                </a:solidFill>
                <a:effectLst/>
                <a:latin typeface="Arial" panose="020B0604020202020204" pitchFamily="34" charset="0"/>
                <a:cs typeface="Arial" panose="020B0604020202020204" pitchFamily="34" charset="0"/>
              </a:rPr>
              <a:t> that He lives, He lives to God.</a:t>
            </a:r>
          </a:p>
          <a:p>
            <a:pPr marL="861537" lvl="2"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Christ was raised from the dead and dies no more…death no longer has dominion over Him</a:t>
            </a:r>
          </a:p>
          <a:p>
            <a:pPr marL="861537" lvl="2" indent="-342900">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In Christ we </a:t>
            </a:r>
            <a:r>
              <a:rPr lang="en-US" sz="2400" dirty="0">
                <a:solidFill>
                  <a:srgbClr val="000000"/>
                </a:solidFill>
                <a:latin typeface="Arial" panose="020B0604020202020204" pitchFamily="34" charset="0"/>
                <a:cs typeface="Arial" panose="020B0604020202020204" pitchFamily="34" charset="0"/>
              </a:rPr>
              <a:t>have overcome the death of sin and will rise one day to die no more</a:t>
            </a:r>
            <a:endParaRPr lang="en-US" sz="2400" b="0" i="0" dirty="0">
              <a:solidFill>
                <a:srgbClr val="00000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974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Actions to Take</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marL="342900" indent="-342900" algn="l">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611-12 “</a:t>
            </a:r>
            <a:r>
              <a:rPr lang="en-US" sz="2400" b="1" i="0" baseline="30000" dirty="0">
                <a:solidFill>
                  <a:srgbClr val="000000"/>
                </a:solidFill>
                <a:effectLst/>
                <a:latin typeface="Arial" panose="020B0604020202020204" pitchFamily="34" charset="0"/>
                <a:cs typeface="Arial" panose="020B0604020202020204" pitchFamily="34" charset="0"/>
              </a:rPr>
              <a:t>11 </a:t>
            </a:r>
            <a:r>
              <a:rPr lang="en-US" sz="2400" b="0" i="0" dirty="0">
                <a:solidFill>
                  <a:srgbClr val="000000"/>
                </a:solidFill>
                <a:effectLst/>
                <a:latin typeface="Arial" panose="020B0604020202020204" pitchFamily="34" charset="0"/>
                <a:cs typeface="Arial" panose="020B0604020202020204" pitchFamily="34" charset="0"/>
              </a:rPr>
              <a:t>Likewise you also, reckon yourselves to be dead indeed to sin, but alive to God in Christ Jesus our Lord. </a:t>
            </a:r>
            <a:r>
              <a:rPr lang="en-US" sz="2400" b="1" i="0" baseline="30000" dirty="0">
                <a:solidFill>
                  <a:srgbClr val="000000"/>
                </a:solidFill>
                <a:effectLst/>
                <a:latin typeface="Arial" panose="020B0604020202020204" pitchFamily="34" charset="0"/>
                <a:cs typeface="Arial" panose="020B0604020202020204" pitchFamily="34" charset="0"/>
              </a:rPr>
              <a:t>12 </a:t>
            </a:r>
            <a:r>
              <a:rPr lang="en-US" sz="2400" b="0" i="0" dirty="0">
                <a:solidFill>
                  <a:srgbClr val="000000"/>
                </a:solidFill>
                <a:effectLst/>
                <a:latin typeface="Arial" panose="020B0604020202020204" pitchFamily="34" charset="0"/>
                <a:cs typeface="Arial" panose="020B0604020202020204" pitchFamily="34" charset="0"/>
              </a:rPr>
              <a:t>Therefore do not let sin reign in your mortal body, that you should obey it in its lusts.</a:t>
            </a:r>
          </a:p>
          <a:p>
            <a:pPr marL="861537" lvl="2" indent="-342900">
              <a:buFont typeface="Arial" panose="020B0604020202020204" pitchFamily="34" charset="0"/>
              <a:buChar char="•"/>
            </a:pPr>
            <a:r>
              <a:rPr lang="en-US" sz="2400" b="0" i="1" u="none" strike="noStrike" baseline="0" dirty="0">
                <a:solidFill>
                  <a:srgbClr val="292F33"/>
                </a:solidFill>
                <a:latin typeface="Arial" panose="020B0604020202020204" pitchFamily="34" charset="0"/>
                <a:cs typeface="Arial" panose="020B0604020202020204" pitchFamily="34" charset="0"/>
              </a:rPr>
              <a:t>log-id'-</a:t>
            </a:r>
            <a:r>
              <a:rPr lang="en-US" sz="2400" b="0" i="1" u="none" strike="noStrike" baseline="0" dirty="0" err="1">
                <a:solidFill>
                  <a:srgbClr val="292F33"/>
                </a:solidFill>
                <a:latin typeface="Arial" panose="020B0604020202020204" pitchFamily="34" charset="0"/>
                <a:cs typeface="Arial" panose="020B0604020202020204" pitchFamily="34" charset="0"/>
              </a:rPr>
              <a:t>zom</a:t>
            </a:r>
            <a:r>
              <a:rPr lang="en-US" sz="2400" b="0" i="1" u="none" strike="noStrike" baseline="0" dirty="0">
                <a:solidFill>
                  <a:srgbClr val="292F33"/>
                </a:solidFill>
                <a:latin typeface="Arial" panose="020B0604020202020204" pitchFamily="34" charset="0"/>
                <a:cs typeface="Arial" panose="020B0604020202020204" pitchFamily="34" charset="0"/>
              </a:rPr>
              <a:t>-</a:t>
            </a:r>
            <a:r>
              <a:rPr lang="en-US" sz="2400" b="0" i="1" u="none" strike="noStrike" baseline="0" dirty="0" err="1">
                <a:solidFill>
                  <a:srgbClr val="292F33"/>
                </a:solidFill>
                <a:latin typeface="Arial" panose="020B0604020202020204" pitchFamily="34" charset="0"/>
                <a:cs typeface="Arial" panose="020B0604020202020204" pitchFamily="34" charset="0"/>
              </a:rPr>
              <a:t>ahee</a:t>
            </a:r>
            <a:r>
              <a:rPr lang="en-US" sz="2400" u="none" strike="noStrike" baseline="0" dirty="0">
                <a:solidFill>
                  <a:srgbClr val="000000"/>
                </a:solidFill>
                <a:latin typeface="Arial" panose="020B0604020202020204" pitchFamily="34" charset="0"/>
                <a:cs typeface="Arial" panose="020B0604020202020204" pitchFamily="34" charset="0"/>
              </a:rPr>
              <a:t>: </a:t>
            </a:r>
            <a:r>
              <a:rPr lang="en-US" sz="2400" b="0" i="0" u="none" strike="noStrike" baseline="0" dirty="0">
                <a:solidFill>
                  <a:srgbClr val="292F33"/>
                </a:solidFill>
                <a:latin typeface="Arial" panose="020B0604020202020204" pitchFamily="34" charset="0"/>
                <a:cs typeface="Arial" panose="020B0604020202020204" pitchFamily="34" charset="0"/>
              </a:rPr>
              <a:t>to </a:t>
            </a:r>
            <a:r>
              <a:rPr lang="en-US" sz="2400" b="0" i="1" u="none" strike="noStrike" baseline="0" dirty="0">
                <a:solidFill>
                  <a:srgbClr val="292F33"/>
                </a:solidFill>
                <a:latin typeface="Arial" panose="020B0604020202020204" pitchFamily="34" charset="0"/>
                <a:cs typeface="Arial" panose="020B0604020202020204" pitchFamily="34" charset="0"/>
              </a:rPr>
              <a:t>take an inventory</a:t>
            </a:r>
            <a:r>
              <a:rPr lang="en-US" sz="2400" b="0" i="0" u="none" strike="noStrike" baseline="0" dirty="0">
                <a:solidFill>
                  <a:srgbClr val="292F33"/>
                </a:solidFill>
                <a:latin typeface="Arial" panose="020B0604020202020204" pitchFamily="34" charset="0"/>
                <a:cs typeface="Arial" panose="020B0604020202020204" pitchFamily="34" charset="0"/>
              </a:rPr>
              <a:t>, that is, </a:t>
            </a:r>
            <a:r>
              <a:rPr lang="en-US" sz="2400" b="0" i="1" u="none" strike="noStrike" baseline="0" dirty="0">
                <a:solidFill>
                  <a:srgbClr val="292F33"/>
                </a:solidFill>
                <a:latin typeface="Arial" panose="020B0604020202020204" pitchFamily="34" charset="0"/>
                <a:cs typeface="Arial" panose="020B0604020202020204" pitchFamily="34" charset="0"/>
              </a:rPr>
              <a:t>estimate</a:t>
            </a:r>
            <a:r>
              <a:rPr lang="en-US" sz="2400" b="0" i="0" u="none" strike="noStrike" baseline="0" dirty="0">
                <a:solidFill>
                  <a:srgbClr val="292F33"/>
                </a:solidFill>
                <a:latin typeface="Arial" panose="020B0604020202020204" pitchFamily="34" charset="0"/>
                <a:cs typeface="Arial" panose="020B0604020202020204" pitchFamily="34" charset="0"/>
              </a:rPr>
              <a:t> (literally or figuratively): - conclude, (ac-) count (of), + despise, esteem, impute, lay, number, reason, reckon, suppose, think (on)</a:t>
            </a:r>
            <a:endParaRPr lang="en-US" sz="2400" b="0" i="0" dirty="0">
              <a:solidFill>
                <a:srgbClr val="000000"/>
              </a:solidFill>
              <a:effectLst/>
              <a:latin typeface="Arial" panose="020B0604020202020204" pitchFamily="34" charset="0"/>
              <a:cs typeface="Arial" panose="020B0604020202020204" pitchFamily="34" charset="0"/>
            </a:endParaRPr>
          </a:p>
          <a:p>
            <a:pPr marL="861537" lvl="2" indent="-342900">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Dead </a:t>
            </a:r>
            <a:r>
              <a:rPr lang="en-US" sz="2400" dirty="0">
                <a:solidFill>
                  <a:srgbClr val="000000"/>
                </a:solidFill>
                <a:latin typeface="Arial" panose="020B0604020202020204" pitchFamily="34" charset="0"/>
                <a:cs typeface="Arial" panose="020B0604020202020204" pitchFamily="34" charset="0"/>
              </a:rPr>
              <a:t>unto sin and alive unto God… do not let sin reign in your mortal body</a:t>
            </a:r>
            <a:endParaRPr lang="en-US" sz="2400" b="0" i="0" dirty="0">
              <a:solidFill>
                <a:srgbClr val="000000"/>
              </a:solidFill>
              <a:effectLst/>
              <a:latin typeface="Arial" panose="020B0604020202020204" pitchFamily="34" charset="0"/>
              <a:cs typeface="Arial" panose="020B0604020202020204" pitchFamily="34" charset="0"/>
            </a:endParaRPr>
          </a:p>
          <a:p>
            <a:pPr marL="861537" lvl="2" indent="-342900">
              <a:buFont typeface="Arial" panose="020B0604020202020204" pitchFamily="34" charset="0"/>
              <a:buChar char="•"/>
            </a:pPr>
            <a:endParaRPr lang="en-US" sz="2040" b="0" i="0" dirty="0">
              <a:solidFill>
                <a:srgbClr val="00000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09437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Actions to Take</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marL="342900" indent="-342900" algn="l">
              <a:buFont typeface="Arial" panose="020B0604020202020204" pitchFamily="34" charset="0"/>
              <a:buChar char="•"/>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Rom 6:13-14 </a:t>
            </a:r>
            <a:r>
              <a:rPr lang="en-US" sz="2200" b="1" i="0" baseline="30000" dirty="0">
                <a:solidFill>
                  <a:srgbClr val="000000"/>
                </a:solidFill>
                <a:effectLst/>
                <a:latin typeface="Arial" panose="020B0604020202020204" pitchFamily="34" charset="0"/>
                <a:cs typeface="Arial" panose="020B0604020202020204" pitchFamily="34" charset="0"/>
              </a:rPr>
              <a:t>13 </a:t>
            </a:r>
            <a:r>
              <a:rPr lang="en-US" sz="2200" b="0" i="0" dirty="0">
                <a:solidFill>
                  <a:srgbClr val="000000"/>
                </a:solidFill>
                <a:effectLst/>
                <a:latin typeface="Arial" panose="020B0604020202020204" pitchFamily="34" charset="0"/>
                <a:cs typeface="Arial" panose="020B0604020202020204" pitchFamily="34" charset="0"/>
              </a:rPr>
              <a:t>And do not present your members </a:t>
            </a:r>
            <a:r>
              <a:rPr lang="en-US" sz="2200" b="0" i="1" dirty="0">
                <a:solidFill>
                  <a:srgbClr val="000000"/>
                </a:solidFill>
                <a:effectLst/>
                <a:latin typeface="Arial" panose="020B0604020202020204" pitchFamily="34" charset="0"/>
                <a:cs typeface="Arial" panose="020B0604020202020204" pitchFamily="34" charset="0"/>
              </a:rPr>
              <a:t>as</a:t>
            </a:r>
            <a:r>
              <a:rPr lang="en-US" sz="2200" b="0" dirty="0">
                <a:solidFill>
                  <a:srgbClr val="000000"/>
                </a:solidFill>
                <a:latin typeface="Arial" panose="020B0604020202020204" pitchFamily="34" charset="0"/>
                <a:cs typeface="Arial" panose="020B0604020202020204" pitchFamily="34" charset="0"/>
              </a:rPr>
              <a:t> </a:t>
            </a:r>
            <a:r>
              <a:rPr lang="en-US" sz="2200" b="0" i="0" baseline="30000" dirty="0">
                <a:solidFill>
                  <a:srgbClr val="000000"/>
                </a:solidFill>
                <a:effectLst/>
                <a:latin typeface="Arial" panose="020B0604020202020204" pitchFamily="34" charset="0"/>
                <a:cs typeface="Arial" panose="020B0604020202020204" pitchFamily="34" charset="0"/>
              </a:rPr>
              <a:t>]</a:t>
            </a:r>
            <a:r>
              <a:rPr lang="en-US" sz="2200" b="0" i="0" dirty="0">
                <a:solidFill>
                  <a:srgbClr val="000000"/>
                </a:solidFill>
                <a:effectLst/>
                <a:latin typeface="Arial" panose="020B0604020202020204" pitchFamily="34" charset="0"/>
                <a:cs typeface="Arial" panose="020B0604020202020204" pitchFamily="34" charset="0"/>
              </a:rPr>
              <a:t>instruments of unrighteousness to sin, but present yourselves to God as being alive from the dead, and your members </a:t>
            </a:r>
            <a:r>
              <a:rPr lang="en-US" sz="2200" b="0" i="1" dirty="0">
                <a:solidFill>
                  <a:srgbClr val="000000"/>
                </a:solidFill>
                <a:effectLst/>
                <a:latin typeface="Arial" panose="020B0604020202020204" pitchFamily="34" charset="0"/>
                <a:cs typeface="Arial" panose="020B0604020202020204" pitchFamily="34" charset="0"/>
              </a:rPr>
              <a:t>as</a:t>
            </a:r>
            <a:r>
              <a:rPr lang="en-US" sz="2200" b="0" i="0" dirty="0">
                <a:solidFill>
                  <a:srgbClr val="000000"/>
                </a:solidFill>
                <a:effectLst/>
                <a:latin typeface="Arial" panose="020B0604020202020204" pitchFamily="34" charset="0"/>
                <a:cs typeface="Arial" panose="020B0604020202020204" pitchFamily="34" charset="0"/>
              </a:rPr>
              <a:t> instruments of righteousness to God. </a:t>
            </a:r>
            <a:r>
              <a:rPr lang="en-US" sz="2200" b="1" i="0" baseline="30000" dirty="0">
                <a:solidFill>
                  <a:srgbClr val="000000"/>
                </a:solidFill>
                <a:effectLst/>
                <a:latin typeface="Arial" panose="020B0604020202020204" pitchFamily="34" charset="0"/>
                <a:cs typeface="Arial" panose="020B0604020202020204" pitchFamily="34" charset="0"/>
              </a:rPr>
              <a:t>14 </a:t>
            </a:r>
            <a:r>
              <a:rPr lang="en-US" sz="2200" b="0" i="0" dirty="0">
                <a:solidFill>
                  <a:srgbClr val="000000"/>
                </a:solidFill>
                <a:effectLst/>
                <a:latin typeface="Arial" panose="020B0604020202020204" pitchFamily="34" charset="0"/>
                <a:cs typeface="Arial" panose="020B0604020202020204" pitchFamily="34" charset="0"/>
              </a:rPr>
              <a:t>For sin shall not have dominion over you, for you are not under law but under grace.</a:t>
            </a:r>
          </a:p>
          <a:p>
            <a:pPr marL="861537" lvl="2" indent="-342900">
              <a:buFont typeface="Arial" panose="020B0604020202020204" pitchFamily="34" charset="0"/>
              <a:buChar char="•"/>
            </a:pPr>
            <a:r>
              <a:rPr lang="en-US" sz="2200" b="0" i="1" u="none" strike="noStrike" baseline="0" dirty="0">
                <a:solidFill>
                  <a:srgbClr val="292F33"/>
                </a:solidFill>
                <a:latin typeface="Arial" panose="020B0604020202020204" pitchFamily="34" charset="0"/>
                <a:cs typeface="Arial" panose="020B0604020202020204" pitchFamily="34" charset="0"/>
              </a:rPr>
              <a:t>par-is'-</a:t>
            </a:r>
            <a:r>
              <a:rPr lang="en-US" sz="2200" b="0" i="1" u="none" strike="noStrike" baseline="0" dirty="0" err="1">
                <a:solidFill>
                  <a:srgbClr val="292F33"/>
                </a:solidFill>
                <a:latin typeface="Arial" panose="020B0604020202020204" pitchFamily="34" charset="0"/>
                <a:cs typeface="Arial" panose="020B0604020202020204" pitchFamily="34" charset="0"/>
              </a:rPr>
              <a:t>tay</a:t>
            </a:r>
            <a:r>
              <a:rPr lang="en-US" sz="2200" b="0" i="1" u="none" strike="noStrike" baseline="0" dirty="0">
                <a:solidFill>
                  <a:srgbClr val="292F33"/>
                </a:solidFill>
                <a:latin typeface="Arial" panose="020B0604020202020204" pitchFamily="34" charset="0"/>
                <a:cs typeface="Arial" panose="020B0604020202020204" pitchFamily="34" charset="0"/>
              </a:rPr>
              <a:t>-mee, par-is-tan’-o</a:t>
            </a:r>
            <a:r>
              <a:rPr lang="en-US" sz="2200" b="0" i="1"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surrender or give away to someone</a:t>
            </a:r>
          </a:p>
          <a:p>
            <a:pPr marL="861537" lvl="2" indent="-342900">
              <a:buFont typeface="Arial" panose="020B0604020202020204" pitchFamily="34" charset="0"/>
              <a:buChar char="•"/>
            </a:pPr>
            <a:r>
              <a:rPr lang="en-US" sz="2200" b="0" i="1" u="none" strike="noStrike" baseline="0" dirty="0" err="1">
                <a:solidFill>
                  <a:srgbClr val="292F33"/>
                </a:solidFill>
                <a:latin typeface="Arial" panose="020B0604020202020204" pitchFamily="34" charset="0"/>
                <a:cs typeface="Arial" panose="020B0604020202020204" pitchFamily="34" charset="0"/>
              </a:rPr>
              <a:t>mel</a:t>
            </a:r>
            <a:r>
              <a:rPr lang="en-US" sz="2200" b="0" i="1" u="none" strike="noStrike" baseline="0" dirty="0">
                <a:solidFill>
                  <a:srgbClr val="292F33"/>
                </a:solidFill>
                <a:latin typeface="Arial" panose="020B0604020202020204" pitchFamily="34" charset="0"/>
                <a:cs typeface="Arial" panose="020B0604020202020204" pitchFamily="34" charset="0"/>
              </a:rPr>
              <a:t>’-</a:t>
            </a:r>
            <a:r>
              <a:rPr lang="en-US" sz="2200" b="0" i="1" u="none" strike="noStrike" baseline="0" dirty="0" err="1">
                <a:solidFill>
                  <a:srgbClr val="292F33"/>
                </a:solidFill>
                <a:latin typeface="Arial" panose="020B0604020202020204" pitchFamily="34" charset="0"/>
                <a:cs typeface="Arial" panose="020B0604020202020204" pitchFamily="34" charset="0"/>
              </a:rPr>
              <a:t>os</a:t>
            </a:r>
            <a:r>
              <a:rPr lang="en-US" sz="2200" b="0" i="1" u="none" strike="noStrike" baseline="0" dirty="0">
                <a:solidFill>
                  <a:srgbClr val="000000"/>
                </a:solidFill>
                <a:latin typeface="Arial" panose="020B0604020202020204" pitchFamily="34" charset="0"/>
                <a:cs typeface="Arial" panose="020B0604020202020204" pitchFamily="34" charset="0"/>
              </a:rPr>
              <a:t>:  </a:t>
            </a:r>
            <a:r>
              <a:rPr lang="en-US" sz="2200" b="0" u="none" strike="noStrike" baseline="0" dirty="0">
                <a:solidFill>
                  <a:srgbClr val="292F33"/>
                </a:solidFill>
                <a:latin typeface="Arial" panose="020B0604020202020204" pitchFamily="34" charset="0"/>
                <a:cs typeface="Arial" panose="020B0604020202020204" pitchFamily="34" charset="0"/>
              </a:rPr>
              <a:t>a limb or part of the body</a:t>
            </a:r>
            <a:endParaRPr lang="en-US" sz="2200" dirty="0">
              <a:solidFill>
                <a:srgbClr val="000000"/>
              </a:solidFill>
              <a:effectLst/>
              <a:latin typeface="Arial" panose="020B0604020202020204" pitchFamily="34" charset="0"/>
              <a:cs typeface="Arial" panose="020B0604020202020204" pitchFamily="34" charset="0"/>
            </a:endParaRPr>
          </a:p>
          <a:p>
            <a:pPr marL="861537" lvl="2" indent="-342900">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We are to present ourselves instruments of righteousness to God and not </a:t>
            </a:r>
            <a:r>
              <a:rPr lang="en-US" sz="2200" dirty="0">
                <a:solidFill>
                  <a:srgbClr val="000000"/>
                </a:solidFill>
                <a:latin typeface="Arial" panose="020B0604020202020204" pitchFamily="34" charset="0"/>
                <a:cs typeface="Arial" panose="020B0604020202020204" pitchFamily="34" charset="0"/>
              </a:rPr>
              <a:t>instruments of unrighteousness to sin</a:t>
            </a:r>
            <a:endParaRPr lang="en-US" sz="22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11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71" y="0"/>
            <a:ext cx="1097005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6" name="Picture 4" descr="Z To Be Continued">
            <a:extLst>
              <a:ext uri="{FF2B5EF4-FFF2-40B4-BE49-F238E27FC236}">
                <a16:creationId xmlns:a16="http://schemas.microsoft.com/office/drawing/2014/main" id="{A0ED2632-E793-A5E6-3987-43AEBE3D8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49" b="7333"/>
          <a:stretch/>
        </p:blipFill>
        <p:spPr bwMode="auto">
          <a:xfrm>
            <a:off x="20" y="1282"/>
            <a:ext cx="109727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161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1224D9C9-023D-9BB4-18C0-6BA6B4B9AFC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79875" name="Content Placeholder 2">
            <a:extLst>
              <a:ext uri="{FF2B5EF4-FFF2-40B4-BE49-F238E27FC236}">
                <a16:creationId xmlns:a16="http://schemas.microsoft.com/office/drawing/2014/main" id="{6589C2F2-72C1-D69B-3F13-98F06F26B7AB}"/>
              </a:ext>
            </a:extLst>
          </p:cNvPr>
          <p:cNvSpPr>
            <a:spLocks noGrp="1"/>
          </p:cNvSpPr>
          <p:nvPr>
            <p:ph idx="1"/>
          </p:nvPr>
        </p:nvSpPr>
        <p:spPr>
          <a:xfrm>
            <a:off x="1783081" y="1450183"/>
            <a:ext cx="4209098"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Righteousness is revealed in his plan of salvation.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3:21–8:39, the apostle Paul explains what the power of the gospel achieves.</a:t>
            </a:r>
          </a:p>
        </p:txBody>
      </p:sp>
      <p:sp>
        <p:nvSpPr>
          <p:cNvPr id="5" name="Rectangle 4">
            <a:extLst>
              <a:ext uri="{FF2B5EF4-FFF2-40B4-BE49-F238E27FC236}">
                <a16:creationId xmlns:a16="http://schemas.microsoft.com/office/drawing/2014/main" id="{93C931C5-8BF9-068E-E68C-63C3D1FDE148}"/>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FFFFFF"/>
                </a:solidFill>
              </a:rPr>
              <a:t>Forgiveness (3:21–4:25)</a:t>
            </a:r>
          </a:p>
          <a:p>
            <a:pPr lvl="2" eaLnBrk="1" hangingPunct="1">
              <a:buFont typeface="Calibri" panose="020F0502020204030204" pitchFamily="34" charset="0"/>
              <a:buAutoNum type="arabicPeriod"/>
            </a:pPr>
            <a:r>
              <a:rPr lang="en-US" altLang="en-US" sz="2160">
                <a:solidFill>
                  <a:srgbClr val="FFFFFF"/>
                </a:solidFill>
              </a:rPr>
              <a:t>Peace (5:1–21)</a:t>
            </a:r>
          </a:p>
          <a:p>
            <a:pPr lvl="2" eaLnBrk="1" hangingPunct="1">
              <a:buFont typeface="Calibri" panose="020F0502020204030204" pitchFamily="34" charset="0"/>
              <a:buAutoNum type="arabicPeriod"/>
            </a:pPr>
            <a:r>
              <a:rPr lang="en-US" altLang="en-US" sz="2160">
                <a:solidFill>
                  <a:srgbClr val="FFFFFF"/>
                </a:solidFill>
              </a:rPr>
              <a:t>Freedom from the power of sin (6:1–23)</a:t>
            </a:r>
          </a:p>
          <a:p>
            <a:pPr lvl="2" eaLnBrk="1" hangingPunct="1">
              <a:buFont typeface="Calibri" panose="020F0502020204030204" pitchFamily="34" charset="0"/>
              <a:buAutoNum type="arabicPeriod"/>
            </a:pPr>
            <a:r>
              <a:rPr lang="en-US" altLang="en-US" sz="2160">
                <a:solidFill>
                  <a:srgbClr val="FFFFFF"/>
                </a:solidFill>
              </a:rPr>
              <a:t>Freedom from the condemnation of the law (6:1–23)</a:t>
            </a:r>
          </a:p>
          <a:p>
            <a:pPr lvl="2" eaLnBrk="1" hangingPunct="1">
              <a:buFont typeface="Calibri" panose="020F0502020204030204" pitchFamily="34" charset="0"/>
              <a:buAutoNum type="arabicPeriod"/>
            </a:pPr>
            <a:r>
              <a:rPr lang="en-US" altLang="en-US" sz="2160">
                <a:solidFill>
                  <a:srgbClr val="FFFFFF"/>
                </a:solidFill>
              </a:rPr>
              <a:t>New life in the Spirit (8:1–39)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508C355-94EE-B9AB-A1DE-3FA06394EC8B}"/>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0899" name="Content Placeholder 2">
            <a:extLst>
              <a:ext uri="{FF2B5EF4-FFF2-40B4-BE49-F238E27FC236}">
                <a16:creationId xmlns:a16="http://schemas.microsoft.com/office/drawing/2014/main" id="{3D92EEDC-DF3C-84A3-5BB2-1A42189F04C5}"/>
              </a:ext>
            </a:extLst>
          </p:cNvPr>
          <p:cNvSpPr>
            <a:spLocks noGrp="1"/>
          </p:cNvSpPr>
          <p:nvPr>
            <p:ph idx="1"/>
          </p:nvPr>
        </p:nvSpPr>
        <p:spPr>
          <a:xfrm>
            <a:off x="1783080" y="1450183"/>
            <a:ext cx="458485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of sin through the ministry of Jesus is a revelation of God’s righteousness and of the power of the gospel.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All the images the apostle used before—commercial, religious, and legal—point to this essential benefit.</a:t>
            </a:r>
          </a:p>
        </p:txBody>
      </p:sp>
      <p:sp>
        <p:nvSpPr>
          <p:cNvPr id="5" name="Rectangle 4">
            <a:extLst>
              <a:ext uri="{FF2B5EF4-FFF2-40B4-BE49-F238E27FC236}">
                <a16:creationId xmlns:a16="http://schemas.microsoft.com/office/drawing/2014/main" id="{9B13E56B-B80B-CB62-4B97-615419655247}"/>
              </a:ext>
            </a:extLst>
          </p:cNvPr>
          <p:cNvSpPr>
            <a:spLocks noChangeArrowheads="1"/>
          </p:cNvSpPr>
          <p:nvPr/>
        </p:nvSpPr>
        <p:spPr bwMode="auto">
          <a:xfrm>
            <a:off x="6313648" y="1571626"/>
            <a:ext cx="3287553" cy="4393407"/>
          </a:xfrm>
          <a:prstGeom prst="rect">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FFFFFF"/>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74CC95B5-797C-3A97-34A2-9BD1882A2351}"/>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2947" name="Content Placeholder 2">
            <a:extLst>
              <a:ext uri="{FF2B5EF4-FFF2-40B4-BE49-F238E27FC236}">
                <a16:creationId xmlns:a16="http://schemas.microsoft.com/office/drawing/2014/main" id="{C4E81D2C-36C5-D60A-BF49-D219C2C3DEAC}"/>
              </a:ext>
            </a:extLst>
          </p:cNvPr>
          <p:cNvSpPr>
            <a:spLocks noGrp="1"/>
          </p:cNvSpPr>
          <p:nvPr>
            <p:ph idx="1"/>
          </p:nvPr>
        </p:nvSpPr>
        <p:spPr>
          <a:xfrm>
            <a:off x="1783081" y="1450183"/>
            <a:ext cx="4484847"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benefits of the gospel are not something people earn or deserve.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Rather, they come from God’s grace, as a gift, and are appropriated by faith.</a:t>
            </a:r>
          </a:p>
        </p:txBody>
      </p:sp>
      <p:pic>
        <p:nvPicPr>
          <p:cNvPr id="5" name="Picture 4" descr="EmtyTomb_ss256949359.jpg">
            <a:extLst>
              <a:ext uri="{FF2B5EF4-FFF2-40B4-BE49-F238E27FC236}">
                <a16:creationId xmlns:a16="http://schemas.microsoft.com/office/drawing/2014/main" id="{B50EA9B6-1CF2-7A63-BA88-43D092347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521" y="1883093"/>
            <a:ext cx="2998947" cy="3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D9E39FDD-345D-F9A6-61B6-1D2F415D6820}"/>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3971" name="Content Placeholder 2">
            <a:extLst>
              <a:ext uri="{FF2B5EF4-FFF2-40B4-BE49-F238E27FC236}">
                <a16:creationId xmlns:a16="http://schemas.microsoft.com/office/drawing/2014/main" id="{EAE0022F-A9C1-C293-3FB1-3A9BD76D0BBB}"/>
              </a:ext>
            </a:extLst>
          </p:cNvPr>
          <p:cNvSpPr>
            <a:spLocks noGrp="1"/>
          </p:cNvSpPr>
          <p:nvPr>
            <p:ph idx="1"/>
          </p:nvPr>
        </p:nvSpPr>
        <p:spPr>
          <a:xfrm>
            <a:off x="1783081" y="1450183"/>
            <a:ext cx="4490562"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Sin:</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Offends God’s holiness and justice,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breaks any possibility of a relationship with humanity,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and brings death and destruction.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first step in God’s amazing grace is to forgive people who do not deserve forgiveness.</a:t>
            </a:r>
          </a:p>
        </p:txBody>
      </p:sp>
      <p:pic>
        <p:nvPicPr>
          <p:cNvPr id="83972" name="Picture 5" descr="EmtyTomb_ss256949359.jpg">
            <a:extLst>
              <a:ext uri="{FF2B5EF4-FFF2-40B4-BE49-F238E27FC236}">
                <a16:creationId xmlns:a16="http://schemas.microsoft.com/office/drawing/2014/main" id="{67A0D062-BECD-59F1-FFF4-2F691CB1FD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521" y="1883093"/>
            <a:ext cx="2998947" cy="3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F724302-F8EC-E2DA-4FB4-079DF342AA14}"/>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4995" name="Content Placeholder 2">
            <a:extLst>
              <a:ext uri="{FF2B5EF4-FFF2-40B4-BE49-F238E27FC236}">
                <a16:creationId xmlns:a16="http://schemas.microsoft.com/office/drawing/2014/main" id="{0E317791-1FFF-8133-ADBA-724F3FC3E5D9}"/>
              </a:ext>
            </a:extLst>
          </p:cNvPr>
          <p:cNvSpPr>
            <a:spLocks noGrp="1"/>
          </p:cNvSpPr>
          <p:nvPr>
            <p:ph idx="1"/>
          </p:nvPr>
        </p:nvSpPr>
        <p:spPr>
          <a:xfrm>
            <a:off x="1783080" y="1450183"/>
            <a:ext cx="440197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Because of God’s gracious forgiveness, humanity can start a new relationship with God.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enmity that sin causes between God and humans is now overcome. </a:t>
            </a:r>
          </a:p>
        </p:txBody>
      </p:sp>
      <p:sp>
        <p:nvSpPr>
          <p:cNvPr id="6" name="Rectangle 5">
            <a:extLst>
              <a:ext uri="{FF2B5EF4-FFF2-40B4-BE49-F238E27FC236}">
                <a16:creationId xmlns:a16="http://schemas.microsoft.com/office/drawing/2014/main" id="{8F04667B-B419-8C2C-958A-B5D86A089F9A}"/>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A7714D"/>
                </a:solidFill>
              </a:rPr>
              <a:t>Forgiveness (3:21–4:25)</a:t>
            </a:r>
          </a:p>
          <a:p>
            <a:pPr lvl="2" eaLnBrk="1" hangingPunct="1">
              <a:buFont typeface="Calibri" panose="020F0502020204030204" pitchFamily="34" charset="0"/>
              <a:buAutoNum type="arabicPeriod"/>
            </a:pPr>
            <a:r>
              <a:rPr lang="en-US" altLang="en-US" sz="2160">
                <a:solidFill>
                  <a:schemeClr val="bg1"/>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36BCBA8-52D1-75F3-BD1A-5B42B347907D}"/>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5" name="TextBox 4">
            <a:extLst>
              <a:ext uri="{FF2B5EF4-FFF2-40B4-BE49-F238E27FC236}">
                <a16:creationId xmlns:a16="http://schemas.microsoft.com/office/drawing/2014/main" id="{CFA6F6B0-380E-ADC9-E73C-F0EC70108A87}"/>
              </a:ext>
            </a:extLst>
          </p:cNvPr>
          <p:cNvSpPr txBox="1">
            <a:spLocks noChangeArrowheads="1"/>
          </p:cNvSpPr>
          <p:nvPr/>
        </p:nvSpPr>
        <p:spPr bwMode="auto">
          <a:xfrm>
            <a:off x="2264569" y="2314576"/>
            <a:ext cx="639937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240" i="1">
                <a:solidFill>
                  <a:srgbClr val="343F36"/>
                </a:solidFill>
                <a:latin typeface="Times New Roman" panose="02020603050405020304" pitchFamily="18" charset="0"/>
                <a:cs typeface="Times New Roman" panose="02020603050405020304" pitchFamily="18" charset="0"/>
              </a:rPr>
              <a:t>“But God demonstrates his own love for us in this: While we were still sinners, Christ died for us.”</a:t>
            </a:r>
            <a:br>
              <a:rPr lang="en-US" altLang="en-US" sz="3240" i="1">
                <a:solidFill>
                  <a:srgbClr val="343F36"/>
                </a:solidFill>
                <a:latin typeface="Times New Roman" panose="02020603050405020304" pitchFamily="18" charset="0"/>
                <a:cs typeface="Times New Roman" panose="02020603050405020304" pitchFamily="18" charset="0"/>
              </a:rPr>
            </a:br>
            <a:r>
              <a:rPr lang="en-US" altLang="en-US" sz="3240" i="1">
                <a:solidFill>
                  <a:srgbClr val="343F36"/>
                </a:solidFill>
                <a:latin typeface="Times New Roman" panose="02020603050405020304" pitchFamily="18" charset="0"/>
                <a:cs typeface="Times New Roman" panose="02020603050405020304" pitchFamily="18" charset="0"/>
              </a:rPr>
              <a:t>—Romans 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Rhetorical Question</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6:1 </a:t>
            </a:r>
            <a:r>
              <a:rPr lang="en-US" sz="2400" b="1" i="0" dirty="0">
                <a:solidFill>
                  <a:srgbClr val="000000"/>
                </a:solidFill>
                <a:effectLst/>
                <a:latin typeface="Arial" panose="020B0604020202020204" pitchFamily="34" charset="0"/>
                <a:cs typeface="Arial" panose="020B0604020202020204" pitchFamily="34" charset="0"/>
              </a:rPr>
              <a:t>6 </a:t>
            </a:r>
            <a:r>
              <a:rPr lang="en-US" sz="2400" b="0" i="0" dirty="0">
                <a:solidFill>
                  <a:srgbClr val="000000"/>
                </a:solidFill>
                <a:effectLst/>
                <a:latin typeface="Arial" panose="020B0604020202020204" pitchFamily="34" charset="0"/>
                <a:cs typeface="Arial" panose="020B0604020202020204" pitchFamily="34" charset="0"/>
              </a:rPr>
              <a:t>What shall we say then? Shall we continue in sin that grace may abound?</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Understanding Paul’s rhetorical questions is important to properly understanding this section of Romans</a:t>
            </a:r>
            <a:endParaRPr lang="en-US" sz="2400" dirty="0">
              <a:solidFill>
                <a:srgbClr val="000000"/>
              </a:solidFill>
              <a:latin typeface="Arial" panose="020B0604020202020204" pitchFamily="34" charset="0"/>
              <a:cs typeface="Arial" panose="020B0604020202020204" pitchFamily="34" charset="0"/>
            </a:endParaRP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Paul is not saying, “Since we have grace, can we go out and commit many sins?” This is not the question Paul is answering</a:t>
            </a:r>
            <a:endParaRPr lang="en-US" sz="2400" b="0" i="0" dirty="0">
              <a:solidFill>
                <a:srgbClr val="000000"/>
              </a:solidFill>
              <a:effectLst/>
              <a:latin typeface="Arial" panose="020B0604020202020204" pitchFamily="34" charset="0"/>
              <a:cs typeface="Arial" panose="020B0604020202020204" pitchFamily="34" charset="0"/>
            </a:endParaRP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“Are we to continue in sin?” Or to state the question another way, “Are we to remain in sin?”</a:t>
            </a:r>
            <a:endParaRPr lang="en-US" sz="24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14CBF982-397F-B963-8717-8FD48AD733CF}"/>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7043" name="Content Placeholder 2">
            <a:extLst>
              <a:ext uri="{FF2B5EF4-FFF2-40B4-BE49-F238E27FC236}">
                <a16:creationId xmlns:a16="http://schemas.microsoft.com/office/drawing/2014/main" id="{B5560A21-1C8A-F73C-8ECE-1ACE0255CAFF}"/>
              </a:ext>
            </a:extLst>
          </p:cNvPr>
          <p:cNvSpPr>
            <a:spLocks noGrp="1"/>
          </p:cNvSpPr>
          <p:nvPr>
            <p:ph idx="1"/>
          </p:nvPr>
        </p:nvSpPr>
        <p:spPr>
          <a:xfrm>
            <a:off x="1783080" y="1450183"/>
            <a:ext cx="448198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Roman audience understood the concept well because of the </a:t>
            </a:r>
            <a:r>
              <a:rPr lang="en-US" altLang="en-US" i="1">
                <a:latin typeface="Times New Roman" panose="02020603050405020304" pitchFamily="18" charset="0"/>
                <a:ea typeface="ＭＳ Ｐゴシック" panose="020B0600070205080204" pitchFamily="34" charset="-128"/>
                <a:cs typeface="Times New Roman" panose="02020603050405020304" pitchFamily="18" charset="0"/>
              </a:rPr>
              <a:t>Pax Romana—</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peace within the Roman Empire that allowed for consistent commerce, growth of cities, and peaceful travel.</a:t>
            </a:r>
            <a:endParaRPr lang="en-US" altLang="en-US" baseline="3000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7044" name="TextBox 4">
            <a:extLst>
              <a:ext uri="{FF2B5EF4-FFF2-40B4-BE49-F238E27FC236}">
                <a16:creationId xmlns:a16="http://schemas.microsoft.com/office/drawing/2014/main" id="{7E8D8769-1673-B4BC-011D-CB4C0D46427B}"/>
              </a:ext>
            </a:extLst>
          </p:cNvPr>
          <p:cNvSpPr txBox="1">
            <a:spLocks noChangeArrowheads="1"/>
          </p:cNvSpPr>
          <p:nvPr/>
        </p:nvSpPr>
        <p:spPr bwMode="auto">
          <a:xfrm>
            <a:off x="6503670" y="3741897"/>
            <a:ext cx="288036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i="1"/>
              <a:t>Pax</a:t>
            </a:r>
            <a:r>
              <a:rPr lang="en-US" altLang="en-US" sz="1620"/>
              <a:t>, Latin for “Peace”</a:t>
            </a:r>
          </a:p>
        </p:txBody>
      </p:sp>
      <p:pic>
        <p:nvPicPr>
          <p:cNvPr id="7" name="Picture 6" descr="Pax_ss185219423.jpg">
            <a:extLst>
              <a:ext uri="{FF2B5EF4-FFF2-40B4-BE49-F238E27FC236}">
                <a16:creationId xmlns:a16="http://schemas.microsoft.com/office/drawing/2014/main" id="{171CE05C-C63D-613C-B121-2F320307F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670" y="1975962"/>
            <a:ext cx="2880360" cy="176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0E3B278C-E51D-76D2-A475-4075CA52C60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8067" name="Content Placeholder 2">
            <a:extLst>
              <a:ext uri="{FF2B5EF4-FFF2-40B4-BE49-F238E27FC236}">
                <a16:creationId xmlns:a16="http://schemas.microsoft.com/office/drawing/2014/main" id="{A5F25966-9723-5C63-41D4-6964457D0E8F}"/>
              </a:ext>
            </a:extLst>
          </p:cNvPr>
          <p:cNvSpPr>
            <a:spLocks noGrp="1"/>
          </p:cNvSpPr>
          <p:nvPr>
            <p:ph idx="1"/>
          </p:nvPr>
        </p:nvSpPr>
        <p:spPr>
          <a:xfrm>
            <a:off x="1783080" y="1450183"/>
            <a:ext cx="4876324"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peace that Christ brings:</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Is just the beginning of a new life.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Includes perseverance, character, and hope.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Brings a new freedom that believers must learn to experience.</a:t>
            </a:r>
          </a:p>
          <a:p>
            <a:pPr lvl="1" eaLnBrk="1" hangingPunct="1">
              <a:buFont typeface="Arial" panose="020B0604020202020204" pitchFamily="34" charset="0"/>
              <a:buChar char="•"/>
            </a:pPr>
            <a:endParaRPr lang="en-US" altLang="en-US" baseline="30000">
              <a:latin typeface="Times New Roman" panose="02020603050405020304" pitchFamily="18" charset="0"/>
              <a:ea typeface="ＭＳ Ｐゴシック" panose="020B0600070205080204" pitchFamily="34" charset="-128"/>
              <a:cs typeface="Times New Roman" panose="02020603050405020304" pitchFamily="18" charset="0"/>
            </a:endParaRP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5" name="Picture 4" descr="Cross_ss274473146.jpg">
            <a:extLst>
              <a:ext uri="{FF2B5EF4-FFF2-40B4-BE49-F238E27FC236}">
                <a16:creationId xmlns:a16="http://schemas.microsoft.com/office/drawing/2014/main" id="{94D6F2F0-9FC3-6D89-449C-09CE49F2E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5148" y="1860233"/>
            <a:ext cx="2468880" cy="38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9CE86349-C415-0E60-4279-965FB4C0D86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9091" name="Content Placeholder 2">
            <a:extLst>
              <a:ext uri="{FF2B5EF4-FFF2-40B4-BE49-F238E27FC236}">
                <a16:creationId xmlns:a16="http://schemas.microsoft.com/office/drawing/2014/main" id="{78655E0D-6C0C-03A9-BE7B-F58777C3FC12}"/>
              </a:ext>
            </a:extLst>
          </p:cNvPr>
          <p:cNvSpPr>
            <a:spLocks noGrp="1"/>
          </p:cNvSpPr>
          <p:nvPr>
            <p:ph idx="1"/>
          </p:nvPr>
        </p:nvSpPr>
        <p:spPr>
          <a:xfrm>
            <a:off x="1783081" y="1450182"/>
            <a:ext cx="4854893" cy="322326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There is nothing people can do to earn or merit or influence God’s decision to save us.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Salvation is an undeserved gift from God. </a:t>
            </a:r>
          </a:p>
        </p:txBody>
      </p:sp>
      <p:sp>
        <p:nvSpPr>
          <p:cNvPr id="5" name="TextBox 4">
            <a:extLst>
              <a:ext uri="{FF2B5EF4-FFF2-40B4-BE49-F238E27FC236}">
                <a16:creationId xmlns:a16="http://schemas.microsoft.com/office/drawing/2014/main" id="{54F661FC-4CA7-5D99-4A61-3AFF6909A29C}"/>
              </a:ext>
            </a:extLst>
          </p:cNvPr>
          <p:cNvSpPr txBox="1">
            <a:spLocks noChangeArrowheads="1"/>
          </p:cNvSpPr>
          <p:nvPr/>
        </p:nvSpPr>
        <p:spPr bwMode="auto">
          <a:xfrm>
            <a:off x="2047401" y="4400551"/>
            <a:ext cx="433911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984807"/>
                </a:solidFill>
                <a:latin typeface="Times New Roman" panose="02020603050405020304" pitchFamily="18" charset="0"/>
                <a:cs typeface="Times New Roman" panose="02020603050405020304" pitchFamily="18" charset="0"/>
              </a:rPr>
              <a:t>God’s offer of salvation to all people is free!</a:t>
            </a:r>
          </a:p>
        </p:txBody>
      </p:sp>
      <p:pic>
        <p:nvPicPr>
          <p:cNvPr id="89093" name="Picture 5" descr="Cross_ss274473146.jpg">
            <a:extLst>
              <a:ext uri="{FF2B5EF4-FFF2-40B4-BE49-F238E27FC236}">
                <a16:creationId xmlns:a16="http://schemas.microsoft.com/office/drawing/2014/main" id="{19518267-540B-71DC-271F-723D83D755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5148" y="1860233"/>
            <a:ext cx="2468880" cy="38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B34FFD1C-468B-04EE-92FA-41508EB255E1}"/>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0115" name="Content Placeholder 2">
            <a:extLst>
              <a:ext uri="{FF2B5EF4-FFF2-40B4-BE49-F238E27FC236}">
                <a16:creationId xmlns:a16="http://schemas.microsoft.com/office/drawing/2014/main" id="{4FFC877F-0663-8C3E-7E34-341CB5D92708}"/>
              </a:ext>
            </a:extLst>
          </p:cNvPr>
          <p:cNvSpPr>
            <a:spLocks noGrp="1"/>
          </p:cNvSpPr>
          <p:nvPr>
            <p:ph idx="1"/>
          </p:nvPr>
        </p:nvSpPr>
        <p:spPr>
          <a:xfrm>
            <a:off x="1783080" y="1450183"/>
            <a:ext cx="7406640"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However, this teaching raises the problem of “cheap grace”—</a:t>
            </a:r>
            <a:r>
              <a:rPr lang="en-US" altLang="en-US" i="1">
                <a:latin typeface="Times New Roman" panose="02020603050405020304" pitchFamily="18" charset="0"/>
                <a:ea typeface="ＭＳ Ｐゴシック" panose="020B0600070205080204" pitchFamily="34" charset="-128"/>
                <a:cs typeface="Times New Roman" panose="02020603050405020304" pitchFamily="18" charset="0"/>
              </a:rPr>
              <a:t>antinomianism</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gives an answer to that problem in Romans, chapters 6 and 7.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Cheap grace and legalism are two </a:t>
            </a:r>
            <a:b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sides of the same coin: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Both represent the inability to understand </a:t>
            </a:r>
            <a:b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or accept the wondrous grace of God.</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Rectangle 3">
            <a:extLst>
              <a:ext uri="{FF2B5EF4-FFF2-40B4-BE49-F238E27FC236}">
                <a16:creationId xmlns:a16="http://schemas.microsoft.com/office/drawing/2014/main" id="{950B417C-2E4A-5C86-F739-E59CC4345E09}"/>
              </a:ext>
            </a:extLst>
          </p:cNvPr>
          <p:cNvSpPr>
            <a:spLocks noChangeArrowheads="1"/>
          </p:cNvSpPr>
          <p:nvPr/>
        </p:nvSpPr>
        <p:spPr bwMode="auto">
          <a:xfrm>
            <a:off x="7119463" y="3398998"/>
            <a:ext cx="2481738" cy="2384583"/>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347663"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r>
              <a:rPr lang="en-US" altLang="en-US" sz="2160">
                <a:solidFill>
                  <a:srgbClr val="FFFFFF"/>
                </a:solidFill>
              </a:rPr>
              <a:t>Legalism: The teaching that we must obey the Law to be saved.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0C8BB1F8-56A7-9668-A685-66AF6BFB0F2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1139" name="Content Placeholder 2">
            <a:extLst>
              <a:ext uri="{FF2B5EF4-FFF2-40B4-BE49-F238E27FC236}">
                <a16:creationId xmlns:a16="http://schemas.microsoft.com/office/drawing/2014/main" id="{838B5220-C27C-9478-DF93-8CFAC7CB9AF9}"/>
              </a:ext>
            </a:extLst>
          </p:cNvPr>
          <p:cNvSpPr>
            <a:spLocks noGrp="1"/>
          </p:cNvSpPr>
          <p:nvPr>
            <p:ph idx="1"/>
          </p:nvPr>
        </p:nvSpPr>
        <p:spPr>
          <a:xfrm>
            <a:off x="1783081" y="1450183"/>
            <a:ext cx="4530567"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Freedom from the Power of Sin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Believers are free from the power of sin.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does not mean that Christians do not sin at all.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Rather, because of Christ’s death, sin no longer controls us; we can choose not to sin. </a:t>
            </a:r>
          </a:p>
        </p:txBody>
      </p:sp>
      <p:sp>
        <p:nvSpPr>
          <p:cNvPr id="4" name="Rectangle 3">
            <a:extLst>
              <a:ext uri="{FF2B5EF4-FFF2-40B4-BE49-F238E27FC236}">
                <a16:creationId xmlns:a16="http://schemas.microsoft.com/office/drawing/2014/main" id="{AB0109D4-AD3A-4B2E-1BC1-4F799460634A}"/>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B66C34"/>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chemeClr val="bg1"/>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3FB6C7F-A1A7-FC56-D600-5C5A1D8EE79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2163" name="Content Placeholder 2">
            <a:extLst>
              <a:ext uri="{FF2B5EF4-FFF2-40B4-BE49-F238E27FC236}">
                <a16:creationId xmlns:a16="http://schemas.microsoft.com/office/drawing/2014/main" id="{8DCB4B48-2C7A-DB24-F55C-161FD5188F4D}"/>
              </a:ext>
            </a:extLst>
          </p:cNvPr>
          <p:cNvSpPr>
            <a:spLocks noGrp="1"/>
          </p:cNvSpPr>
          <p:nvPr>
            <p:ph idx="1"/>
          </p:nvPr>
        </p:nvSpPr>
        <p:spPr>
          <a:xfrm>
            <a:off x="1783080" y="1450183"/>
            <a:ext cx="7333774"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Freedom from the Power of Sin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Returning to his image of slavery, Paul affirms that we are no longer slaves to sin.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We “have become slaves to righteousness” (6:18).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We are free to do what is right in a world where wickedness and injustice abounds.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DFBFEDE6-16DD-A8DF-C6C9-3C4993731961}"/>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graphicFrame>
        <p:nvGraphicFramePr>
          <p:cNvPr id="5" name="Content Placeholder 4">
            <a:extLst>
              <a:ext uri="{FF2B5EF4-FFF2-40B4-BE49-F238E27FC236}">
                <a16:creationId xmlns:a16="http://schemas.microsoft.com/office/drawing/2014/main" id="{B9C66290-59F8-E1B3-5934-D36F4AF172EE}"/>
              </a:ext>
            </a:extLst>
          </p:cNvPr>
          <p:cNvGraphicFramePr>
            <a:graphicFrameLocks noGrp="1"/>
          </p:cNvGraphicFramePr>
          <p:nvPr>
            <p:ph idx="1"/>
          </p:nvPr>
        </p:nvGraphicFramePr>
        <p:xfrm>
          <a:off x="1783080" y="1693069"/>
          <a:ext cx="7406640" cy="4229100"/>
        </p:xfrm>
        <a:graphic>
          <a:graphicData uri="http://schemas.openxmlformats.org/drawingml/2006/table">
            <a:tbl>
              <a:tblPr/>
              <a:tblGrid>
                <a:gridCol w="971550">
                  <a:extLst>
                    <a:ext uri="{9D8B030D-6E8A-4147-A177-3AD203B41FA5}">
                      <a16:colId xmlns:a16="http://schemas.microsoft.com/office/drawing/2014/main" val="672972885"/>
                    </a:ext>
                  </a:extLst>
                </a:gridCol>
                <a:gridCol w="2723198">
                  <a:extLst>
                    <a:ext uri="{9D8B030D-6E8A-4147-A177-3AD203B41FA5}">
                      <a16:colId xmlns:a16="http://schemas.microsoft.com/office/drawing/2014/main" val="618151877"/>
                    </a:ext>
                  </a:extLst>
                </a:gridCol>
                <a:gridCol w="3711893">
                  <a:extLst>
                    <a:ext uri="{9D8B030D-6E8A-4147-A177-3AD203B41FA5}">
                      <a16:colId xmlns:a16="http://schemas.microsoft.com/office/drawing/2014/main" val="1752779177"/>
                    </a:ext>
                  </a:extLst>
                </a:gridCol>
              </a:tblGrid>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Rom. 6:</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Dead to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341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Alive in Christ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827"/>
                    </a:solidFill>
                  </a:tcPr>
                </a:tc>
                <a:extLst>
                  <a:ext uri="{0D108BD9-81ED-4DB2-BD59-A6C34878D82A}">
                    <a16:rowId xmlns:a16="http://schemas.microsoft.com/office/drawing/2014/main" val="2012741549"/>
                  </a:ext>
                </a:extLst>
              </a:tr>
              <a:tr h="63093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Instruments of unrighteousness to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Instruments of righteousness to God</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2167292672"/>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14–15</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Not under the law</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Under grace</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627760829"/>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16</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Sin unto death</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Obedience unto righteousness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3089404989"/>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18</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Free from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Enslaved to righteousness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413366461"/>
                  </a:ext>
                </a:extLst>
              </a:tr>
              <a:tr h="63093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19</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 to impurity unto wickedness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 to righteousness unto holiness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630442604"/>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20</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Slaves to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Slaves to God</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335262572"/>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21–22</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End is death</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End is eternal life</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910776975"/>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22</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Free from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Slaves to God</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359010767"/>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Wages of sin is death</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Gift of God is eternal life</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581238086"/>
                  </a:ext>
                </a:extLst>
              </a:tr>
            </a:tbl>
          </a:graphicData>
        </a:graphic>
      </p:graphicFrame>
      <p:sp>
        <p:nvSpPr>
          <p:cNvPr id="93233" name="TextBox 3">
            <a:extLst>
              <a:ext uri="{FF2B5EF4-FFF2-40B4-BE49-F238E27FC236}">
                <a16:creationId xmlns:a16="http://schemas.microsoft.com/office/drawing/2014/main" id="{6A2DDDBD-54A0-B700-053B-9DC1D6632B36}"/>
              </a:ext>
            </a:extLst>
          </p:cNvPr>
          <p:cNvSpPr txBox="1">
            <a:spLocks noChangeArrowheads="1"/>
          </p:cNvSpPr>
          <p:nvPr/>
        </p:nvSpPr>
        <p:spPr bwMode="auto">
          <a:xfrm>
            <a:off x="2996091" y="6063615"/>
            <a:ext cx="502894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40">
                <a:solidFill>
                  <a:srgbClr val="7F7F7F"/>
                </a:solidFill>
                <a:latin typeface="Times New Roman" panose="02020603050405020304" pitchFamily="18" charset="0"/>
                <a:cs typeface="Times New Roman" panose="02020603050405020304" pitchFamily="18" charset="0"/>
              </a:rPr>
              <a:t>(Adapted from James D. G. Dunn, WBC Vol. 38A, </a:t>
            </a:r>
            <a:r>
              <a:rPr lang="en-US" altLang="en-US" sz="1440" i="1">
                <a:solidFill>
                  <a:srgbClr val="7F7F7F"/>
                </a:solidFill>
                <a:latin typeface="Times New Roman" panose="02020603050405020304" pitchFamily="18" charset="0"/>
                <a:cs typeface="Times New Roman" panose="02020603050405020304" pitchFamily="18" charset="0"/>
              </a:rPr>
              <a:t>Romans 1–8</a:t>
            </a:r>
            <a:r>
              <a:rPr lang="en-US" altLang="en-US" sz="1440">
                <a:solidFill>
                  <a:srgbClr val="7F7F7F"/>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5140214A-1F4C-051B-583C-C59BC54318CE}"/>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4211" name="Content Placeholder 2">
            <a:extLst>
              <a:ext uri="{FF2B5EF4-FFF2-40B4-BE49-F238E27FC236}">
                <a16:creationId xmlns:a16="http://schemas.microsoft.com/office/drawing/2014/main" id="{466822CD-29F2-F40D-2F31-59C09F28DA80}"/>
              </a:ext>
            </a:extLst>
          </p:cNvPr>
          <p:cNvSpPr>
            <a:spLocks noGrp="1"/>
          </p:cNvSpPr>
          <p:nvPr>
            <p:ph idx="1"/>
          </p:nvPr>
        </p:nvSpPr>
        <p:spPr>
          <a:xfrm>
            <a:off x="1783080" y="1450183"/>
            <a:ext cx="4401979"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Freedom from the condemnation of the law</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law condemns us because of our sin. </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law cannot remove the stain of sin nor transform our hearts so we can become free from the slavery to sin. </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But God has delivered us “through Jesus Christ our Lord!” (7:25).</a:t>
            </a:r>
          </a:p>
        </p:txBody>
      </p:sp>
      <p:sp>
        <p:nvSpPr>
          <p:cNvPr id="4" name="Rectangle 3">
            <a:extLst>
              <a:ext uri="{FF2B5EF4-FFF2-40B4-BE49-F238E27FC236}">
                <a16:creationId xmlns:a16="http://schemas.microsoft.com/office/drawing/2014/main" id="{2014F47B-9BDA-3C8B-5CC4-22DA085650F4}"/>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B66C34"/>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chemeClr val="bg1"/>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ABC746D-6F94-EBD7-27E4-32D7CBD08E1A}"/>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5235" name="Content Placeholder 2">
            <a:extLst>
              <a:ext uri="{FF2B5EF4-FFF2-40B4-BE49-F238E27FC236}">
                <a16:creationId xmlns:a16="http://schemas.microsoft.com/office/drawing/2014/main" id="{8C4F1C99-57E8-E515-0786-DAB3DE3990B7}"/>
              </a:ext>
            </a:extLst>
          </p:cNvPr>
          <p:cNvSpPr>
            <a:spLocks noGrp="1"/>
          </p:cNvSpPr>
          <p:nvPr>
            <p:ph idx="1"/>
          </p:nvPr>
        </p:nvSpPr>
        <p:spPr>
          <a:xfrm>
            <a:off x="1783081" y="1450183"/>
            <a:ext cx="4386263"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law of the Spirit who gives life has set you free from the law of sin and death” (8:2).</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Romans 8, Paul neatly brings the arguments from the previous chapters to a closing—and a glorious closing it is! </a:t>
            </a:r>
          </a:p>
        </p:txBody>
      </p:sp>
      <p:sp>
        <p:nvSpPr>
          <p:cNvPr id="5" name="Rectangle 4">
            <a:extLst>
              <a:ext uri="{FF2B5EF4-FFF2-40B4-BE49-F238E27FC236}">
                <a16:creationId xmlns:a16="http://schemas.microsoft.com/office/drawing/2014/main" id="{2647B514-4540-64F1-E6AB-C7E70A31699B}"/>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B66C34"/>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FFFFFF"/>
                </a:solidFill>
              </a:rPr>
              <a:t>New life in the Spirit (8:1–39)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6258" name="Picture 6" descr="Scroll_ss149369024.png">
            <a:extLst>
              <a:ext uri="{FF2B5EF4-FFF2-40B4-BE49-F238E27FC236}">
                <a16:creationId xmlns:a16="http://schemas.microsoft.com/office/drawing/2014/main" id="{003440BA-5522-8F78-2EDB-E0C9999C9766}"/>
              </a:ext>
            </a:extLst>
          </p:cNvPr>
          <p:cNvPicPr>
            <a:picLocks noChangeAspect="1"/>
          </p:cNvPicPr>
          <p:nvPr/>
        </p:nvPicPr>
        <p:blipFill>
          <a:blip r:embed="rId3">
            <a:extLst>
              <a:ext uri="{28A0092B-C50C-407E-A947-70E740481C1C}">
                <a14:useLocalDpi xmlns:a14="http://schemas.microsoft.com/office/drawing/2010/main" val="0"/>
              </a:ext>
            </a:extLst>
          </a:blip>
          <a:srcRect b="12166"/>
          <a:stretch>
            <a:fillRect/>
          </a:stretch>
        </p:blipFill>
        <p:spPr bwMode="auto">
          <a:xfrm>
            <a:off x="1371600" y="3016093"/>
            <a:ext cx="7915275" cy="34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itle 1">
            <a:extLst>
              <a:ext uri="{FF2B5EF4-FFF2-40B4-BE49-F238E27FC236}">
                <a16:creationId xmlns:a16="http://schemas.microsoft.com/office/drawing/2014/main" id="{D4D10043-3A9D-8780-274B-0BC5B241D26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6260" name="Content Placeholder 2">
            <a:extLst>
              <a:ext uri="{FF2B5EF4-FFF2-40B4-BE49-F238E27FC236}">
                <a16:creationId xmlns:a16="http://schemas.microsoft.com/office/drawing/2014/main" id="{D5B085A5-803A-2D56-4527-1F2CBF80B251}"/>
              </a:ext>
            </a:extLst>
          </p:cNvPr>
          <p:cNvSpPr>
            <a:spLocks noGrp="1"/>
          </p:cNvSpPr>
          <p:nvPr>
            <p:ph idx="1"/>
          </p:nvPr>
        </p:nvSpPr>
        <p:spPr>
          <a:xfrm>
            <a:off x="1783080" y="1450182"/>
            <a:ext cx="7406640" cy="1543050"/>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solution to the greatest human problem is found in Christ’s death and resurrection.</a:t>
            </a:r>
          </a:p>
        </p:txBody>
      </p:sp>
      <p:sp>
        <p:nvSpPr>
          <p:cNvPr id="96261" name="TextBox 3">
            <a:extLst>
              <a:ext uri="{FF2B5EF4-FFF2-40B4-BE49-F238E27FC236}">
                <a16:creationId xmlns:a16="http://schemas.microsoft.com/office/drawing/2014/main" id="{2FCE6A26-BC41-30FD-9694-16E2BE611197}"/>
              </a:ext>
            </a:extLst>
          </p:cNvPr>
          <p:cNvSpPr txBox="1">
            <a:spLocks noChangeArrowheads="1"/>
          </p:cNvSpPr>
          <p:nvPr/>
        </p:nvSpPr>
        <p:spPr bwMode="auto">
          <a:xfrm>
            <a:off x="1955959" y="3446145"/>
            <a:ext cx="623935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57150" indent="-6350"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2880" i="1">
                <a:latin typeface="Times New Roman" panose="02020603050405020304" pitchFamily="18" charset="0"/>
                <a:cs typeface="Times New Roman" panose="02020603050405020304" pitchFamily="18" charset="0"/>
              </a:rPr>
              <a:t>“</a:t>
            </a:r>
            <a:r>
              <a:rPr lang="en-US" altLang="ja-JP" sz="2880" i="1">
                <a:latin typeface="Times New Roman" panose="02020603050405020304" pitchFamily="18" charset="0"/>
                <a:cs typeface="Times New Roman" panose="02020603050405020304" pitchFamily="18" charset="0"/>
              </a:rPr>
              <a:t>We were therefore buried with him through baptism into death in order that, just as Christ was raised from the dead through the glory of the Father, we too may live a new life.</a:t>
            </a:r>
            <a:r>
              <a:rPr lang="en-US" altLang="en-US" sz="2880" i="1">
                <a:latin typeface="Times New Roman" panose="02020603050405020304" pitchFamily="18" charset="0"/>
                <a:cs typeface="Times New Roman" panose="02020603050405020304" pitchFamily="18" charset="0"/>
              </a:rPr>
              <a:t>”</a:t>
            </a:r>
            <a:r>
              <a:rPr lang="en-US" altLang="ja-JP" sz="2520">
                <a:latin typeface="Times New Roman" panose="02020603050405020304" pitchFamily="18" charset="0"/>
                <a:cs typeface="Times New Roman" panose="02020603050405020304" pitchFamily="18" charset="0"/>
              </a:rPr>
              <a:t>—Romans 6:4</a:t>
            </a:r>
            <a:endParaRPr lang="en-US" altLang="en-US" sz="252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Rhetorical Question</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6:1 </a:t>
            </a:r>
            <a:r>
              <a:rPr lang="en-US" sz="2400" b="1" i="0" dirty="0">
                <a:solidFill>
                  <a:srgbClr val="000000"/>
                </a:solidFill>
                <a:effectLst/>
                <a:latin typeface="Arial" panose="020B0604020202020204" pitchFamily="34" charset="0"/>
                <a:cs typeface="Arial" panose="020B0604020202020204" pitchFamily="34" charset="0"/>
              </a:rPr>
              <a:t>6 </a:t>
            </a:r>
            <a:r>
              <a:rPr lang="en-US" sz="2400" b="0" i="0" dirty="0">
                <a:solidFill>
                  <a:srgbClr val="000000"/>
                </a:solidFill>
                <a:effectLst/>
                <a:latin typeface="Arial" panose="020B0604020202020204" pitchFamily="34" charset="0"/>
                <a:cs typeface="Arial" panose="020B0604020202020204" pitchFamily="34" charset="0"/>
              </a:rPr>
              <a:t>What shall we say then? Shall we continue in sin that grace may abound?</a:t>
            </a:r>
          </a:p>
          <a:p>
            <a:pPr lvl="2" eaLnBrk="1" hangingPunct="1">
              <a:buFont typeface="Arial" panose="020B0604020202020204" pitchFamily="34" charset="0"/>
              <a:buChar char="•"/>
            </a:pPr>
            <a:r>
              <a:rPr lang="en-US" sz="2400" b="0" i="1" u="none" strike="noStrike" baseline="0" dirty="0">
                <a:solidFill>
                  <a:srgbClr val="292F33"/>
                </a:solidFill>
                <a:latin typeface="Arial" panose="020B0604020202020204" pitchFamily="34" charset="0"/>
                <a:cs typeface="Arial" panose="020B0604020202020204" pitchFamily="34" charset="0"/>
              </a:rPr>
              <a:t>ep-</a:t>
            </a:r>
            <a:r>
              <a:rPr lang="en-US" sz="2400" b="0" i="1" u="none" strike="noStrike" baseline="0" dirty="0" err="1">
                <a:solidFill>
                  <a:srgbClr val="292F33"/>
                </a:solidFill>
                <a:latin typeface="Arial" panose="020B0604020202020204" pitchFamily="34" charset="0"/>
                <a:cs typeface="Arial" panose="020B0604020202020204" pitchFamily="34" charset="0"/>
              </a:rPr>
              <a:t>ee</a:t>
            </a:r>
            <a:r>
              <a:rPr lang="en-US" sz="2400" b="0" i="1" u="none" strike="noStrike" baseline="0" dirty="0">
                <a:solidFill>
                  <a:srgbClr val="292F33"/>
                </a:solidFill>
                <a:latin typeface="Arial" panose="020B0604020202020204" pitchFamily="34" charset="0"/>
                <a:cs typeface="Arial" panose="020B0604020202020204" pitchFamily="34" charset="0"/>
              </a:rPr>
              <a:t>-men’-o: </a:t>
            </a:r>
            <a:r>
              <a:rPr lang="en-US" sz="2400" b="0" i="0" u="none" strike="noStrike" baseline="0" dirty="0">
                <a:solidFill>
                  <a:srgbClr val="292F33"/>
                </a:solidFill>
                <a:latin typeface="Arial" panose="020B0604020202020204" pitchFamily="34" charset="0"/>
                <a:cs typeface="Arial" panose="020B0604020202020204" pitchFamily="34" charset="0"/>
              </a:rPr>
              <a:t>From </a:t>
            </a:r>
            <a:r>
              <a:rPr lang="en-US" sz="2400" b="0" i="0" u="none" strike="noStrike" baseline="0" dirty="0">
                <a:solidFill>
                  <a:srgbClr val="9753DB"/>
                </a:solidFill>
                <a:latin typeface="Arial" panose="020B0604020202020204" pitchFamily="34" charset="0"/>
                <a:cs typeface="Arial" panose="020B0604020202020204" pitchFamily="34" charset="0"/>
              </a:rPr>
              <a:t>G1909</a:t>
            </a:r>
            <a:r>
              <a:rPr lang="en-US" sz="2400" b="0" i="0" u="none" strike="noStrike" baseline="0" dirty="0">
                <a:solidFill>
                  <a:srgbClr val="292F33"/>
                </a:solidFill>
                <a:latin typeface="Arial" panose="020B0604020202020204" pitchFamily="34" charset="0"/>
                <a:cs typeface="Arial" panose="020B0604020202020204" pitchFamily="34" charset="0"/>
              </a:rPr>
              <a:t> and </a:t>
            </a:r>
            <a:r>
              <a:rPr lang="en-US" sz="2400" b="0" i="0" u="none" strike="noStrike" baseline="0" dirty="0">
                <a:solidFill>
                  <a:srgbClr val="9753DB"/>
                </a:solidFill>
                <a:latin typeface="Arial" panose="020B0604020202020204" pitchFamily="34" charset="0"/>
                <a:cs typeface="Arial" panose="020B0604020202020204" pitchFamily="34" charset="0"/>
              </a:rPr>
              <a:t>G3306</a:t>
            </a:r>
            <a:r>
              <a:rPr lang="en-US" sz="2400" b="0" i="0" u="none" strike="noStrike" baseline="0" dirty="0">
                <a:solidFill>
                  <a:srgbClr val="292F33"/>
                </a:solidFill>
                <a:latin typeface="Arial" panose="020B0604020202020204" pitchFamily="34" charset="0"/>
                <a:cs typeface="Arial" panose="020B0604020202020204" pitchFamily="34" charset="0"/>
              </a:rPr>
              <a:t>; to </a:t>
            </a:r>
            <a:r>
              <a:rPr lang="en-US" sz="2400" b="0" i="1" u="none" strike="noStrike" baseline="0" dirty="0">
                <a:solidFill>
                  <a:srgbClr val="292F33"/>
                </a:solidFill>
                <a:latin typeface="Arial" panose="020B0604020202020204" pitchFamily="34" charset="0"/>
                <a:cs typeface="Arial" panose="020B0604020202020204" pitchFamily="34" charset="0"/>
              </a:rPr>
              <a:t>stay over</a:t>
            </a:r>
            <a:r>
              <a:rPr lang="en-US" sz="2400" b="0" i="0" u="none" strike="noStrike" baseline="0" dirty="0">
                <a:solidFill>
                  <a:srgbClr val="292F33"/>
                </a:solidFill>
                <a:latin typeface="Arial" panose="020B0604020202020204" pitchFamily="34" charset="0"/>
                <a:cs typeface="Arial" panose="020B0604020202020204" pitchFamily="34" charset="0"/>
              </a:rPr>
              <a:t>, that is, </a:t>
            </a:r>
            <a:r>
              <a:rPr lang="en-US" sz="2400" b="0" i="1" u="none" strike="noStrike" baseline="0" dirty="0">
                <a:solidFill>
                  <a:srgbClr val="292F33"/>
                </a:solidFill>
                <a:latin typeface="Arial" panose="020B0604020202020204" pitchFamily="34" charset="0"/>
                <a:cs typeface="Arial" panose="020B0604020202020204" pitchFamily="34" charset="0"/>
              </a:rPr>
              <a:t>remain</a:t>
            </a:r>
            <a:r>
              <a:rPr lang="en-US" sz="2400" b="0" i="0" u="none" strike="noStrike" baseline="0" dirty="0">
                <a:solidFill>
                  <a:srgbClr val="292F33"/>
                </a:solidFill>
                <a:latin typeface="Arial" panose="020B0604020202020204" pitchFamily="34" charset="0"/>
                <a:cs typeface="Arial" panose="020B0604020202020204" pitchFamily="34" charset="0"/>
              </a:rPr>
              <a:t> (figuratively </a:t>
            </a:r>
            <a:r>
              <a:rPr lang="en-US" sz="2400" b="0" i="1" u="none" strike="noStrike" baseline="0" dirty="0">
                <a:solidFill>
                  <a:srgbClr val="292F33"/>
                </a:solidFill>
                <a:latin typeface="Arial" panose="020B0604020202020204" pitchFamily="34" charset="0"/>
                <a:cs typeface="Arial" panose="020B0604020202020204" pitchFamily="34" charset="0"/>
              </a:rPr>
              <a:t>persevere</a:t>
            </a:r>
            <a:r>
              <a:rPr lang="en-US" sz="2400" b="0" i="0" u="none" strike="noStrike" baseline="0" dirty="0">
                <a:solidFill>
                  <a:srgbClr val="292F33"/>
                </a:solidFill>
                <a:latin typeface="Arial" panose="020B0604020202020204" pitchFamily="34" charset="0"/>
                <a:cs typeface="Arial" panose="020B0604020202020204" pitchFamily="34" charset="0"/>
              </a:rPr>
              <a:t>): - abide (in), continue (in), tarry.</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Sin is spoken of as coming into the world (5:12) and as ruling like a king (5:21)</a:t>
            </a:r>
            <a:endParaRPr lang="en-US" sz="2400" dirty="0">
              <a:solidFill>
                <a:srgbClr val="292F33"/>
              </a:solidFill>
              <a:effectLst/>
              <a:latin typeface="Arial" panose="020B0604020202020204" pitchFamily="34" charset="0"/>
              <a:cs typeface="Arial" panose="020B0604020202020204" pitchFamily="34" charset="0"/>
            </a:endParaRP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Paul is continuing that usage and is asking if we can remain in the place of sin</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Paul is questioning if we should remain under the power and reign of sin</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64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18E43C4-758E-537A-B3CB-362843CDF49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7283" name="Content Placeholder 2">
            <a:extLst>
              <a:ext uri="{FF2B5EF4-FFF2-40B4-BE49-F238E27FC236}">
                <a16:creationId xmlns:a16="http://schemas.microsoft.com/office/drawing/2014/main" id="{33724CF7-1444-2EE7-82B8-4FFC90185AA9}"/>
              </a:ext>
            </a:extLst>
          </p:cNvPr>
          <p:cNvSpPr>
            <a:spLocks noGrp="1"/>
          </p:cNvSpPr>
          <p:nvPr>
            <p:ph idx="1"/>
          </p:nvPr>
        </p:nvSpPr>
        <p:spPr>
          <a:xfrm>
            <a:off x="1783080" y="1450182"/>
            <a:ext cx="5053489" cy="3313271"/>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 we see the benefits of Christ’s death and resurrection in the life of believers? The answer is found in chapter 8.</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For those who are led by the Spirit of God are the children of God</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(8:14).</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4" name="Picture 3" descr="HolySpirit_ss_2102494.png">
            <a:extLst>
              <a:ext uri="{FF2B5EF4-FFF2-40B4-BE49-F238E27FC236}">
                <a16:creationId xmlns:a16="http://schemas.microsoft.com/office/drawing/2014/main" id="{9D513F2E-E1BC-E023-D049-B32D7E773C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9416" y="1787367"/>
            <a:ext cx="2561748" cy="240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104F58B-46EB-C9B9-59ED-7BFFACB33AC6}"/>
              </a:ext>
            </a:extLst>
          </p:cNvPr>
          <p:cNvSpPr txBox="1">
            <a:spLocks noChangeArrowheads="1"/>
          </p:cNvSpPr>
          <p:nvPr/>
        </p:nvSpPr>
        <p:spPr bwMode="auto">
          <a:xfrm>
            <a:off x="2674620" y="4933476"/>
            <a:ext cx="592788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984807"/>
                </a:solidFill>
                <a:latin typeface="Times New Roman" panose="02020603050405020304" pitchFamily="18" charset="0"/>
                <a:cs typeface="Times New Roman" panose="02020603050405020304" pitchFamily="18" charset="0"/>
              </a:rPr>
              <a:t>God gives us new life in the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4FADD7E5-7F89-5CC3-B9F0-4F1461D0ADE2}"/>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8307" name="Content Placeholder 2">
            <a:extLst>
              <a:ext uri="{FF2B5EF4-FFF2-40B4-BE49-F238E27FC236}">
                <a16:creationId xmlns:a16="http://schemas.microsoft.com/office/drawing/2014/main" id="{AB20AD6B-41D0-7D59-E67C-51852CA7D132}"/>
              </a:ext>
            </a:extLst>
          </p:cNvPr>
          <p:cNvSpPr>
            <a:spLocks noGrp="1"/>
          </p:cNvSpPr>
          <p:nvPr>
            <p:ph idx="1"/>
          </p:nvPr>
        </p:nvSpPr>
        <p:spPr>
          <a:xfrm>
            <a:off x="1783081" y="1450183"/>
            <a:ext cx="5016342"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salvation that the Spirit makes active in the believers has consequences beyond the individual. It has cosmic consequences!</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entire universe groans for God’s deliverance, just as believers groan for God’s deliverance and the Spirit groans as he intercedes for us (8:22, 23, 26). </a:t>
            </a:r>
          </a:p>
        </p:txBody>
      </p:sp>
      <p:pic>
        <p:nvPicPr>
          <p:cNvPr id="98308" name="Picture 3" descr="HolySpirit_ss_2102494.png">
            <a:extLst>
              <a:ext uri="{FF2B5EF4-FFF2-40B4-BE49-F238E27FC236}">
                <a16:creationId xmlns:a16="http://schemas.microsoft.com/office/drawing/2014/main" id="{7225FFE6-7C9F-34C6-61B6-9D0D6AB4BB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9416" y="1787367"/>
            <a:ext cx="2561748" cy="240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0C232F88-ED7E-2005-FCAB-4E833EDB562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9331" name="Content Placeholder 2">
            <a:extLst>
              <a:ext uri="{FF2B5EF4-FFF2-40B4-BE49-F238E27FC236}">
                <a16:creationId xmlns:a16="http://schemas.microsoft.com/office/drawing/2014/main" id="{214D2A92-9A08-5905-0087-BBBB797CA756}"/>
              </a:ext>
            </a:extLst>
          </p:cNvPr>
          <p:cNvSpPr>
            <a:spLocks noGrp="1"/>
          </p:cNvSpPr>
          <p:nvPr>
            <p:ph idx="1"/>
          </p:nvPr>
        </p:nvSpPr>
        <p:spPr>
          <a:xfrm>
            <a:off x="1783081" y="1450183"/>
            <a:ext cx="4820603"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Even in this context of suffering in life, Paul offers encouragement and comfort by reminding us that we, as believers, are safe in God’s loving hands. </a:t>
            </a:r>
          </a:p>
        </p:txBody>
      </p:sp>
      <p:pic>
        <p:nvPicPr>
          <p:cNvPr id="5" name="Picture 4" descr="Tree_ss45237970.jpg">
            <a:extLst>
              <a:ext uri="{FF2B5EF4-FFF2-40B4-BE49-F238E27FC236}">
                <a16:creationId xmlns:a16="http://schemas.microsoft.com/office/drawing/2014/main" id="{5C0C4B25-C156-B90F-D326-38F18E6C5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1894523"/>
            <a:ext cx="246888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1CE4E1E5-B191-E0A3-86E4-ED3EBD4ACD0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100355" name="Content Placeholder 2">
            <a:extLst>
              <a:ext uri="{FF2B5EF4-FFF2-40B4-BE49-F238E27FC236}">
                <a16:creationId xmlns:a16="http://schemas.microsoft.com/office/drawing/2014/main" id="{97B216AB-6FE3-2247-3AB3-0C8C33EE552B}"/>
              </a:ext>
            </a:extLst>
          </p:cNvPr>
          <p:cNvSpPr>
            <a:spLocks noGrp="1"/>
          </p:cNvSpPr>
          <p:nvPr>
            <p:ph idx="1"/>
          </p:nvPr>
        </p:nvSpPr>
        <p:spPr>
          <a:xfrm>
            <a:off x="1783081" y="1450183"/>
            <a:ext cx="4770597"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Because of what Christ did on the cross and the presence of the Spirit in our lives, we can proclaim along with the Paul:</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all these things [trouble, hardship, persecution, famine, nakedness, danger, sword (8:35)] we are more than conquerors through him who loved us” (8:37).</a:t>
            </a:r>
          </a:p>
        </p:txBody>
      </p:sp>
      <p:sp>
        <p:nvSpPr>
          <p:cNvPr id="5" name="Action Button: Custom 4">
            <a:hlinkClick r:id="rId3" action="ppaction://hlinksldjump" highlightClick="1"/>
            <a:extLst>
              <a:ext uri="{FF2B5EF4-FFF2-40B4-BE49-F238E27FC236}">
                <a16:creationId xmlns:a16="http://schemas.microsoft.com/office/drawing/2014/main" id="{45AE0021-D3E4-FF48-EABF-A809E47C1D18}"/>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pic>
        <p:nvPicPr>
          <p:cNvPr id="100357" name="Picture 6" descr="Tree_ss45237970.jpg">
            <a:extLst>
              <a:ext uri="{FF2B5EF4-FFF2-40B4-BE49-F238E27FC236}">
                <a16:creationId xmlns:a16="http://schemas.microsoft.com/office/drawing/2014/main" id="{5265B655-67BC-CE0C-EF79-305D4B12CC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0840" y="1894523"/>
            <a:ext cx="246888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A40FC-FB2D-80BC-76A7-09A78FEE3331}"/>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God’s Righteous Plan for </a:t>
            </a:r>
            <a:b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Israel and Gentiles</a:t>
            </a:r>
          </a:p>
        </p:txBody>
      </p:sp>
      <p:sp>
        <p:nvSpPr>
          <p:cNvPr id="101379" name="Subtitle 4">
            <a:extLst>
              <a:ext uri="{FF2B5EF4-FFF2-40B4-BE49-F238E27FC236}">
                <a16:creationId xmlns:a16="http://schemas.microsoft.com/office/drawing/2014/main" id="{6A48628A-1F15-6FE3-49A9-8F371135DC43}"/>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9:1–11:36</a:t>
            </a:r>
          </a:p>
        </p:txBody>
      </p:sp>
      <p:sp>
        <p:nvSpPr>
          <p:cNvPr id="6" name="Action Button: Custom 5">
            <a:hlinkClick r:id="rId3" action="ppaction://hlinksldjump" highlightClick="1"/>
            <a:extLst>
              <a:ext uri="{FF2B5EF4-FFF2-40B4-BE49-F238E27FC236}">
                <a16:creationId xmlns:a16="http://schemas.microsoft.com/office/drawing/2014/main" id="{7D93A170-59CB-A4F3-A462-2E924DFD0224}"/>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ACD31AC-57FE-3031-B9CD-3D4CB1D3005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2403" name="Content Placeholder 2">
            <a:extLst>
              <a:ext uri="{FF2B5EF4-FFF2-40B4-BE49-F238E27FC236}">
                <a16:creationId xmlns:a16="http://schemas.microsoft.com/office/drawing/2014/main" id="{F9DD3D2E-D566-E32A-FC9C-4DA52DB88BB1}"/>
              </a:ext>
            </a:extLst>
          </p:cNvPr>
          <p:cNvSpPr>
            <a:spLocks noGrp="1"/>
          </p:cNvSpPr>
          <p:nvPr>
            <p:ph idx="1"/>
          </p:nvPr>
        </p:nvSpPr>
        <p:spPr>
          <a:xfrm>
            <a:off x="1783081" y="1450183"/>
            <a:ext cx="7249478"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Divisions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now deals with a vital and practical problem in the church: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Divisions between the Roman Gentiles and Jewish Christians.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Divisions within the body oppose </a:t>
            </a:r>
            <a:b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very gospel that Paul describes. </a:t>
            </a:r>
          </a:p>
        </p:txBody>
      </p:sp>
      <p:pic>
        <p:nvPicPr>
          <p:cNvPr id="6" name="Picture 5" descr="Pottery_ss62903506.png">
            <a:extLst>
              <a:ext uri="{FF2B5EF4-FFF2-40B4-BE49-F238E27FC236}">
                <a16:creationId xmlns:a16="http://schemas.microsoft.com/office/drawing/2014/main" id="{44F0745C-C944-CA37-CDCD-706BEE4394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9436" y="3710465"/>
            <a:ext cx="2443163" cy="274605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017AE17-C4AB-D3F2-0C39-1B099020343F}"/>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3427" name="Content Placeholder 2">
            <a:extLst>
              <a:ext uri="{FF2B5EF4-FFF2-40B4-BE49-F238E27FC236}">
                <a16:creationId xmlns:a16="http://schemas.microsoft.com/office/drawing/2014/main" id="{C10649E2-F0D5-7A53-B31D-E7C82282E530}"/>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refutes questions about Israel’s place in God’s plans: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Did God’s plans fail?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Is God still faithful to his promises to Israel?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Are Gentile Christians above the Jews now?</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If God’s faithfulness to Israel changed, </a:t>
            </a:r>
            <a:b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could his faithfulness to believers, </a:t>
            </a:r>
            <a:b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as expressed in 8:31–39, also change?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Are we truly safe in his hands?</a:t>
            </a:r>
          </a:p>
        </p:txBody>
      </p:sp>
      <p:pic>
        <p:nvPicPr>
          <p:cNvPr id="5" name="Picture 4" descr="Pottery_ss62903506.png">
            <a:extLst>
              <a:ext uri="{FF2B5EF4-FFF2-40B4-BE49-F238E27FC236}">
                <a16:creationId xmlns:a16="http://schemas.microsoft.com/office/drawing/2014/main" id="{49EE6798-CE9B-CC9D-B8EE-C7CB7D7B8D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9436" y="3710465"/>
            <a:ext cx="2443163" cy="274605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DEA871F4-9EB7-706C-CE81-D5E6924EB8F6}"/>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3" name="Rectangle 2">
            <a:extLst>
              <a:ext uri="{FF2B5EF4-FFF2-40B4-BE49-F238E27FC236}">
                <a16:creationId xmlns:a16="http://schemas.microsoft.com/office/drawing/2014/main" id="{2D4DBC40-F64F-FA8D-EFFD-52C17A242A3B}"/>
              </a:ext>
            </a:extLst>
          </p:cNvPr>
          <p:cNvSpPr>
            <a:spLocks noChangeArrowheads="1"/>
          </p:cNvSpPr>
          <p:nvPr/>
        </p:nvSpPr>
        <p:spPr bwMode="auto">
          <a:xfrm>
            <a:off x="1648779" y="1747363"/>
            <a:ext cx="3707607" cy="2065973"/>
          </a:xfrm>
          <a:prstGeom prst="rect">
            <a:avLst/>
          </a:prstGeom>
          <a:solidFill>
            <a:srgbClr val="B6BFC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2520">
                <a:latin typeface="Times New Roman" panose="02020603050405020304" pitchFamily="18" charset="0"/>
                <a:cs typeface="Times New Roman" panose="02020603050405020304" pitchFamily="18" charset="0"/>
              </a:rPr>
              <a:t>For most of his ministry, Paul dealt with the problem of </a:t>
            </a:r>
            <a:r>
              <a:rPr lang="en-US" altLang="en-US" sz="2520" b="1">
                <a:latin typeface="Times New Roman" panose="02020603050405020304" pitchFamily="18" charset="0"/>
                <a:cs typeface="Times New Roman" panose="02020603050405020304" pitchFamily="18" charset="0"/>
              </a:rPr>
              <a:t>Jewish Christians wanting Gentiles to follow Jewish laws.</a:t>
            </a:r>
          </a:p>
        </p:txBody>
      </p:sp>
      <p:sp>
        <p:nvSpPr>
          <p:cNvPr id="4" name="Rectangle 3">
            <a:extLst>
              <a:ext uri="{FF2B5EF4-FFF2-40B4-BE49-F238E27FC236}">
                <a16:creationId xmlns:a16="http://schemas.microsoft.com/office/drawing/2014/main" id="{0209D1AF-C26F-CEB1-0B76-E1981B073A6B}"/>
              </a:ext>
            </a:extLst>
          </p:cNvPr>
          <p:cNvSpPr>
            <a:spLocks noChangeArrowheads="1"/>
          </p:cNvSpPr>
          <p:nvPr/>
        </p:nvSpPr>
        <p:spPr bwMode="auto">
          <a:xfrm>
            <a:off x="5682139" y="1747363"/>
            <a:ext cx="3639026" cy="2065973"/>
          </a:xfrm>
          <a:prstGeom prst="rect">
            <a:avLst/>
          </a:prstGeom>
          <a:solidFill>
            <a:srgbClr val="B6BFC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2520">
                <a:solidFill>
                  <a:srgbClr val="000000"/>
                </a:solidFill>
                <a:latin typeface="Times New Roman" panose="02020603050405020304" pitchFamily="18" charset="0"/>
                <a:cs typeface="Times New Roman" panose="02020603050405020304" pitchFamily="18" charset="0"/>
              </a:rPr>
              <a:t>In his letter to the Romans, Paul deals with the opposite problem: </a:t>
            </a:r>
            <a:r>
              <a:rPr lang="en-US" altLang="en-US" sz="2520" b="1">
                <a:solidFill>
                  <a:srgbClr val="000000"/>
                </a:solidFill>
                <a:latin typeface="Times New Roman" panose="02020603050405020304" pitchFamily="18" charset="0"/>
                <a:cs typeface="Times New Roman" panose="02020603050405020304" pitchFamily="18" charset="0"/>
              </a:rPr>
              <a:t>Gentile Christians who seem to regard Jews as inferior.</a:t>
            </a:r>
          </a:p>
        </p:txBody>
      </p:sp>
      <p:pic>
        <p:nvPicPr>
          <p:cNvPr id="5" name="Picture 4" descr="Law_ss235921768.jpg">
            <a:extLst>
              <a:ext uri="{FF2B5EF4-FFF2-40B4-BE49-F238E27FC236}">
                <a16:creationId xmlns:a16="http://schemas.microsoft.com/office/drawing/2014/main" id="{05FCFDAB-47D3-EDA1-6EB1-9B97F1D78BE0}"/>
              </a:ext>
            </a:extLst>
          </p:cNvPr>
          <p:cNvPicPr>
            <a:picLocks noChangeAspect="1"/>
          </p:cNvPicPr>
          <p:nvPr/>
        </p:nvPicPr>
        <p:blipFill>
          <a:blip r:embed="rId3">
            <a:extLst>
              <a:ext uri="{28A0092B-C50C-407E-A947-70E740481C1C}">
                <a14:useLocalDpi xmlns:a14="http://schemas.microsoft.com/office/drawing/2010/main" val="0"/>
              </a:ext>
            </a:extLst>
          </a:blip>
          <a:srcRect t="8904" b="8820"/>
          <a:stretch>
            <a:fillRect/>
          </a:stretch>
        </p:blipFill>
        <p:spPr bwMode="auto">
          <a:xfrm>
            <a:off x="1648779" y="3821907"/>
            <a:ext cx="3707607" cy="20402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ish_ss361634.jpg">
            <a:extLst>
              <a:ext uri="{FF2B5EF4-FFF2-40B4-BE49-F238E27FC236}">
                <a16:creationId xmlns:a16="http://schemas.microsoft.com/office/drawing/2014/main" id="{8B0A3EC5-2981-2F07-B57C-CF58AFEB3CE7}"/>
              </a:ext>
            </a:extLst>
          </p:cNvPr>
          <p:cNvPicPr>
            <a:picLocks noChangeAspect="1"/>
          </p:cNvPicPr>
          <p:nvPr/>
        </p:nvPicPr>
        <p:blipFill>
          <a:blip r:embed="rId4">
            <a:extLst>
              <a:ext uri="{28A0092B-C50C-407E-A947-70E740481C1C}">
                <a14:useLocalDpi xmlns:a14="http://schemas.microsoft.com/office/drawing/2010/main" val="0"/>
              </a:ext>
            </a:extLst>
          </a:blip>
          <a:srcRect t="7524" b="5734"/>
          <a:stretch>
            <a:fillRect/>
          </a:stretch>
        </p:blipFill>
        <p:spPr bwMode="auto">
          <a:xfrm>
            <a:off x="5682139" y="3813334"/>
            <a:ext cx="3639026"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47398F0-F4CB-3949-4A0B-827647A1FF2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5475" name="Content Placeholder 2">
            <a:extLst>
              <a:ext uri="{FF2B5EF4-FFF2-40B4-BE49-F238E27FC236}">
                <a16:creationId xmlns:a16="http://schemas.microsoft.com/office/drawing/2014/main" id="{CDC54C61-1374-BF32-8B77-1D0C4415B503}"/>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appeal to believers is a personal one, as an apostle of the Lord and as a Jew.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the previous section, Paul used examples from the life of Abraham and Adam to connect more directly with the Gentile experience.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chapters 9–11, Paul argues using many Old Testament quotations and allusions.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A52FCCD9-874E-75BE-2662-AB62BAF23C4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6499" name="Content Placeholder 2">
            <a:extLst>
              <a:ext uri="{FF2B5EF4-FFF2-40B4-BE49-F238E27FC236}">
                <a16:creationId xmlns:a16="http://schemas.microsoft.com/office/drawing/2014/main" id="{F0D96869-B5D7-FB42-765D-46154E5FDEBB}"/>
              </a:ext>
            </a:extLst>
          </p:cNvPr>
          <p:cNvSpPr>
            <a:spLocks noGrp="1"/>
          </p:cNvSpPr>
          <p:nvPr>
            <p:ph idx="1"/>
          </p:nvPr>
        </p:nvSpPr>
        <p:spPr>
          <a:xfrm>
            <a:off x="1783081" y="1450183"/>
            <a:ext cx="4547712"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begins with alluding to Moses’ own appeal on behalf of God’s people in the aftermath of the golden calf catastrophe (Ex. 32:32):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For I could wish that I myself were cursed and cut off from Christ for the sake of my people, those of my own race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(Rom. 9:3).</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06500" name="Picture 4" descr="Golden_Calf_ss64449124.jpg">
            <a:extLst>
              <a:ext uri="{FF2B5EF4-FFF2-40B4-BE49-F238E27FC236}">
                <a16:creationId xmlns:a16="http://schemas.microsoft.com/office/drawing/2014/main" id="{4B1DF476-738E-1861-B73A-5A29A2FB69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818" y="1688783"/>
            <a:ext cx="2591753" cy="32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Rhetorical Question</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6:1 </a:t>
            </a:r>
            <a:r>
              <a:rPr lang="en-US" sz="2400" b="1" i="0" dirty="0">
                <a:solidFill>
                  <a:srgbClr val="000000"/>
                </a:solidFill>
                <a:effectLst/>
                <a:latin typeface="Arial" panose="020B0604020202020204" pitchFamily="34" charset="0"/>
                <a:cs typeface="Arial" panose="020B0604020202020204" pitchFamily="34" charset="0"/>
              </a:rPr>
              <a:t>6 </a:t>
            </a:r>
            <a:r>
              <a:rPr lang="en-US" sz="2400" b="0" i="0" dirty="0">
                <a:solidFill>
                  <a:srgbClr val="000000"/>
                </a:solidFill>
                <a:effectLst/>
                <a:latin typeface="Arial" panose="020B0604020202020204" pitchFamily="34" charset="0"/>
                <a:cs typeface="Arial" panose="020B0604020202020204" pitchFamily="34" charset="0"/>
              </a:rPr>
              <a:t>What shall we say then? Shall we continue in sin that grace may abound?</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This question closely relates to Paul’s teaching in Romans 5</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Once Adam sinned, we live in a world full of sin, death, and corruption. But Christ has come bringing super-abounding grace. So we do not have to live in the country of sin</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The Christian now lives in the country of grace and justification</a:t>
            </a:r>
            <a:endParaRPr lang="en-US" sz="2400" dirty="0">
              <a:solidFill>
                <a:srgbClr val="4444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390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EAF94D-BAC7-C5B0-891A-116F43EF9C02}"/>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7523" name="Content Placeholder 2">
            <a:extLst>
              <a:ext uri="{FF2B5EF4-FFF2-40B4-BE49-F238E27FC236}">
                <a16:creationId xmlns:a16="http://schemas.microsoft.com/office/drawing/2014/main" id="{794621B2-B859-E507-DE1A-56189757D42E}"/>
              </a:ext>
            </a:extLst>
          </p:cNvPr>
          <p:cNvSpPr>
            <a:spLocks noGrp="1"/>
          </p:cNvSpPr>
          <p:nvPr>
            <p:ph idx="1"/>
          </p:nvPr>
        </p:nvSpPr>
        <p:spPr>
          <a:xfrm>
            <a:off x="1783081" y="1450183"/>
            <a:ext cx="4787742"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presents a three-part salvation plan: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 rejects Israel for the sake of the Gentiles (11:11–12).</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Gentiles will be saved “until the full number of the Gentiles has come in” (11:25).</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Then “all Israel will be saved” (11:26). </a:t>
            </a:r>
          </a:p>
        </p:txBody>
      </p:sp>
      <p:pic>
        <p:nvPicPr>
          <p:cNvPr id="4" name="Picture 3" descr="Jewish_ss155043752.jpg">
            <a:extLst>
              <a:ext uri="{FF2B5EF4-FFF2-40B4-BE49-F238E27FC236}">
                <a16:creationId xmlns:a16="http://schemas.microsoft.com/office/drawing/2014/main" id="{B9764DD2-E610-9BD9-145D-A00F5ABB17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979" y="1664495"/>
            <a:ext cx="2501741" cy="36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26A4555E-4FFE-413E-0190-5F39E89B682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8547" name="Content Placeholder 2">
            <a:extLst>
              <a:ext uri="{FF2B5EF4-FFF2-40B4-BE49-F238E27FC236}">
                <a16:creationId xmlns:a16="http://schemas.microsoft.com/office/drawing/2014/main" id="{8C103248-2D4B-4CDD-11C7-1CEB8FB62050}"/>
              </a:ext>
            </a:extLst>
          </p:cNvPr>
          <p:cNvSpPr>
            <a:spLocks noGrp="1"/>
          </p:cNvSpPr>
          <p:nvPr>
            <p:ph idx="1"/>
          </p:nvPr>
        </p:nvSpPr>
        <p:spPr>
          <a:xfrm>
            <a:off x="1783080" y="1450183"/>
            <a:ext cx="474487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conclusions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Rejection of Israel is temporary and has a vital purpose.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But if their transgression means riches for the world, and their loss means riches for the Gentiles, how much greater riches will their full inclusion bring!</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(11:12).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08548" name="Picture 4" descr="Jewish_ss155043752.jpg">
            <a:extLst>
              <a:ext uri="{FF2B5EF4-FFF2-40B4-BE49-F238E27FC236}">
                <a16:creationId xmlns:a16="http://schemas.microsoft.com/office/drawing/2014/main" id="{F5D22911-C26E-DE49-6365-B9D5DBF7C6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979" y="1664495"/>
            <a:ext cx="2501741" cy="36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14B29C6-B9F0-43FA-4E05-FC3E97384548}"/>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9571" name="Content Placeholder 2">
            <a:extLst>
              <a:ext uri="{FF2B5EF4-FFF2-40B4-BE49-F238E27FC236}">
                <a16:creationId xmlns:a16="http://schemas.microsoft.com/office/drawing/2014/main" id="{4DE45F47-4E68-BB62-8CC5-FC7F938B3A68}"/>
              </a:ext>
            </a:extLst>
          </p:cNvPr>
          <p:cNvSpPr>
            <a:spLocks noGrp="1"/>
          </p:cNvSpPr>
          <p:nvPr>
            <p:ph idx="1"/>
          </p:nvPr>
        </p:nvSpPr>
        <p:spPr>
          <a:xfrm>
            <a:off x="1783081" y="1450183"/>
            <a:ext cx="4592003"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conclusions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Gentiles should not feel superior to the Jews.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Salvation is not by works, so no one can boast about it.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Gentiles’ attitude toward Jews should be one of humility and hope. </a:t>
            </a:r>
          </a:p>
        </p:txBody>
      </p:sp>
      <p:pic>
        <p:nvPicPr>
          <p:cNvPr id="109572" name="Picture 3" descr="Jewish_ss155043752.jpg">
            <a:extLst>
              <a:ext uri="{FF2B5EF4-FFF2-40B4-BE49-F238E27FC236}">
                <a16:creationId xmlns:a16="http://schemas.microsoft.com/office/drawing/2014/main" id="{1C5A6AA5-DA1E-AB6D-CDA1-74F44A2A1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979" y="1664495"/>
            <a:ext cx="2501741" cy="36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Scroll_ss149369024.png">
            <a:extLst>
              <a:ext uri="{FF2B5EF4-FFF2-40B4-BE49-F238E27FC236}">
                <a16:creationId xmlns:a16="http://schemas.microsoft.com/office/drawing/2014/main" id="{FF3AAA3B-C12C-E0E3-E8CA-CBB697609B30}"/>
              </a:ext>
            </a:extLst>
          </p:cNvPr>
          <p:cNvPicPr>
            <a:picLocks noChangeAspect="1"/>
          </p:cNvPicPr>
          <p:nvPr/>
        </p:nvPicPr>
        <p:blipFill>
          <a:blip r:embed="rId3">
            <a:extLst>
              <a:ext uri="{28A0092B-C50C-407E-A947-70E740481C1C}">
                <a14:useLocalDpi xmlns:a14="http://schemas.microsoft.com/office/drawing/2010/main" val="0"/>
              </a:ext>
            </a:extLst>
          </a:blip>
          <a:srcRect l="14655" t="-2" b="-372"/>
          <a:stretch>
            <a:fillRect/>
          </a:stretch>
        </p:blipFill>
        <p:spPr bwMode="auto">
          <a:xfrm>
            <a:off x="1371600" y="2516029"/>
            <a:ext cx="6755130" cy="399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a:extLst>
              <a:ext uri="{FF2B5EF4-FFF2-40B4-BE49-F238E27FC236}">
                <a16:creationId xmlns:a16="http://schemas.microsoft.com/office/drawing/2014/main" id="{26B7D789-D2CB-2230-89A1-FD098A02F85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10596" name="Content Placeholder 2">
            <a:extLst>
              <a:ext uri="{FF2B5EF4-FFF2-40B4-BE49-F238E27FC236}">
                <a16:creationId xmlns:a16="http://schemas.microsoft.com/office/drawing/2014/main" id="{30C52A86-D338-BC5A-9B4E-D94153CAE887}"/>
              </a:ext>
            </a:extLst>
          </p:cNvPr>
          <p:cNvSpPr>
            <a:spLocks noGrp="1"/>
          </p:cNvSpPr>
          <p:nvPr>
            <p:ph idx="1"/>
          </p:nvPr>
        </p:nvSpPr>
        <p:spPr>
          <a:xfrm>
            <a:off x="1783080" y="1450183"/>
            <a:ext cx="7406640" cy="1534478"/>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beautiful doxology at the end of the section suggests this attitude of humility (11:33–36).</a:t>
            </a:r>
          </a:p>
        </p:txBody>
      </p:sp>
      <p:sp>
        <p:nvSpPr>
          <p:cNvPr id="110597" name="TextBox 4">
            <a:extLst>
              <a:ext uri="{FF2B5EF4-FFF2-40B4-BE49-F238E27FC236}">
                <a16:creationId xmlns:a16="http://schemas.microsoft.com/office/drawing/2014/main" id="{D0BD9329-3739-1316-E9CC-314C1EC43262}"/>
              </a:ext>
            </a:extLst>
          </p:cNvPr>
          <p:cNvSpPr txBox="1">
            <a:spLocks noChangeArrowheads="1"/>
          </p:cNvSpPr>
          <p:nvPr/>
        </p:nvSpPr>
        <p:spPr bwMode="auto">
          <a:xfrm>
            <a:off x="1841660" y="3234690"/>
            <a:ext cx="510635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2880" i="1">
                <a:latin typeface="Times New Roman" panose="02020603050405020304" pitchFamily="18" charset="0"/>
                <a:cs typeface="Times New Roman" panose="02020603050405020304" pitchFamily="18" charset="0"/>
              </a:rPr>
              <a:t>“Oh, the depth of the riches of the wisdom and knowledge of God! How unsearchable his judgments, and his paths beyond tracing out!</a:t>
            </a:r>
            <a:r>
              <a:rPr lang="en-US" altLang="en-US" sz="2880">
                <a:latin typeface="Times New Roman" panose="02020603050405020304" pitchFamily="18" charset="0"/>
                <a:cs typeface="Times New Roman" panose="02020603050405020304" pitchFamily="18" charset="0"/>
              </a:rPr>
              <a:t>”</a:t>
            </a:r>
            <a:r>
              <a:rPr lang="en-US" altLang="ja-JP" sz="2520">
                <a:latin typeface="Times New Roman" panose="02020603050405020304" pitchFamily="18" charset="0"/>
                <a:cs typeface="Times New Roman" panose="02020603050405020304" pitchFamily="18" charset="0"/>
              </a:rPr>
              <a:t>—Romans 11:33 </a:t>
            </a:r>
            <a:endParaRPr lang="en-US" altLang="en-US" sz="2520">
              <a:latin typeface="Times New Roman" panose="02020603050405020304" pitchFamily="18" charset="0"/>
              <a:cs typeface="Times New Roman" panose="02020603050405020304" pitchFamily="18" charset="0"/>
            </a:endParaRPr>
          </a:p>
        </p:txBody>
      </p:sp>
      <p:sp>
        <p:nvSpPr>
          <p:cNvPr id="6" name="Action Button: Custom 5">
            <a:hlinkClick r:id="rId4" action="ppaction://hlinksldjump" highlightClick="1"/>
            <a:extLst>
              <a:ext uri="{FF2B5EF4-FFF2-40B4-BE49-F238E27FC236}">
                <a16:creationId xmlns:a16="http://schemas.microsoft.com/office/drawing/2014/main" id="{B91E1094-DC1D-03C5-E02E-8E6F47867618}"/>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3271B-52DB-7CE1-D617-F69C4D099E93}"/>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The Power of the Gospel </a:t>
            </a:r>
            <a:b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in the Life of Believers</a:t>
            </a:r>
          </a:p>
        </p:txBody>
      </p:sp>
      <p:sp>
        <p:nvSpPr>
          <p:cNvPr id="111619" name="Subtitle 4">
            <a:extLst>
              <a:ext uri="{FF2B5EF4-FFF2-40B4-BE49-F238E27FC236}">
                <a16:creationId xmlns:a16="http://schemas.microsoft.com/office/drawing/2014/main" id="{819D0784-C1CD-0FB5-D0E4-5D562475E337}"/>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12:1–15:13</a:t>
            </a:r>
          </a:p>
        </p:txBody>
      </p:sp>
      <p:sp>
        <p:nvSpPr>
          <p:cNvPr id="6" name="Action Button: Custom 5">
            <a:hlinkClick r:id="rId3" action="ppaction://hlinksldjump" highlightClick="1"/>
            <a:extLst>
              <a:ext uri="{FF2B5EF4-FFF2-40B4-BE49-F238E27FC236}">
                <a16:creationId xmlns:a16="http://schemas.microsoft.com/office/drawing/2014/main" id="{7E306EC9-2BDB-226A-EAAA-D4D4A9373F22}"/>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6C124E2-784F-8128-0360-72B3A650C4C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2643" name="Content Placeholder 2">
            <a:extLst>
              <a:ext uri="{FF2B5EF4-FFF2-40B4-BE49-F238E27FC236}">
                <a16:creationId xmlns:a16="http://schemas.microsoft.com/office/drawing/2014/main" id="{8C31DCA2-53DD-B6CF-E7F8-49EC7ACFEBCC}"/>
              </a:ext>
            </a:extLst>
          </p:cNvPr>
          <p:cNvSpPr>
            <a:spLocks noGrp="1"/>
          </p:cNvSpPr>
          <p:nvPr>
            <p:ph idx="1"/>
          </p:nvPr>
        </p:nvSpPr>
        <p:spPr>
          <a:xfrm>
            <a:off x="1783081" y="1450183"/>
            <a:ext cx="4724877"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So far, the apostle Paul has covered much doctrinal ground in this most impressive letter. He has explained: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basis for his gospel.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role of Israel in the history of salvation.</a:t>
            </a:r>
          </a:p>
        </p:txBody>
      </p:sp>
      <p:pic>
        <p:nvPicPr>
          <p:cNvPr id="5" name="Picture 4" descr="Dome_ss147995039.jpg">
            <a:extLst>
              <a:ext uri="{FF2B5EF4-FFF2-40B4-BE49-F238E27FC236}">
                <a16:creationId xmlns:a16="http://schemas.microsoft.com/office/drawing/2014/main" id="{4E1463C5-F4AF-2CC0-E212-72327BED54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1798797"/>
            <a:ext cx="2468880"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8C56EB1A-C146-7919-5BFD-04C36DA5DFF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3667" name="Content Placeholder 2">
            <a:extLst>
              <a:ext uri="{FF2B5EF4-FFF2-40B4-BE49-F238E27FC236}">
                <a16:creationId xmlns:a16="http://schemas.microsoft.com/office/drawing/2014/main" id="{11F84B78-FACF-D75C-8E61-C4C318535A82}"/>
              </a:ext>
            </a:extLst>
          </p:cNvPr>
          <p:cNvSpPr>
            <a:spLocks noGrp="1"/>
          </p:cNvSpPr>
          <p:nvPr>
            <p:ph idx="1"/>
          </p:nvPr>
        </p:nvSpPr>
        <p:spPr>
          <a:xfrm>
            <a:off x="1783081" y="1450183"/>
            <a:ext cx="4724877"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now turns to the consequences of all he has taught.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power of the gospel has concrete and decisive effects in the lives of believers. </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13668" name="Picture 4" descr="Dome_ss147995039.jpg">
            <a:extLst>
              <a:ext uri="{FF2B5EF4-FFF2-40B4-BE49-F238E27FC236}">
                <a16:creationId xmlns:a16="http://schemas.microsoft.com/office/drawing/2014/main" id="{05A26E8D-76F2-6EDA-DCA5-050B4B7D9B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1798797"/>
            <a:ext cx="2468880"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EEDB3659-2918-748D-B5F0-FB8F30D2BB81}"/>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6" name="Rectangle 5">
            <a:extLst>
              <a:ext uri="{FF2B5EF4-FFF2-40B4-BE49-F238E27FC236}">
                <a16:creationId xmlns:a16="http://schemas.microsoft.com/office/drawing/2014/main" id="{0DE0340C-B4E7-BA43-36C5-3922BA44996E}"/>
              </a:ext>
            </a:extLst>
          </p:cNvPr>
          <p:cNvSpPr/>
          <p:nvPr/>
        </p:nvSpPr>
        <p:spPr>
          <a:xfrm>
            <a:off x="2307432" y="1653064"/>
            <a:ext cx="5572125" cy="371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1620"/>
              <a:t>The basis for Christian living apart from the Mosaic law (12:1–2)</a:t>
            </a:r>
          </a:p>
        </p:txBody>
      </p:sp>
      <p:sp>
        <p:nvSpPr>
          <p:cNvPr id="7" name="Rectangle 6">
            <a:extLst>
              <a:ext uri="{FF2B5EF4-FFF2-40B4-BE49-F238E27FC236}">
                <a16:creationId xmlns:a16="http://schemas.microsoft.com/office/drawing/2014/main" id="{194F6368-400D-730D-F9CB-D0701B7ACBD4}"/>
              </a:ext>
            </a:extLst>
          </p:cNvPr>
          <p:cNvSpPr/>
          <p:nvPr/>
        </p:nvSpPr>
        <p:spPr>
          <a:xfrm>
            <a:off x="2713198" y="2181702"/>
            <a:ext cx="5837873" cy="3700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17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1620">
                <a:solidFill>
                  <a:srgbClr val="000000"/>
                </a:solidFill>
              </a:rPr>
              <a:t>The body of Christ as the social expression of God’s people (12:3–8)</a:t>
            </a:r>
          </a:p>
        </p:txBody>
      </p:sp>
      <p:sp>
        <p:nvSpPr>
          <p:cNvPr id="8" name="Rectangle 7">
            <a:extLst>
              <a:ext uri="{FF2B5EF4-FFF2-40B4-BE49-F238E27FC236}">
                <a16:creationId xmlns:a16="http://schemas.microsoft.com/office/drawing/2014/main" id="{A65A2B49-36B1-6F12-1350-2E6D44947B54}"/>
              </a:ext>
            </a:extLst>
          </p:cNvPr>
          <p:cNvSpPr/>
          <p:nvPr/>
        </p:nvSpPr>
        <p:spPr>
          <a:xfrm>
            <a:off x="3123248" y="2746058"/>
            <a:ext cx="5977890" cy="371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1620">
                <a:solidFill>
                  <a:srgbClr val="000000"/>
                </a:solidFill>
              </a:rPr>
              <a:t>Love as the fundamental moral rule in human relationships (12:9–21)</a:t>
            </a:r>
          </a:p>
        </p:txBody>
      </p:sp>
      <p:sp>
        <p:nvSpPr>
          <p:cNvPr id="9" name="Rectangle 8">
            <a:extLst>
              <a:ext uri="{FF2B5EF4-FFF2-40B4-BE49-F238E27FC236}">
                <a16:creationId xmlns:a16="http://schemas.microsoft.com/office/drawing/2014/main" id="{5CAA4811-0A83-0D3E-9102-77B2B7DF1A14}"/>
              </a:ext>
            </a:extLst>
          </p:cNvPr>
          <p:cNvSpPr/>
          <p:nvPr/>
        </p:nvSpPr>
        <p:spPr>
          <a:xfrm>
            <a:off x="3211830" y="4141948"/>
            <a:ext cx="5977890" cy="561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1620">
                <a:solidFill>
                  <a:srgbClr val="000000"/>
                </a:solidFill>
              </a:rPr>
              <a:t>Love of neighbor as the fulfillment of the law in human relationships (13:8–10)</a:t>
            </a:r>
          </a:p>
        </p:txBody>
      </p:sp>
      <p:sp>
        <p:nvSpPr>
          <p:cNvPr id="10" name="Rectangle 9">
            <a:extLst>
              <a:ext uri="{FF2B5EF4-FFF2-40B4-BE49-F238E27FC236}">
                <a16:creationId xmlns:a16="http://schemas.microsoft.com/office/drawing/2014/main" id="{7AA5A759-F404-C0BA-1DE1-C37EBC25308C}"/>
              </a:ext>
            </a:extLst>
          </p:cNvPr>
          <p:cNvSpPr/>
          <p:nvPr/>
        </p:nvSpPr>
        <p:spPr>
          <a:xfrm>
            <a:off x="2703196" y="4833462"/>
            <a:ext cx="4484847" cy="371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17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1620">
                <a:solidFill>
                  <a:srgbClr val="000000"/>
                </a:solidFill>
              </a:rPr>
              <a:t>Christ as the pattern of Christian living (13:11–14)</a:t>
            </a:r>
          </a:p>
        </p:txBody>
      </p:sp>
      <p:sp>
        <p:nvSpPr>
          <p:cNvPr id="11" name="Rectangle 10">
            <a:extLst>
              <a:ext uri="{FF2B5EF4-FFF2-40B4-BE49-F238E27FC236}">
                <a16:creationId xmlns:a16="http://schemas.microsoft.com/office/drawing/2014/main" id="{31134E25-5D95-BAB6-6DFD-B6AAABFAD657}"/>
              </a:ext>
            </a:extLst>
          </p:cNvPr>
          <p:cNvSpPr/>
          <p:nvPr/>
        </p:nvSpPr>
        <p:spPr>
          <a:xfrm>
            <a:off x="2363154" y="5276374"/>
            <a:ext cx="6353652" cy="370046"/>
          </a:xfrm>
          <a:prstGeom prst="rect">
            <a:avLst/>
          </a:prstGeom>
          <a:noFill/>
          <a:ln cap="rnd">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17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1620">
                <a:solidFill>
                  <a:srgbClr val="000000"/>
                </a:solidFill>
              </a:rPr>
              <a:t>The basis for social interaction apart from the Mosaic law (14:1–15:13)</a:t>
            </a:r>
          </a:p>
        </p:txBody>
      </p:sp>
      <p:sp>
        <p:nvSpPr>
          <p:cNvPr id="114697" name="TextBox 3">
            <a:extLst>
              <a:ext uri="{FF2B5EF4-FFF2-40B4-BE49-F238E27FC236}">
                <a16:creationId xmlns:a16="http://schemas.microsoft.com/office/drawing/2014/main" id="{AD130EA9-E8D2-2E48-288B-125773271A6D}"/>
              </a:ext>
            </a:extLst>
          </p:cNvPr>
          <p:cNvSpPr txBox="1">
            <a:spLocks noChangeArrowheads="1"/>
          </p:cNvSpPr>
          <p:nvPr/>
        </p:nvSpPr>
        <p:spPr bwMode="auto">
          <a:xfrm>
            <a:off x="1371600" y="990124"/>
            <a:ext cx="2127505" cy="369332"/>
          </a:xfrm>
          <a:prstGeom prst="rect">
            <a:avLst/>
          </a:prstGeom>
          <a:solidFill>
            <a:srgbClr val="F2F2F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b="1">
                <a:latin typeface="Times New Roman" panose="02020603050405020304" pitchFamily="18" charset="0"/>
                <a:cs typeface="Times New Roman" panose="02020603050405020304" pitchFamily="18" charset="0"/>
              </a:rPr>
              <a:t>Romans 12:1–15:13</a:t>
            </a:r>
          </a:p>
        </p:txBody>
      </p:sp>
      <p:grpSp>
        <p:nvGrpSpPr>
          <p:cNvPr id="114698" name="Group 34">
            <a:extLst>
              <a:ext uri="{FF2B5EF4-FFF2-40B4-BE49-F238E27FC236}">
                <a16:creationId xmlns:a16="http://schemas.microsoft.com/office/drawing/2014/main" id="{767B8EF3-D5CF-D099-3861-A243D8A4F7A8}"/>
              </a:ext>
            </a:extLst>
          </p:cNvPr>
          <p:cNvGrpSpPr>
            <a:grpSpLocks/>
          </p:cNvGrpSpPr>
          <p:nvPr/>
        </p:nvGrpSpPr>
        <p:grpSpPr bwMode="auto">
          <a:xfrm>
            <a:off x="2254569" y="3809049"/>
            <a:ext cx="477203" cy="1740218"/>
            <a:chOff x="981761" y="3851494"/>
            <a:chExt cx="528964" cy="1932627"/>
          </a:xfrm>
        </p:grpSpPr>
        <p:cxnSp>
          <p:nvCxnSpPr>
            <p:cNvPr id="25" name="Straight Connector 24">
              <a:extLst>
                <a:ext uri="{FF2B5EF4-FFF2-40B4-BE49-F238E27FC236}">
                  <a16:creationId xmlns:a16="http://schemas.microsoft.com/office/drawing/2014/main" id="{01516EA9-D05D-4B89-686B-12D9E2F35B84}"/>
                </a:ext>
              </a:extLst>
            </p:cNvPr>
            <p:cNvCxnSpPr>
              <a:cxnSpLocks noChangeShapeType="1"/>
            </p:cNvCxnSpPr>
            <p:nvPr/>
          </p:nvCxnSpPr>
          <p:spPr bwMode="auto">
            <a:xfrm flipH="1">
              <a:off x="1059364" y="3851494"/>
              <a:ext cx="451361" cy="1877092"/>
            </a:xfrm>
            <a:prstGeom prst="line">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Oval 11">
              <a:extLst>
                <a:ext uri="{FF2B5EF4-FFF2-40B4-BE49-F238E27FC236}">
                  <a16:creationId xmlns:a16="http://schemas.microsoft.com/office/drawing/2014/main" id="{0380BB09-7D60-4C1C-28CA-DF9E6358A5A8}"/>
                </a:ext>
              </a:extLst>
            </p:cNvPr>
            <p:cNvSpPr>
              <a:spLocks noChangeArrowheads="1"/>
            </p:cNvSpPr>
            <p:nvPr/>
          </p:nvSpPr>
          <p:spPr bwMode="auto">
            <a:xfrm>
              <a:off x="981761" y="5634969"/>
              <a:ext cx="161540" cy="149152"/>
            </a:xfrm>
            <a:prstGeom prst="ellipse">
              <a:avLst/>
            </a:prstGeom>
            <a:solidFill>
              <a:srgbClr val="00009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699" name="Group 33">
            <a:extLst>
              <a:ext uri="{FF2B5EF4-FFF2-40B4-BE49-F238E27FC236}">
                <a16:creationId xmlns:a16="http://schemas.microsoft.com/office/drawing/2014/main" id="{93003424-A04A-FE96-EE5F-4A1DEA0EE8C2}"/>
              </a:ext>
            </a:extLst>
          </p:cNvPr>
          <p:cNvGrpSpPr>
            <a:grpSpLocks/>
          </p:cNvGrpSpPr>
          <p:nvPr/>
        </p:nvGrpSpPr>
        <p:grpSpPr bwMode="auto">
          <a:xfrm>
            <a:off x="2205990" y="1780224"/>
            <a:ext cx="470059" cy="1661637"/>
            <a:chOff x="927586" y="1318513"/>
            <a:chExt cx="522583" cy="1846480"/>
          </a:xfrm>
        </p:grpSpPr>
        <p:cxnSp>
          <p:nvCxnSpPr>
            <p:cNvPr id="23" name="Straight Connector 22">
              <a:extLst>
                <a:ext uri="{FF2B5EF4-FFF2-40B4-BE49-F238E27FC236}">
                  <a16:creationId xmlns:a16="http://schemas.microsoft.com/office/drawing/2014/main" id="{57CF4AC9-6D72-0314-DB7D-246A7C1F672D}"/>
                </a:ext>
              </a:extLst>
            </p:cNvPr>
            <p:cNvCxnSpPr>
              <a:cxnSpLocks noChangeShapeType="1"/>
            </p:cNvCxnSpPr>
            <p:nvPr/>
          </p:nvCxnSpPr>
          <p:spPr bwMode="auto">
            <a:xfrm>
              <a:off x="1008595" y="1343916"/>
              <a:ext cx="441574" cy="1821077"/>
            </a:xfrm>
            <a:prstGeom prst="line">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Oval 20">
              <a:extLst>
                <a:ext uri="{FF2B5EF4-FFF2-40B4-BE49-F238E27FC236}">
                  <a16:creationId xmlns:a16="http://schemas.microsoft.com/office/drawing/2014/main" id="{5DBB47E4-7473-98EF-53D0-D7968C9D4EBD}"/>
                </a:ext>
              </a:extLst>
            </p:cNvPr>
            <p:cNvSpPr>
              <a:spLocks noChangeArrowheads="1"/>
            </p:cNvSpPr>
            <p:nvPr/>
          </p:nvSpPr>
          <p:spPr bwMode="auto">
            <a:xfrm>
              <a:off x="927586" y="1318513"/>
              <a:ext cx="160429" cy="149243"/>
            </a:xfrm>
            <a:prstGeom prst="ellipse">
              <a:avLst/>
            </a:prstGeom>
            <a:solidFill>
              <a:srgbClr val="00009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0" name="Group 15">
            <a:extLst>
              <a:ext uri="{FF2B5EF4-FFF2-40B4-BE49-F238E27FC236}">
                <a16:creationId xmlns:a16="http://schemas.microsoft.com/office/drawing/2014/main" id="{55C2ED93-A770-FCFB-DA44-F0278F2D7C29}"/>
              </a:ext>
            </a:extLst>
          </p:cNvPr>
          <p:cNvGrpSpPr>
            <a:grpSpLocks/>
          </p:cNvGrpSpPr>
          <p:nvPr/>
        </p:nvGrpSpPr>
        <p:grpSpPr bwMode="auto">
          <a:xfrm>
            <a:off x="2586038" y="3853340"/>
            <a:ext cx="394335" cy="1243013"/>
            <a:chOff x="1349735" y="3623420"/>
            <a:chExt cx="437422" cy="1379628"/>
          </a:xfrm>
        </p:grpSpPr>
        <p:cxnSp>
          <p:nvCxnSpPr>
            <p:cNvPr id="22" name="Straight Connector 21">
              <a:extLst>
                <a:ext uri="{FF2B5EF4-FFF2-40B4-BE49-F238E27FC236}">
                  <a16:creationId xmlns:a16="http://schemas.microsoft.com/office/drawing/2014/main" id="{BE042116-8763-4E8A-9A78-F2C0CAD51263}"/>
                </a:ext>
              </a:extLst>
            </p:cNvPr>
            <p:cNvCxnSpPr>
              <a:cxnSpLocks noChangeShapeType="1"/>
            </p:cNvCxnSpPr>
            <p:nvPr/>
          </p:nvCxnSpPr>
          <p:spPr bwMode="auto">
            <a:xfrm flipH="1">
              <a:off x="1430563" y="3623420"/>
              <a:ext cx="356594" cy="1305096"/>
            </a:xfrm>
            <a:prstGeom prst="line">
              <a:avLst/>
            </a:prstGeom>
            <a:noFill/>
            <a:ln w="254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Oval 23">
              <a:extLst>
                <a:ext uri="{FF2B5EF4-FFF2-40B4-BE49-F238E27FC236}">
                  <a16:creationId xmlns:a16="http://schemas.microsoft.com/office/drawing/2014/main" id="{6C0C4E20-A96C-E7FC-F86A-7C491D207629}"/>
                </a:ext>
              </a:extLst>
            </p:cNvPr>
            <p:cNvSpPr>
              <a:spLocks noChangeArrowheads="1"/>
            </p:cNvSpPr>
            <p:nvPr/>
          </p:nvSpPr>
          <p:spPr bwMode="auto">
            <a:xfrm>
              <a:off x="1349735" y="4853985"/>
              <a:ext cx="161656" cy="149063"/>
            </a:xfrm>
            <a:prstGeom prst="ellipse">
              <a:avLst/>
            </a:prstGeom>
            <a:solidFill>
              <a:srgbClr val="98480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1" name="Group 30">
            <a:extLst>
              <a:ext uri="{FF2B5EF4-FFF2-40B4-BE49-F238E27FC236}">
                <a16:creationId xmlns:a16="http://schemas.microsoft.com/office/drawing/2014/main" id="{5971EB4D-521A-D442-9980-49611B7467C2}"/>
              </a:ext>
            </a:extLst>
          </p:cNvPr>
          <p:cNvGrpSpPr>
            <a:grpSpLocks/>
          </p:cNvGrpSpPr>
          <p:nvPr/>
        </p:nvGrpSpPr>
        <p:grpSpPr bwMode="auto">
          <a:xfrm>
            <a:off x="2606041" y="2316006"/>
            <a:ext cx="341472" cy="1121568"/>
            <a:chOff x="1371327" y="1914412"/>
            <a:chExt cx="379172" cy="1245659"/>
          </a:xfrm>
        </p:grpSpPr>
        <p:cxnSp>
          <p:nvCxnSpPr>
            <p:cNvPr id="20" name="Straight Connector 19">
              <a:extLst>
                <a:ext uri="{FF2B5EF4-FFF2-40B4-BE49-F238E27FC236}">
                  <a16:creationId xmlns:a16="http://schemas.microsoft.com/office/drawing/2014/main" id="{0F38673B-2338-17B5-6E62-FA69C5D56E24}"/>
                </a:ext>
              </a:extLst>
            </p:cNvPr>
            <p:cNvCxnSpPr>
              <a:cxnSpLocks noChangeShapeType="1"/>
            </p:cNvCxnSpPr>
            <p:nvPr/>
          </p:nvCxnSpPr>
          <p:spPr bwMode="auto">
            <a:xfrm>
              <a:off x="1452239" y="1988992"/>
              <a:ext cx="298260" cy="1171079"/>
            </a:xfrm>
            <a:prstGeom prst="line">
              <a:avLst/>
            </a:prstGeom>
            <a:noFill/>
            <a:ln w="254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Oval 25">
              <a:extLst>
                <a:ext uri="{FF2B5EF4-FFF2-40B4-BE49-F238E27FC236}">
                  <a16:creationId xmlns:a16="http://schemas.microsoft.com/office/drawing/2014/main" id="{B61A3EC1-72CC-48DC-FDC9-E34E51511648}"/>
                </a:ext>
              </a:extLst>
            </p:cNvPr>
            <p:cNvSpPr>
              <a:spLocks noChangeArrowheads="1"/>
            </p:cNvSpPr>
            <p:nvPr/>
          </p:nvSpPr>
          <p:spPr bwMode="auto">
            <a:xfrm>
              <a:off x="1371327" y="1914412"/>
              <a:ext cx="160236" cy="149162"/>
            </a:xfrm>
            <a:prstGeom prst="ellipse">
              <a:avLst/>
            </a:prstGeom>
            <a:solidFill>
              <a:srgbClr val="98480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2" name="Group 28">
            <a:extLst>
              <a:ext uri="{FF2B5EF4-FFF2-40B4-BE49-F238E27FC236}">
                <a16:creationId xmlns:a16="http://schemas.microsoft.com/office/drawing/2014/main" id="{C4E9AAA3-7032-3C97-5309-9E095C1D621C}"/>
              </a:ext>
            </a:extLst>
          </p:cNvPr>
          <p:cNvGrpSpPr>
            <a:grpSpLocks/>
          </p:cNvGrpSpPr>
          <p:nvPr/>
        </p:nvGrpSpPr>
        <p:grpSpPr bwMode="auto">
          <a:xfrm>
            <a:off x="3018950" y="2891791"/>
            <a:ext cx="231458" cy="545783"/>
            <a:chOff x="1831037" y="2555076"/>
            <a:chExt cx="255899" cy="604995"/>
          </a:xfrm>
        </p:grpSpPr>
        <p:cxnSp>
          <p:nvCxnSpPr>
            <p:cNvPr id="18" name="Straight Connector 17">
              <a:extLst>
                <a:ext uri="{FF2B5EF4-FFF2-40B4-BE49-F238E27FC236}">
                  <a16:creationId xmlns:a16="http://schemas.microsoft.com/office/drawing/2014/main" id="{B8CA2847-745A-511A-F9DE-F9CE2216E462}"/>
                </a:ext>
              </a:extLst>
            </p:cNvPr>
            <p:cNvCxnSpPr>
              <a:cxnSpLocks noChangeShapeType="1"/>
            </p:cNvCxnSpPr>
            <p:nvPr/>
          </p:nvCxnSpPr>
          <p:spPr bwMode="auto">
            <a:xfrm>
              <a:off x="1919496" y="2634264"/>
              <a:ext cx="167440" cy="525807"/>
            </a:xfrm>
            <a:prstGeom prst="line">
              <a:avLst/>
            </a:prstGeom>
            <a:noFill/>
            <a:ln w="25400">
              <a:solidFill>
                <a:srgbClr val="4F622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Oval 26">
              <a:extLst>
                <a:ext uri="{FF2B5EF4-FFF2-40B4-BE49-F238E27FC236}">
                  <a16:creationId xmlns:a16="http://schemas.microsoft.com/office/drawing/2014/main" id="{CF007D0C-CD32-C64A-4E21-9E18BB1BC720}"/>
                </a:ext>
              </a:extLst>
            </p:cNvPr>
            <p:cNvSpPr>
              <a:spLocks noChangeArrowheads="1"/>
            </p:cNvSpPr>
            <p:nvPr/>
          </p:nvSpPr>
          <p:spPr bwMode="auto">
            <a:xfrm>
              <a:off x="1831037" y="2555076"/>
              <a:ext cx="161122" cy="148873"/>
            </a:xfrm>
            <a:prstGeom prst="ellipse">
              <a:avLst/>
            </a:prstGeom>
            <a:solidFill>
              <a:srgbClr val="4F622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3" name="Group 18">
            <a:extLst>
              <a:ext uri="{FF2B5EF4-FFF2-40B4-BE49-F238E27FC236}">
                <a16:creationId xmlns:a16="http://schemas.microsoft.com/office/drawing/2014/main" id="{7B56E8C1-3EED-9DA9-4EFC-FEF08F658485}"/>
              </a:ext>
            </a:extLst>
          </p:cNvPr>
          <p:cNvGrpSpPr>
            <a:grpSpLocks/>
          </p:cNvGrpSpPr>
          <p:nvPr/>
        </p:nvGrpSpPr>
        <p:grpSpPr bwMode="auto">
          <a:xfrm>
            <a:off x="3083243" y="3853340"/>
            <a:ext cx="188595" cy="540068"/>
            <a:chOff x="1901688" y="3623420"/>
            <a:chExt cx="210397" cy="600073"/>
          </a:xfrm>
        </p:grpSpPr>
        <p:cxnSp>
          <p:nvCxnSpPr>
            <p:cNvPr id="43" name="Straight Connector 42">
              <a:extLst>
                <a:ext uri="{FF2B5EF4-FFF2-40B4-BE49-F238E27FC236}">
                  <a16:creationId xmlns:a16="http://schemas.microsoft.com/office/drawing/2014/main" id="{ADEAB4DC-BFA8-C287-54CF-61656442866C}"/>
                </a:ext>
              </a:extLst>
            </p:cNvPr>
            <p:cNvCxnSpPr>
              <a:cxnSpLocks noChangeShapeType="1"/>
            </p:cNvCxnSpPr>
            <p:nvPr/>
          </p:nvCxnSpPr>
          <p:spPr bwMode="auto">
            <a:xfrm flipH="1">
              <a:off x="1982978" y="3623420"/>
              <a:ext cx="129107" cy="525460"/>
            </a:xfrm>
            <a:prstGeom prst="line">
              <a:avLst/>
            </a:prstGeom>
            <a:noFill/>
            <a:ln w="25400">
              <a:solidFill>
                <a:srgbClr val="4F622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Oval 27">
              <a:extLst>
                <a:ext uri="{FF2B5EF4-FFF2-40B4-BE49-F238E27FC236}">
                  <a16:creationId xmlns:a16="http://schemas.microsoft.com/office/drawing/2014/main" id="{4BF168D0-9892-6106-0B55-A238837052A1}"/>
                </a:ext>
              </a:extLst>
            </p:cNvPr>
            <p:cNvSpPr>
              <a:spLocks noChangeArrowheads="1"/>
            </p:cNvSpPr>
            <p:nvPr/>
          </p:nvSpPr>
          <p:spPr bwMode="auto">
            <a:xfrm>
              <a:off x="1901688" y="4074268"/>
              <a:ext cx="160986" cy="149225"/>
            </a:xfrm>
            <a:prstGeom prst="ellipse">
              <a:avLst/>
            </a:prstGeom>
            <a:solidFill>
              <a:srgbClr val="4F622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sp>
        <p:nvSpPr>
          <p:cNvPr id="3" name="Rounded Rectangle 2">
            <a:extLst>
              <a:ext uri="{FF2B5EF4-FFF2-40B4-BE49-F238E27FC236}">
                <a16:creationId xmlns:a16="http://schemas.microsoft.com/office/drawing/2014/main" id="{8F82104C-2540-B78B-69CF-CBBE8555D9ED}"/>
              </a:ext>
            </a:extLst>
          </p:cNvPr>
          <p:cNvSpPr>
            <a:spLocks noChangeArrowheads="1"/>
          </p:cNvSpPr>
          <p:nvPr/>
        </p:nvSpPr>
        <p:spPr bwMode="auto">
          <a:xfrm>
            <a:off x="2376012" y="3437574"/>
            <a:ext cx="6623685" cy="415767"/>
          </a:xfrm>
          <a:prstGeom prst="roundRect">
            <a:avLst>
              <a:gd name="adj" fmla="val 16667"/>
            </a:avLst>
          </a:prstGeom>
          <a:solidFill>
            <a:srgbClr val="5959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1620">
                <a:solidFill>
                  <a:srgbClr val="FFFFFF"/>
                </a:solidFill>
              </a:rPr>
              <a:t>Christians and the powers that be (13:1–7)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Scroll_ss149369024.png">
            <a:extLst>
              <a:ext uri="{FF2B5EF4-FFF2-40B4-BE49-F238E27FC236}">
                <a16:creationId xmlns:a16="http://schemas.microsoft.com/office/drawing/2014/main" id="{F9DB048D-98EA-F839-BB12-7BE58C4C3A8B}"/>
              </a:ext>
            </a:extLst>
          </p:cNvPr>
          <p:cNvPicPr>
            <a:picLocks noChangeAspect="1"/>
          </p:cNvPicPr>
          <p:nvPr/>
        </p:nvPicPr>
        <p:blipFill>
          <a:blip r:embed="rId3">
            <a:extLst>
              <a:ext uri="{28A0092B-C50C-407E-A947-70E740481C1C}">
                <a14:useLocalDpi xmlns:a14="http://schemas.microsoft.com/office/drawing/2010/main" val="0"/>
              </a:ext>
            </a:extLst>
          </a:blip>
          <a:srcRect t="-2" b="31081"/>
          <a:stretch>
            <a:fillRect/>
          </a:stretch>
        </p:blipFill>
        <p:spPr bwMode="auto">
          <a:xfrm>
            <a:off x="1328738" y="3769044"/>
            <a:ext cx="7915275" cy="274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itle 1">
            <a:extLst>
              <a:ext uri="{FF2B5EF4-FFF2-40B4-BE49-F238E27FC236}">
                <a16:creationId xmlns:a16="http://schemas.microsoft.com/office/drawing/2014/main" id="{E36A85D1-9544-6A01-AF8F-DE3BDAEE49F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5716" name="Content Placeholder 2">
            <a:extLst>
              <a:ext uri="{FF2B5EF4-FFF2-40B4-BE49-F238E27FC236}">
                <a16:creationId xmlns:a16="http://schemas.microsoft.com/office/drawing/2014/main" id="{6F267077-4F99-B7C3-0C6A-E74C54C367F8}"/>
              </a:ext>
            </a:extLst>
          </p:cNvPr>
          <p:cNvSpPr>
            <a:spLocks noGrp="1"/>
          </p:cNvSpPr>
          <p:nvPr>
            <p:ph idx="1"/>
          </p:nvPr>
        </p:nvSpPr>
        <p:spPr>
          <a:xfrm>
            <a:off x="1783080" y="1450183"/>
            <a:ext cx="7406640" cy="2504598"/>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Transformative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power of the gospel is creative and transformative; the consequences are equally radical.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light of all he has written, Paul now appeals to his readers to become living sacrifices. </a:t>
            </a:r>
          </a:p>
        </p:txBody>
      </p:sp>
      <p:sp>
        <p:nvSpPr>
          <p:cNvPr id="4" name="TextBox 3">
            <a:extLst>
              <a:ext uri="{FF2B5EF4-FFF2-40B4-BE49-F238E27FC236}">
                <a16:creationId xmlns:a16="http://schemas.microsoft.com/office/drawing/2014/main" id="{95458FE9-A20D-2227-138F-0604A15B529F}"/>
              </a:ext>
            </a:extLst>
          </p:cNvPr>
          <p:cNvSpPr txBox="1">
            <a:spLocks noChangeArrowheads="1"/>
          </p:cNvSpPr>
          <p:nvPr/>
        </p:nvSpPr>
        <p:spPr bwMode="auto">
          <a:xfrm>
            <a:off x="2141697" y="4099085"/>
            <a:ext cx="586216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2520" i="1">
                <a:latin typeface="Times New Roman" panose="02020603050405020304" pitchFamily="18" charset="0"/>
                <a:cs typeface="Times New Roman" panose="02020603050405020304" pitchFamily="18" charset="0"/>
              </a:rPr>
              <a:t>“Therefore, I urge you, brothers and sisters, in view of God’s mercy, to offer your bodies as a living sacrifice, holy and pleasing to God—this is your true and proper worship.”</a:t>
            </a:r>
            <a:r>
              <a:rPr lang="en-US" altLang="ja-JP" sz="2160">
                <a:latin typeface="Times New Roman" panose="02020603050405020304" pitchFamily="18" charset="0"/>
                <a:cs typeface="Times New Roman" panose="02020603050405020304" pitchFamily="18" charset="0"/>
              </a:rPr>
              <a:t>—Romans 12:1</a:t>
            </a:r>
            <a:endParaRPr lang="en-US" altLang="en-US" sz="216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CD896806-BE22-EEBA-DF11-5F6EC7D49F74}"/>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6739" name="Content Placeholder 2">
            <a:extLst>
              <a:ext uri="{FF2B5EF4-FFF2-40B4-BE49-F238E27FC236}">
                <a16:creationId xmlns:a16="http://schemas.microsoft.com/office/drawing/2014/main" id="{D2811C0B-891A-E6EA-B3AF-C2807628AE41}"/>
              </a:ext>
            </a:extLst>
          </p:cNvPr>
          <p:cNvSpPr>
            <a:spLocks noGrp="1"/>
          </p:cNvSpPr>
          <p:nvPr>
            <p:ph idx="1"/>
          </p:nvPr>
        </p:nvSpPr>
        <p:spPr>
          <a:xfrm>
            <a:off x="1783080" y="1450182"/>
            <a:ext cx="7406640" cy="363474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Law of Love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concept captures what he has hinted at before: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If we are not bound to the </a:t>
            </a:r>
            <a:r>
              <a:rPr lang="en-US" altLang="en-US" b="1">
                <a:latin typeface="Times New Roman" panose="02020603050405020304" pitchFamily="18" charset="0"/>
                <a:ea typeface="ＭＳ Ｐゴシック" panose="020B0600070205080204" pitchFamily="34" charset="-128"/>
                <a:cs typeface="Times New Roman" panose="02020603050405020304" pitchFamily="18" charset="0"/>
              </a:rPr>
              <a:t>law</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which requires daily sacrifices,</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we are now bound to the law of </a:t>
            </a:r>
            <a:r>
              <a:rPr lang="en-US" altLang="en-US" b="1">
                <a:latin typeface="Times New Roman" panose="02020603050405020304" pitchFamily="18" charset="0"/>
                <a:ea typeface="ＭＳ Ｐゴシック" panose="020B0600070205080204" pitchFamily="34" charset="-128"/>
                <a:cs typeface="Times New Roman" panose="02020603050405020304" pitchFamily="18" charset="0"/>
              </a:rPr>
              <a:t>love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which requires that we offer our whole selves to God.</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Let no debt remain outstanding, except the continuing debt to love one another, for whoever loves others has fulfilled the law</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(13:8).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TextBox 3">
            <a:extLst>
              <a:ext uri="{FF2B5EF4-FFF2-40B4-BE49-F238E27FC236}">
                <a16:creationId xmlns:a16="http://schemas.microsoft.com/office/drawing/2014/main" id="{6DBD746A-7BB5-F425-EBC7-B0966EA2C9E0}"/>
              </a:ext>
            </a:extLst>
          </p:cNvPr>
          <p:cNvSpPr txBox="1">
            <a:spLocks noChangeArrowheads="1"/>
          </p:cNvSpPr>
          <p:nvPr/>
        </p:nvSpPr>
        <p:spPr bwMode="auto">
          <a:xfrm>
            <a:off x="2811781" y="4953477"/>
            <a:ext cx="571214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B66C34"/>
                </a:solidFill>
                <a:latin typeface="Times New Roman" panose="02020603050405020304" pitchFamily="18" charset="0"/>
                <a:cs typeface="Times New Roman" panose="02020603050405020304" pitchFamily="18" charset="0"/>
              </a:rPr>
              <a:t>Our entire lives should be an act of worship to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Rhetorical Question</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6:1 </a:t>
            </a:r>
            <a:r>
              <a:rPr lang="en-US" sz="2400" b="1" i="0" dirty="0">
                <a:solidFill>
                  <a:srgbClr val="000000"/>
                </a:solidFill>
                <a:effectLst/>
                <a:latin typeface="Arial" panose="020B0604020202020204" pitchFamily="34" charset="0"/>
                <a:cs typeface="Arial" panose="020B0604020202020204" pitchFamily="34" charset="0"/>
              </a:rPr>
              <a:t>6 </a:t>
            </a:r>
            <a:r>
              <a:rPr lang="en-US" sz="2400" b="0" i="0" dirty="0">
                <a:solidFill>
                  <a:srgbClr val="000000"/>
                </a:solidFill>
                <a:effectLst/>
                <a:latin typeface="Arial" panose="020B0604020202020204" pitchFamily="34" charset="0"/>
                <a:cs typeface="Arial" panose="020B0604020202020204" pitchFamily="34" charset="0"/>
              </a:rPr>
              <a:t>What shall we say then? Shall we continue in sin that grace may abound?</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Sin reigned in Adam, according to Romans 5. Paul is asking Christians, “Shall we remain under sin’s rule?” “Should we continue living under its power?”</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Paul is not asking if we should go on sinning because we have the grace of Christ</a:t>
            </a:r>
          </a:p>
          <a:p>
            <a:pPr lvl="2" eaLnBrk="1" hangingPunct="1">
              <a:buFont typeface="Arial" panose="020B0604020202020204" pitchFamily="34" charset="0"/>
              <a:buChar char="•"/>
            </a:pPr>
            <a:r>
              <a:rPr lang="en-US" sz="2400" b="0" i="0" dirty="0">
                <a:solidFill>
                  <a:srgbClr val="444444"/>
                </a:solidFill>
                <a:effectLst/>
                <a:latin typeface="Arial" panose="020B0604020202020204" pitchFamily="34" charset="0"/>
                <a:cs typeface="Arial" panose="020B0604020202020204" pitchFamily="34" charset="0"/>
              </a:rPr>
              <a:t>Rather, since we have the grace of Christ, can we still live under the rule and power of sin? Can we still live in the country of sin and act like the citizens of that ruling power?</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597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205FB327-5C30-289D-A43D-BFABE48BAA9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7763" name="Content Placeholder 2">
            <a:extLst>
              <a:ext uri="{FF2B5EF4-FFF2-40B4-BE49-F238E27FC236}">
                <a16:creationId xmlns:a16="http://schemas.microsoft.com/office/drawing/2014/main" id="{63F19745-F8E8-0406-E550-418FA06345C7}"/>
              </a:ext>
            </a:extLst>
          </p:cNvPr>
          <p:cNvSpPr>
            <a:spLocks noGrp="1"/>
          </p:cNvSpPr>
          <p:nvPr>
            <p:ph idx="1"/>
          </p:nvPr>
        </p:nvSpPr>
        <p:spPr>
          <a:xfrm>
            <a:off x="1783081" y="1450183"/>
            <a:ext cx="4484847" cy="360902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Renewed</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uses another radical concept: Our minds must be transformed and renewed.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If we were once slaves of sin, we are now slaves of righteousness. </a:t>
            </a:r>
          </a:p>
        </p:txBody>
      </p:sp>
      <p:pic>
        <p:nvPicPr>
          <p:cNvPr id="4" name="Picture 3" descr="Statue_ss51267502.jpg">
            <a:extLst>
              <a:ext uri="{FF2B5EF4-FFF2-40B4-BE49-F238E27FC236}">
                <a16:creationId xmlns:a16="http://schemas.microsoft.com/office/drawing/2014/main" id="{ADB467F7-3777-B352-7BD1-399906AFE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85086" y="1855948"/>
            <a:ext cx="2733198" cy="35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4">
            <a:extLst>
              <a:ext uri="{FF2B5EF4-FFF2-40B4-BE49-F238E27FC236}">
                <a16:creationId xmlns:a16="http://schemas.microsoft.com/office/drawing/2014/main" id="{890C5482-4FE1-3B33-B6DD-DA3B7F54D226}"/>
              </a:ext>
            </a:extLst>
          </p:cNvPr>
          <p:cNvSpPr txBox="1">
            <a:spLocks noChangeArrowheads="1"/>
          </p:cNvSpPr>
          <p:nvPr/>
        </p:nvSpPr>
        <p:spPr bwMode="auto">
          <a:xfrm>
            <a:off x="1651636" y="4953477"/>
            <a:ext cx="435911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B66C34"/>
                </a:solidFill>
                <a:latin typeface="Times New Roman" panose="02020603050405020304" pitchFamily="18" charset="0"/>
                <a:cs typeface="Times New Roman" panose="02020603050405020304" pitchFamily="18" charset="0"/>
              </a:rPr>
              <a:t>We need a radical change in worldview!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4E79F273-6A13-5C8C-25AC-26B5AA49D05A}"/>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8787" name="Content Placeholder 2">
            <a:extLst>
              <a:ext uri="{FF2B5EF4-FFF2-40B4-BE49-F238E27FC236}">
                <a16:creationId xmlns:a16="http://schemas.microsoft.com/office/drawing/2014/main" id="{241B8D8B-6CA6-FD1C-F199-D2498BBEBAED}"/>
              </a:ext>
            </a:extLst>
          </p:cNvPr>
          <p:cNvSpPr>
            <a:spLocks noGrp="1"/>
          </p:cNvSpPr>
          <p:nvPr>
            <p:ph idx="1"/>
          </p:nvPr>
        </p:nvSpPr>
        <p:spPr>
          <a:xfrm>
            <a:off x="1783080" y="1450183"/>
            <a:ext cx="4503420"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Creation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transformation begins with being made into a new creation, with the surrender of our bodies and our minds.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Transformation is possible, and it can occur in this life. This is good news indeed!  </a:t>
            </a:r>
          </a:p>
        </p:txBody>
      </p:sp>
      <p:pic>
        <p:nvPicPr>
          <p:cNvPr id="118788" name="Picture 4" descr="Statue_ss51267502.jpg">
            <a:extLst>
              <a:ext uri="{FF2B5EF4-FFF2-40B4-BE49-F238E27FC236}">
                <a16:creationId xmlns:a16="http://schemas.microsoft.com/office/drawing/2014/main" id="{916A77E5-A3D5-53E7-3D14-912480F80A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85086" y="1855948"/>
            <a:ext cx="2733198" cy="35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46F16AC2-9874-D941-3E5A-23528B8BDE6A}"/>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9811" name="Content Placeholder 2">
            <a:extLst>
              <a:ext uri="{FF2B5EF4-FFF2-40B4-BE49-F238E27FC236}">
                <a16:creationId xmlns:a16="http://schemas.microsoft.com/office/drawing/2014/main" id="{3FFE53E7-7EDF-EC56-708E-E5033C09D246}"/>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table shows the connections between this section and the beginning of the letter. It reveals the way God is solving the problem of human sin and its effects.</a:t>
            </a:r>
          </a:p>
        </p:txBody>
      </p:sp>
      <p:graphicFrame>
        <p:nvGraphicFramePr>
          <p:cNvPr id="5" name="Table 4">
            <a:extLst>
              <a:ext uri="{FF2B5EF4-FFF2-40B4-BE49-F238E27FC236}">
                <a16:creationId xmlns:a16="http://schemas.microsoft.com/office/drawing/2014/main" id="{AECFCA5B-F20D-A09B-4747-A5EBFCDAB199}"/>
              </a:ext>
            </a:extLst>
          </p:cNvPr>
          <p:cNvGraphicFramePr>
            <a:graphicFrameLocks noGrp="1"/>
          </p:cNvGraphicFramePr>
          <p:nvPr/>
        </p:nvGraphicFramePr>
        <p:xfrm>
          <a:off x="1831659" y="3380424"/>
          <a:ext cx="7165182" cy="1764507"/>
        </p:xfrm>
        <a:graphic>
          <a:graphicData uri="http://schemas.openxmlformats.org/drawingml/2006/table">
            <a:tbl>
              <a:tblPr/>
              <a:tblGrid>
                <a:gridCol w="830104">
                  <a:extLst>
                    <a:ext uri="{9D8B030D-6E8A-4147-A177-3AD203B41FA5}">
                      <a16:colId xmlns:a16="http://schemas.microsoft.com/office/drawing/2014/main" val="45689030"/>
                    </a:ext>
                  </a:extLst>
                </a:gridCol>
                <a:gridCol w="2753201">
                  <a:extLst>
                    <a:ext uri="{9D8B030D-6E8A-4147-A177-3AD203B41FA5}">
                      <a16:colId xmlns:a16="http://schemas.microsoft.com/office/drawing/2014/main" val="1372155520"/>
                    </a:ext>
                  </a:extLst>
                </a:gridCol>
                <a:gridCol w="798672">
                  <a:extLst>
                    <a:ext uri="{9D8B030D-6E8A-4147-A177-3AD203B41FA5}">
                      <a16:colId xmlns:a16="http://schemas.microsoft.com/office/drawing/2014/main" val="1613731453"/>
                    </a:ext>
                  </a:extLst>
                </a:gridCol>
                <a:gridCol w="2783205">
                  <a:extLst>
                    <a:ext uri="{9D8B030D-6E8A-4147-A177-3AD203B41FA5}">
                      <a16:colId xmlns:a16="http://schemas.microsoft.com/office/drawing/2014/main" val="3005221948"/>
                    </a:ext>
                  </a:extLst>
                </a:gridCol>
              </a:tblGrid>
              <a:tr h="33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1:24</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Degrading of their bodies</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alpha val="67058"/>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12:1</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Offer your bodies</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alpha val="67058"/>
                      </a:srgbClr>
                    </a:solidFill>
                  </a:tcPr>
                </a:tc>
                <a:extLst>
                  <a:ext uri="{0D108BD9-81ED-4DB2-BD59-A6C34878D82A}">
                    <a16:rowId xmlns:a16="http://schemas.microsoft.com/office/drawing/2014/main" val="2285065508"/>
                  </a:ext>
                </a:extLst>
              </a:tr>
              <a:tr h="33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1:25</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Worshiped created things</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12:1</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Proper worship</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extLst>
                  <a:ext uri="{0D108BD9-81ED-4DB2-BD59-A6C34878D82A}">
                    <a16:rowId xmlns:a16="http://schemas.microsoft.com/office/drawing/2014/main" val="1048845323"/>
                  </a:ext>
                </a:extLst>
              </a:tr>
              <a:tr h="33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1:28</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 depraved mind</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12:2</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Renewing of your mind</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alpha val="67058"/>
                      </a:srgbClr>
                    </a:solidFill>
                  </a:tcPr>
                </a:tc>
                <a:extLst>
                  <a:ext uri="{0D108BD9-81ED-4DB2-BD59-A6C34878D82A}">
                    <a16:rowId xmlns:a16="http://schemas.microsoft.com/office/drawing/2014/main" val="2565030467"/>
                  </a:ext>
                </a:extLst>
              </a:tr>
              <a:tr h="57607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2:18</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Know his will and approve</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12:2</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Test and approve what God’s will is </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extLst>
                  <a:ext uri="{0D108BD9-81ED-4DB2-BD59-A6C34878D82A}">
                    <a16:rowId xmlns:a16="http://schemas.microsoft.com/office/drawing/2014/main" val="3335716137"/>
                  </a:ext>
                </a:extLst>
              </a:tr>
            </a:tbl>
          </a:graphicData>
        </a:graphic>
      </p:graphicFrame>
      <p:sp>
        <p:nvSpPr>
          <p:cNvPr id="119839" name="TextBox 5">
            <a:extLst>
              <a:ext uri="{FF2B5EF4-FFF2-40B4-BE49-F238E27FC236}">
                <a16:creationId xmlns:a16="http://schemas.microsoft.com/office/drawing/2014/main" id="{57113654-8750-33D9-B417-53C35C993657}"/>
              </a:ext>
            </a:extLst>
          </p:cNvPr>
          <p:cNvSpPr txBox="1">
            <a:spLocks noChangeArrowheads="1"/>
          </p:cNvSpPr>
          <p:nvPr/>
        </p:nvSpPr>
        <p:spPr bwMode="auto">
          <a:xfrm>
            <a:off x="2996091" y="6063615"/>
            <a:ext cx="502894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40">
                <a:solidFill>
                  <a:srgbClr val="7F7F7F"/>
                </a:solidFill>
                <a:latin typeface="Times New Roman" panose="02020603050405020304" pitchFamily="18" charset="0"/>
                <a:cs typeface="Times New Roman" panose="02020603050405020304" pitchFamily="18" charset="0"/>
              </a:rPr>
              <a:t>(Adapted from James D. G. Dunn, WBC Vol. 38A, </a:t>
            </a:r>
            <a:r>
              <a:rPr lang="en-US" altLang="en-US" sz="1440" i="1">
                <a:solidFill>
                  <a:srgbClr val="7F7F7F"/>
                </a:solidFill>
                <a:latin typeface="Times New Roman" panose="02020603050405020304" pitchFamily="18" charset="0"/>
                <a:cs typeface="Times New Roman" panose="02020603050405020304" pitchFamily="18" charset="0"/>
              </a:rPr>
              <a:t>Romans 1–8</a:t>
            </a:r>
            <a:r>
              <a:rPr lang="en-US" altLang="en-US" sz="1440">
                <a:solidFill>
                  <a:srgbClr val="7F7F7F"/>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B22EC48E-FB04-5951-3A16-60FCB3D2371D}"/>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20835" name="Content Placeholder 2">
            <a:extLst>
              <a:ext uri="{FF2B5EF4-FFF2-40B4-BE49-F238E27FC236}">
                <a16:creationId xmlns:a16="http://schemas.microsoft.com/office/drawing/2014/main" id="{1E8DFC81-E85D-78F3-88DB-A4CE550E5C6D}"/>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provides several examples of how a renewed mind deals with difficult ethical and moral issues.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does not give us a comprehensive list. Rather, he expects his readers to understand his examples and apply his insights to all areas of life.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expects us to exercise our moral muscles to develop renewed discernment. We can do that because now “we can test and approve what God’s will is” (12:2).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A1D6003D-B2D2-781B-00BD-5451A5707432}"/>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6" name="TextBox 5">
            <a:extLst>
              <a:ext uri="{FF2B5EF4-FFF2-40B4-BE49-F238E27FC236}">
                <a16:creationId xmlns:a16="http://schemas.microsoft.com/office/drawing/2014/main" id="{9665E62D-B601-2F25-88F9-69238C19F88B}"/>
              </a:ext>
            </a:extLst>
          </p:cNvPr>
          <p:cNvSpPr txBox="1">
            <a:spLocks noChangeArrowheads="1"/>
          </p:cNvSpPr>
          <p:nvPr/>
        </p:nvSpPr>
        <p:spPr bwMode="auto">
          <a:xfrm>
            <a:off x="1934528" y="1655922"/>
            <a:ext cx="73152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880" i="1">
                <a:solidFill>
                  <a:srgbClr val="4A452A"/>
                </a:solidFill>
                <a:latin typeface="Times New Roman" panose="02020603050405020304" pitchFamily="18" charset="0"/>
                <a:cs typeface="Times New Roman" panose="02020603050405020304" pitchFamily="18" charset="0"/>
              </a:rPr>
              <a:t>“Love must be sincere. Hate what is evil; cling to what is good. Be devoted to one another in love. Honor one another above yourselves. Never be lacking in zeal, but keep your spiritual fervor, serving the Lord. Be joyful in hope, patient in affliction, faithful in prayer. Share with the Lord’s people who are in need. Practice hospitality.”</a:t>
            </a:r>
            <a:r>
              <a:rPr lang="en-US" altLang="ja-JP" sz="2520">
                <a:solidFill>
                  <a:srgbClr val="4A452A"/>
                </a:solidFill>
                <a:latin typeface="Times New Roman" panose="02020603050405020304" pitchFamily="18" charset="0"/>
                <a:cs typeface="Times New Roman" panose="02020603050405020304" pitchFamily="18" charset="0"/>
              </a:rPr>
              <a:t>—Romans 12:9–13</a:t>
            </a:r>
            <a:endParaRPr lang="en-US" altLang="en-US" sz="2520">
              <a:solidFill>
                <a:srgbClr val="4A452A"/>
              </a:solidFill>
              <a:latin typeface="Times New Roman" panose="02020603050405020304" pitchFamily="18" charset="0"/>
              <a:cs typeface="Times New Roman" panose="02020603050405020304" pitchFamily="18" charset="0"/>
            </a:endParaRPr>
          </a:p>
        </p:txBody>
      </p:sp>
      <p:sp>
        <p:nvSpPr>
          <p:cNvPr id="4" name="Action Button: Custom 3">
            <a:hlinkClick r:id="rId3" action="ppaction://hlinksldjump" highlightClick="1"/>
            <a:extLst>
              <a:ext uri="{FF2B5EF4-FFF2-40B4-BE49-F238E27FC236}">
                <a16:creationId xmlns:a16="http://schemas.microsoft.com/office/drawing/2014/main" id="{8B56A681-0AE1-7ADD-200E-0B307CFCF19C}"/>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73725-915C-BAE7-D081-97629885F714}"/>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Conclusion</a:t>
            </a:r>
          </a:p>
        </p:txBody>
      </p:sp>
      <p:sp>
        <p:nvSpPr>
          <p:cNvPr id="122883" name="Subtitle 4">
            <a:extLst>
              <a:ext uri="{FF2B5EF4-FFF2-40B4-BE49-F238E27FC236}">
                <a16:creationId xmlns:a16="http://schemas.microsoft.com/office/drawing/2014/main" id="{2FAB26CE-A6FE-A9B5-2B5A-F40BFB0258CD}"/>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15:14–16:27</a:t>
            </a:r>
          </a:p>
        </p:txBody>
      </p:sp>
      <p:sp>
        <p:nvSpPr>
          <p:cNvPr id="6" name="Action Button: Custom 5">
            <a:hlinkClick r:id="rId3" action="ppaction://hlinksldjump" highlightClick="1"/>
            <a:extLst>
              <a:ext uri="{FF2B5EF4-FFF2-40B4-BE49-F238E27FC236}">
                <a16:creationId xmlns:a16="http://schemas.microsoft.com/office/drawing/2014/main" id="{FFACA14F-8725-FBF3-C2FD-E9F866CE3920}"/>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FCC79905-9CCF-0A6E-2E4A-62AECA26F43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Conclusion</a:t>
            </a:r>
          </a:p>
        </p:txBody>
      </p:sp>
      <p:sp>
        <p:nvSpPr>
          <p:cNvPr id="123907" name="Content Placeholder 2">
            <a:extLst>
              <a:ext uri="{FF2B5EF4-FFF2-40B4-BE49-F238E27FC236}">
                <a16:creationId xmlns:a16="http://schemas.microsoft.com/office/drawing/2014/main" id="{8450B826-8439-264B-6AF5-E8ACE3EBFBAC}"/>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begins the conclusion of his letter with encouragement for the Roman Christians: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I myself am convinced, my brothers and sisters, that you yourselves are full of goodness, filled with knowledge and competent to instruct one another. Yet I have written you quite boldly on some points to remind you of them again, because of the grace God gave me to be a minister of Christ Jesus to the Gentiles.</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—Romans 15:14–16</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Scroll_ss149369024.png">
            <a:extLst>
              <a:ext uri="{FF2B5EF4-FFF2-40B4-BE49-F238E27FC236}">
                <a16:creationId xmlns:a16="http://schemas.microsoft.com/office/drawing/2014/main" id="{D78A1838-BECF-FB9D-DDD2-47A0808AFF34}"/>
              </a:ext>
            </a:extLst>
          </p:cNvPr>
          <p:cNvPicPr>
            <a:picLocks noChangeAspect="1"/>
          </p:cNvPicPr>
          <p:nvPr/>
        </p:nvPicPr>
        <p:blipFill>
          <a:blip r:embed="rId3">
            <a:extLst>
              <a:ext uri="{28A0092B-C50C-407E-A947-70E740481C1C}">
                <a14:useLocalDpi xmlns:a14="http://schemas.microsoft.com/office/drawing/2010/main" val="0"/>
              </a:ext>
            </a:extLst>
          </a:blip>
          <a:srcRect l="16579" t="-2" b="1115"/>
          <a:stretch>
            <a:fillRect/>
          </a:stretch>
        </p:blipFill>
        <p:spPr bwMode="auto">
          <a:xfrm>
            <a:off x="1371601" y="2576038"/>
            <a:ext cx="6603683" cy="393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itle 1">
            <a:extLst>
              <a:ext uri="{FF2B5EF4-FFF2-40B4-BE49-F238E27FC236}">
                <a16:creationId xmlns:a16="http://schemas.microsoft.com/office/drawing/2014/main" id="{3B67301D-0CDB-A55A-D8A7-241E204D45D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Conclusion</a:t>
            </a:r>
          </a:p>
        </p:txBody>
      </p:sp>
      <p:sp>
        <p:nvSpPr>
          <p:cNvPr id="124932" name="Content Placeholder 2">
            <a:extLst>
              <a:ext uri="{FF2B5EF4-FFF2-40B4-BE49-F238E27FC236}">
                <a16:creationId xmlns:a16="http://schemas.microsoft.com/office/drawing/2014/main" id="{FE62AA32-4B1C-92B6-5BA2-0691596DFAEC}"/>
              </a:ext>
            </a:extLst>
          </p:cNvPr>
          <p:cNvSpPr>
            <a:spLocks noGrp="1"/>
          </p:cNvSpPr>
          <p:nvPr>
            <p:ph idx="1"/>
          </p:nvPr>
        </p:nvSpPr>
        <p:spPr>
          <a:xfrm>
            <a:off x="1783080" y="1450182"/>
            <a:ext cx="7406640" cy="1227296"/>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After sending extended greetings to many people in Rome, he offers a final exhortation: </a:t>
            </a:r>
          </a:p>
        </p:txBody>
      </p:sp>
      <p:sp>
        <p:nvSpPr>
          <p:cNvPr id="124933" name="TextBox 4">
            <a:extLst>
              <a:ext uri="{FF2B5EF4-FFF2-40B4-BE49-F238E27FC236}">
                <a16:creationId xmlns:a16="http://schemas.microsoft.com/office/drawing/2014/main" id="{9854C167-FE45-0B30-CFA5-DC22556593FA}"/>
              </a:ext>
            </a:extLst>
          </p:cNvPr>
          <p:cNvSpPr txBox="1">
            <a:spLocks noChangeArrowheads="1"/>
          </p:cNvSpPr>
          <p:nvPr/>
        </p:nvSpPr>
        <p:spPr bwMode="auto">
          <a:xfrm>
            <a:off x="1697355" y="3184685"/>
            <a:ext cx="5177790"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2880" i="1">
                <a:latin typeface="Times New Roman" panose="02020603050405020304" pitchFamily="18" charset="0"/>
                <a:cs typeface="Times New Roman" panose="02020603050405020304" pitchFamily="18" charset="0"/>
              </a:rPr>
              <a:t>“I urge you, brothers and sisters, to watch out for those who cause divisions and put obstacles in your way that are contrary to the teaching you have learned.”</a:t>
            </a:r>
            <a:br>
              <a:rPr lang="en-US" altLang="en-US" sz="2880" i="1">
                <a:latin typeface="Times New Roman" panose="02020603050405020304" pitchFamily="18" charset="0"/>
                <a:cs typeface="Times New Roman" panose="02020603050405020304" pitchFamily="18" charset="0"/>
              </a:rPr>
            </a:br>
            <a:r>
              <a:rPr lang="en-US" altLang="en-US" sz="2520">
                <a:latin typeface="Times New Roman" panose="02020603050405020304" pitchFamily="18" charset="0"/>
                <a:cs typeface="Times New Roman" panose="02020603050405020304" pitchFamily="18" charset="0"/>
              </a:rPr>
              <a:t>—Romans 16:17</a:t>
            </a:r>
          </a:p>
        </p:txBody>
      </p:sp>
      <p:sp>
        <p:nvSpPr>
          <p:cNvPr id="6" name="Action Button: Custom 5">
            <a:hlinkClick r:id="rId4" action="ppaction://hlinksldjump" highlightClick="1"/>
            <a:extLst>
              <a:ext uri="{FF2B5EF4-FFF2-40B4-BE49-F238E27FC236}">
                <a16:creationId xmlns:a16="http://schemas.microsoft.com/office/drawing/2014/main" id="{972F9FAC-B55E-FBED-617D-9D7C62B68010}"/>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E36A29-F869-6A40-7AEA-67DF8073DE11}"/>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Application Questions</a:t>
            </a:r>
          </a:p>
        </p:txBody>
      </p:sp>
      <p:sp>
        <p:nvSpPr>
          <p:cNvPr id="125955" name="Subtitle 4">
            <a:extLst>
              <a:ext uri="{FF2B5EF4-FFF2-40B4-BE49-F238E27FC236}">
                <a16:creationId xmlns:a16="http://schemas.microsoft.com/office/drawing/2014/main" id="{1CDF5D88-B673-AB17-E302-582FA43F595F}"/>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for reflection and discussion</a:t>
            </a:r>
          </a:p>
        </p:txBody>
      </p:sp>
      <p:sp>
        <p:nvSpPr>
          <p:cNvPr id="6" name="Action Button: Custom 5">
            <a:hlinkClick r:id="rId3" action="ppaction://hlinksldjump" highlightClick="1"/>
            <a:extLst>
              <a:ext uri="{FF2B5EF4-FFF2-40B4-BE49-F238E27FC236}">
                <a16:creationId xmlns:a16="http://schemas.microsoft.com/office/drawing/2014/main" id="{1B55F643-E397-E80D-74E9-3A002AEA3F84}"/>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9E6B742D-F26C-7FB7-BCFA-B325D15ECEDB}"/>
              </a:ext>
            </a:extLst>
          </p:cNvPr>
          <p:cNvSpPr>
            <a:spLocks noChangeArrowheads="1"/>
          </p:cNvSpPr>
          <p:nvPr/>
        </p:nvSpPr>
        <p:spPr bwMode="auto">
          <a:xfrm>
            <a:off x="1371601" y="1391604"/>
            <a:ext cx="3380423" cy="774383"/>
          </a:xfrm>
          <a:prstGeom prst="homePlate">
            <a:avLst>
              <a:gd name="adj" fmla="val 49999"/>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1:16–17</a:t>
            </a:r>
          </a:p>
        </p:txBody>
      </p:sp>
      <p:sp>
        <p:nvSpPr>
          <p:cNvPr id="126979" name="Title 1">
            <a:extLst>
              <a:ext uri="{FF2B5EF4-FFF2-40B4-BE49-F238E27FC236}">
                <a16:creationId xmlns:a16="http://schemas.microsoft.com/office/drawing/2014/main" id="{DBECE46D-8C98-FFAB-CBF1-687471098F2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26980" name="Content Placeholder 2">
            <a:extLst>
              <a:ext uri="{FF2B5EF4-FFF2-40B4-BE49-F238E27FC236}">
                <a16:creationId xmlns:a16="http://schemas.microsoft.com/office/drawing/2014/main" id="{FD8565AA-75EB-45B4-55BF-C99E3260EB2B}"/>
              </a:ext>
            </a:extLst>
          </p:cNvPr>
          <p:cNvSpPr>
            <a:spLocks noGrp="1"/>
          </p:cNvSpPr>
          <p:nvPr>
            <p:ph idx="1"/>
          </p:nvPr>
        </p:nvSpPr>
        <p:spPr>
          <a:xfrm>
            <a:off x="1783080" y="2247424"/>
            <a:ext cx="7406640" cy="3816191"/>
          </a:xfrm>
        </p:spPr>
        <p:txBody>
          <a:bodyPr/>
          <a:lstStyle/>
          <a:p>
            <a:pPr marL="925830" lvl="1" indent="-514350" eaLnBrk="1" hangingPunct="1">
              <a:spcAft>
                <a:spcPts val="1620"/>
              </a:spcAft>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the power of the gospel? </a:t>
            </a:r>
          </a:p>
          <a:p>
            <a:pPr marL="925830" lvl="1" indent="-514350" eaLnBrk="1" hangingPunct="1">
              <a:spcAft>
                <a:spcPts val="1620"/>
              </a:spcAft>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does it accomplish God’s purposes in the lives of people?</a:t>
            </a:r>
          </a:p>
          <a:p>
            <a:pPr marL="925830" lvl="1" indent="-514350" eaLnBrk="1" hangingPunct="1">
              <a:spcAft>
                <a:spcPts val="1620"/>
              </a:spcAft>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have you seen that power at work in your own life?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Strong Response</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6:2 </a:t>
            </a:r>
            <a:r>
              <a:rPr lang="en-US" sz="2400" b="1" i="0" baseline="30000" dirty="0">
                <a:solidFill>
                  <a:srgbClr val="000000"/>
                </a:solidFill>
                <a:effectLst/>
                <a:latin typeface="Arial" panose="020B0604020202020204" pitchFamily="34" charset="0"/>
                <a:cs typeface="Arial" panose="020B0604020202020204" pitchFamily="34" charset="0"/>
              </a:rPr>
              <a:t>2 </a:t>
            </a:r>
            <a:r>
              <a:rPr lang="en-US" sz="2400" b="0" i="0" dirty="0">
                <a:solidFill>
                  <a:srgbClr val="000000"/>
                </a:solidFill>
                <a:effectLst/>
                <a:latin typeface="Arial" panose="020B0604020202020204" pitchFamily="34" charset="0"/>
                <a:cs typeface="Arial" panose="020B0604020202020204" pitchFamily="34" charset="0"/>
              </a:rPr>
              <a:t>Certainly not! How shall we who died to sin live any longer in it?</a:t>
            </a:r>
          </a:p>
          <a:p>
            <a:pPr lvl="2" eaLnBrk="1" hangingPunct="1">
              <a:buFont typeface="Arial" panose="020B0604020202020204" pitchFamily="34" charset="0"/>
              <a:buChar char="•"/>
            </a:pPr>
            <a:r>
              <a:rPr lang="en-US" sz="2400" b="1" i="0" dirty="0">
                <a:solidFill>
                  <a:srgbClr val="004161"/>
                </a:solidFill>
                <a:effectLst/>
                <a:latin typeface="Arial" panose="020B0604020202020204" pitchFamily="34" charset="0"/>
                <a:cs typeface="Arial" panose="020B0604020202020204" pitchFamily="34" charset="0"/>
              </a:rPr>
              <a:t>Certainly not!</a:t>
            </a:r>
            <a:r>
              <a:rPr lang="en-US" sz="2400" b="0" i="0" dirty="0">
                <a:solidFill>
                  <a:srgbClr val="414042"/>
                </a:solidFill>
                <a:effectLst/>
                <a:latin typeface="Arial" panose="020B0604020202020204" pitchFamily="34" charset="0"/>
                <a:cs typeface="Arial" panose="020B0604020202020204" pitchFamily="34" charset="0"/>
              </a:rPr>
              <a:t> For Paul, the idea that anyone might </a:t>
            </a:r>
            <a:r>
              <a:rPr lang="en-US" sz="2400" b="0" i="1" dirty="0">
                <a:solidFill>
                  <a:srgbClr val="414042"/>
                </a:solidFill>
                <a:effectLst/>
                <a:latin typeface="Arial" panose="020B0604020202020204" pitchFamily="34" charset="0"/>
                <a:cs typeface="Arial" panose="020B0604020202020204" pitchFamily="34" charset="0"/>
              </a:rPr>
              <a:t>continue in sin that grace may abound</a:t>
            </a:r>
            <a:r>
              <a:rPr lang="en-US" sz="2400" b="0" i="0" dirty="0">
                <a:solidFill>
                  <a:srgbClr val="414042"/>
                </a:solidFill>
                <a:effectLst/>
                <a:latin typeface="Arial" panose="020B0604020202020204" pitchFamily="34" charset="0"/>
                <a:cs typeface="Arial" panose="020B0604020202020204" pitchFamily="34" charset="0"/>
              </a:rPr>
              <a:t> is unthinkable. </a:t>
            </a:r>
            <a:r>
              <a:rPr lang="en-US" sz="2400" b="1" i="0" dirty="0">
                <a:solidFill>
                  <a:srgbClr val="004161"/>
                </a:solidFill>
                <a:effectLst/>
                <a:latin typeface="Arial" panose="020B0604020202020204" pitchFamily="34" charset="0"/>
                <a:cs typeface="Arial" panose="020B0604020202020204" pitchFamily="34" charset="0"/>
              </a:rPr>
              <a:t>Certainly not</a:t>
            </a:r>
            <a:r>
              <a:rPr lang="en-US" sz="2400" b="0" i="0" dirty="0">
                <a:solidFill>
                  <a:srgbClr val="414042"/>
                </a:solidFill>
                <a:effectLst/>
                <a:latin typeface="Arial" panose="020B0604020202020204" pitchFamily="34" charset="0"/>
                <a:cs typeface="Arial" panose="020B0604020202020204" pitchFamily="34" charset="0"/>
              </a:rPr>
              <a:t> is a strong phrase. It might also be translated, “Perish the thought!” Or, “Away with the notion!”</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456712"/>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765B8885-4F45-3DF1-C4CC-8082BC640F82}"/>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28003" name="Content Placeholder 2">
            <a:extLst>
              <a:ext uri="{FF2B5EF4-FFF2-40B4-BE49-F238E27FC236}">
                <a16:creationId xmlns:a16="http://schemas.microsoft.com/office/drawing/2014/main" id="{7CA71B7A-7939-F1A7-62B0-A48E0BF43222}"/>
              </a:ext>
            </a:extLst>
          </p:cNvPr>
          <p:cNvSpPr>
            <a:spLocks noGrp="1"/>
          </p:cNvSpPr>
          <p:nvPr>
            <p:ph idx="1"/>
          </p:nvPr>
        </p:nvSpPr>
        <p:spPr>
          <a:xfrm>
            <a:off x="1783080" y="2454594"/>
            <a:ext cx="7406640" cy="360902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are the dangers of valuing God’s creation more than the Creator himself?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what ways have you struggled with this?</a:t>
            </a:r>
          </a:p>
        </p:txBody>
      </p:sp>
      <p:sp>
        <p:nvSpPr>
          <p:cNvPr id="4" name="Pentagon 3">
            <a:extLst>
              <a:ext uri="{FF2B5EF4-FFF2-40B4-BE49-F238E27FC236}">
                <a16:creationId xmlns:a16="http://schemas.microsoft.com/office/drawing/2014/main" id="{F842143A-D072-E469-D6B9-EE457FD2582C}"/>
              </a:ext>
            </a:extLst>
          </p:cNvPr>
          <p:cNvSpPr>
            <a:spLocks noChangeArrowheads="1"/>
          </p:cNvSpPr>
          <p:nvPr/>
        </p:nvSpPr>
        <p:spPr bwMode="auto">
          <a:xfrm>
            <a:off x="1371600" y="1391604"/>
            <a:ext cx="3429000" cy="774383"/>
          </a:xfrm>
          <a:prstGeom prst="homePlate">
            <a:avLst>
              <a:gd name="adj" fmla="val 50000"/>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1:21–32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6400146B-9D95-85AB-5102-F74FA2E936A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29027" name="Content Placeholder 2">
            <a:extLst>
              <a:ext uri="{FF2B5EF4-FFF2-40B4-BE49-F238E27FC236}">
                <a16:creationId xmlns:a16="http://schemas.microsoft.com/office/drawing/2014/main" id="{82AE653E-B6D5-8FE2-37B7-1B4EE19103CF}"/>
              </a:ext>
            </a:extLst>
          </p:cNvPr>
          <p:cNvSpPr>
            <a:spLocks noGrp="1"/>
          </p:cNvSpPr>
          <p:nvPr>
            <p:ph idx="1"/>
          </p:nvPr>
        </p:nvSpPr>
        <p:spPr>
          <a:xfrm>
            <a:off x="1783080" y="2263140"/>
            <a:ext cx="7406640" cy="3800475"/>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should our inability to “be declared righteous in God’s sight by the works of the law” affect our attitudes toward God?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about our attitudes toward others?</a:t>
            </a:r>
          </a:p>
        </p:txBody>
      </p:sp>
      <p:sp>
        <p:nvSpPr>
          <p:cNvPr id="4" name="Pentagon 3">
            <a:extLst>
              <a:ext uri="{FF2B5EF4-FFF2-40B4-BE49-F238E27FC236}">
                <a16:creationId xmlns:a16="http://schemas.microsoft.com/office/drawing/2014/main" id="{74ED87F9-9567-0D1C-2437-5EFC44BC58E6}"/>
              </a:ext>
            </a:extLst>
          </p:cNvPr>
          <p:cNvSpPr>
            <a:spLocks noChangeArrowheads="1"/>
          </p:cNvSpPr>
          <p:nvPr/>
        </p:nvSpPr>
        <p:spPr bwMode="auto">
          <a:xfrm>
            <a:off x="1371601" y="1391604"/>
            <a:ext cx="3151823" cy="774383"/>
          </a:xfrm>
          <a:prstGeom prst="homePlate">
            <a:avLst>
              <a:gd name="adj" fmla="val 49991"/>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3:20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C69C1506-1A97-1985-5EE2-5E2ACAC4C8B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0051" name="Content Placeholder 2">
            <a:extLst>
              <a:ext uri="{FF2B5EF4-FFF2-40B4-BE49-F238E27FC236}">
                <a16:creationId xmlns:a16="http://schemas.microsoft.com/office/drawing/2014/main" id="{6D283730-2E6F-104F-0106-5BB91D345729}"/>
              </a:ext>
            </a:extLst>
          </p:cNvPr>
          <p:cNvSpPr>
            <a:spLocks noGrp="1"/>
          </p:cNvSpPr>
          <p:nvPr>
            <p:ph idx="1"/>
          </p:nvPr>
        </p:nvSpPr>
        <p:spPr>
          <a:xfrm>
            <a:off x="1783080" y="2263140"/>
            <a:ext cx="7406640" cy="3800475"/>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should Paul’s arguments regarding the Jews give us reassurance about our own salvation? </a:t>
            </a:r>
            <a:endParaRPr lang="en-US" altLang="en-US">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BD5B39B7-F792-A71A-06CB-275B5F4751A2}"/>
              </a:ext>
            </a:extLst>
          </p:cNvPr>
          <p:cNvSpPr>
            <a:spLocks noChangeArrowheads="1"/>
          </p:cNvSpPr>
          <p:nvPr/>
        </p:nvSpPr>
        <p:spPr bwMode="auto">
          <a:xfrm>
            <a:off x="1371600" y="1391604"/>
            <a:ext cx="5143500" cy="774383"/>
          </a:xfrm>
          <a:prstGeom prst="homePlate">
            <a:avLst>
              <a:gd name="adj" fmla="val 50000"/>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10:1–4; 11:1, 25–26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70505B77-C3B3-484E-62E4-8A3E4C19554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1075" name="Content Placeholder 2">
            <a:extLst>
              <a:ext uri="{FF2B5EF4-FFF2-40B4-BE49-F238E27FC236}">
                <a16:creationId xmlns:a16="http://schemas.microsoft.com/office/drawing/2014/main" id="{EF07B790-90D2-825C-85F0-045632E4A775}"/>
              </a:ext>
            </a:extLst>
          </p:cNvPr>
          <p:cNvSpPr>
            <a:spLocks noGrp="1"/>
          </p:cNvSpPr>
          <p:nvPr>
            <p:ph idx="1"/>
          </p:nvPr>
        </p:nvSpPr>
        <p:spPr>
          <a:xfrm>
            <a:off x="1783080" y="2351724"/>
            <a:ext cx="7406640" cy="371189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our role in spreading the gospel, and why?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are some different ways we can fulfill that?</a:t>
            </a:r>
          </a:p>
        </p:txBody>
      </p:sp>
      <p:sp>
        <p:nvSpPr>
          <p:cNvPr id="4" name="Pentagon 3">
            <a:extLst>
              <a:ext uri="{FF2B5EF4-FFF2-40B4-BE49-F238E27FC236}">
                <a16:creationId xmlns:a16="http://schemas.microsoft.com/office/drawing/2014/main" id="{4E3F33F1-2CFE-BF1E-4B83-9756A8538712}"/>
              </a:ext>
            </a:extLst>
          </p:cNvPr>
          <p:cNvSpPr>
            <a:spLocks noChangeArrowheads="1"/>
          </p:cNvSpPr>
          <p:nvPr/>
        </p:nvSpPr>
        <p:spPr bwMode="auto">
          <a:xfrm>
            <a:off x="1371600" y="1391604"/>
            <a:ext cx="3281839" cy="774383"/>
          </a:xfrm>
          <a:prstGeom prst="homePlate">
            <a:avLst>
              <a:gd name="adj" fmla="val 49993"/>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10:9–15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6CAAF7DF-6E46-6E0C-02E4-56D494242798}"/>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2099" name="Content Placeholder 2">
            <a:extLst>
              <a:ext uri="{FF2B5EF4-FFF2-40B4-BE49-F238E27FC236}">
                <a16:creationId xmlns:a16="http://schemas.microsoft.com/office/drawing/2014/main" id="{B9E9269B-9E59-1EFC-6F4F-EC0AFAFC5467}"/>
              </a:ext>
            </a:extLst>
          </p:cNvPr>
          <p:cNvSpPr>
            <a:spLocks noGrp="1"/>
          </p:cNvSpPr>
          <p:nvPr>
            <p:ph idx="1"/>
          </p:nvPr>
        </p:nvSpPr>
        <p:spPr>
          <a:xfrm>
            <a:off x="1783080" y="2367439"/>
            <a:ext cx="7406640" cy="3696176"/>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Practically speaking, what does it mean to be “a living sacrifice” (12:1)?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does it enable us to know God’s “good and pleasing and perfect” will—and actually do it?</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866F4028-FDCB-1F99-8C6D-1AC07C1EF207}"/>
              </a:ext>
            </a:extLst>
          </p:cNvPr>
          <p:cNvSpPr>
            <a:spLocks noChangeArrowheads="1"/>
          </p:cNvSpPr>
          <p:nvPr/>
        </p:nvSpPr>
        <p:spPr bwMode="auto">
          <a:xfrm>
            <a:off x="1371600" y="1391604"/>
            <a:ext cx="3200400" cy="774383"/>
          </a:xfrm>
          <a:prstGeom prst="homePlate">
            <a:avLst>
              <a:gd name="adj" fmla="val 49996"/>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12:1–2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60F05C8A-0895-1536-955E-54A20B7DADF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3123" name="Content Placeholder 2">
            <a:extLst>
              <a:ext uri="{FF2B5EF4-FFF2-40B4-BE49-F238E27FC236}">
                <a16:creationId xmlns:a16="http://schemas.microsoft.com/office/drawing/2014/main" id="{76FFF9AF-0250-75AD-8161-14C93AB97032}"/>
              </a:ext>
            </a:extLst>
          </p:cNvPr>
          <p:cNvSpPr>
            <a:spLocks noGrp="1"/>
          </p:cNvSpPr>
          <p:nvPr>
            <p:ph idx="1"/>
          </p:nvPr>
        </p:nvSpPr>
        <p:spPr>
          <a:xfrm>
            <a:off x="1783080" y="2367439"/>
            <a:ext cx="7406640" cy="3696176"/>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does a sacrificial attitude help us relate better to those who are built differently from us? </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0B6D44C2-2D3C-6F69-F93D-F2C12AA62642}"/>
              </a:ext>
            </a:extLst>
          </p:cNvPr>
          <p:cNvSpPr>
            <a:spLocks noChangeArrowheads="1"/>
          </p:cNvSpPr>
          <p:nvPr/>
        </p:nvSpPr>
        <p:spPr bwMode="auto">
          <a:xfrm>
            <a:off x="1371600" y="1391604"/>
            <a:ext cx="3453289" cy="774383"/>
          </a:xfrm>
          <a:prstGeom prst="homePlate">
            <a:avLst>
              <a:gd name="adj" fmla="val 50003"/>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12:3–8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D462DAC8-7C31-6FAD-A816-EABF64B1F78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4147" name="Content Placeholder 2">
            <a:extLst>
              <a:ext uri="{FF2B5EF4-FFF2-40B4-BE49-F238E27FC236}">
                <a16:creationId xmlns:a16="http://schemas.microsoft.com/office/drawing/2014/main" id="{7E41B7EC-76DF-1311-05DB-0049875A783E}"/>
              </a:ext>
            </a:extLst>
          </p:cNvPr>
          <p:cNvSpPr>
            <a:spLocks noGrp="1"/>
          </p:cNvSpPr>
          <p:nvPr>
            <p:ph idx="1"/>
          </p:nvPr>
        </p:nvSpPr>
        <p:spPr>
          <a:xfrm>
            <a:off x="1783080" y="2165986"/>
            <a:ext cx="7406640" cy="3431858"/>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your reaction to Paul’s statement that your “brothers and sisters … are full of goodness”?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would (or does) believing Paul’s statement change the way you approach and work together with your “brothers and sisters”?</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1F65BE0C-8BAC-27E5-C142-019BA923C3CD}"/>
              </a:ext>
            </a:extLst>
          </p:cNvPr>
          <p:cNvSpPr>
            <a:spLocks noChangeArrowheads="1"/>
          </p:cNvSpPr>
          <p:nvPr/>
        </p:nvSpPr>
        <p:spPr bwMode="auto">
          <a:xfrm>
            <a:off x="1371601" y="1391604"/>
            <a:ext cx="3176112" cy="774383"/>
          </a:xfrm>
          <a:prstGeom prst="homePlate">
            <a:avLst>
              <a:gd name="adj" fmla="val 49996"/>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15:14</a:t>
            </a:r>
          </a:p>
        </p:txBody>
      </p:sp>
      <p:sp>
        <p:nvSpPr>
          <p:cNvPr id="5" name="Action Button: Custom 4">
            <a:hlinkClick r:id="rId4" action="ppaction://hlinksldjump" highlightClick="1"/>
            <a:extLst>
              <a:ext uri="{FF2B5EF4-FFF2-40B4-BE49-F238E27FC236}">
                <a16:creationId xmlns:a16="http://schemas.microsoft.com/office/drawing/2014/main" id="{1C2FE70B-900C-CFE2-8F2C-3DF8C2A34138}"/>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a:extLst>
              <a:ext uri="{FF2B5EF4-FFF2-40B4-BE49-F238E27FC236}">
                <a16:creationId xmlns:a16="http://schemas.microsoft.com/office/drawing/2014/main" id="{9AA58849-D659-435D-E7F2-9B774B3D6C0E}"/>
              </a:ext>
            </a:extLst>
          </p:cNvPr>
          <p:cNvSpPr txBox="1">
            <a:spLocks noChangeArrowheads="1"/>
          </p:cNvSpPr>
          <p:nvPr/>
        </p:nvSpPr>
        <p:spPr bwMode="auto">
          <a:xfrm>
            <a:off x="1783080" y="5212080"/>
            <a:ext cx="47320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sym typeface="Symbol" panose="05050102010706020507" pitchFamily="18" charset="2"/>
              </a:rPr>
              <a:t>© 2015 Bristol Works, Inc. </a:t>
            </a: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sym typeface="Symbol" panose="05050102010706020507" pitchFamily="18" charset="2"/>
              </a:rPr>
              <a:t>Rose Publishing, Inc.</a:t>
            </a: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rPr>
              <a:t>4733 Torrance Blvd., #259 Torrance, California  90505  U.S.A. </a:t>
            </a:r>
            <a:br>
              <a:rPr lang="en-US" altLang="en-US" sz="1080">
                <a:latin typeface="Times New Roman" panose="02020603050405020304" pitchFamily="18" charset="0"/>
                <a:cs typeface="Times New Roman" panose="02020603050405020304" pitchFamily="18" charset="0"/>
              </a:rPr>
            </a:br>
            <a:r>
              <a:rPr lang="en-US" altLang="en-US" sz="1080">
                <a:latin typeface="Times New Roman" panose="02020603050405020304" pitchFamily="18" charset="0"/>
                <a:cs typeface="Times New Roman" panose="02020603050405020304" pitchFamily="18" charset="0"/>
              </a:rPr>
              <a:t>All rights reserved. Email:  info@rose-publishing.com</a:t>
            </a:r>
            <a:endParaRPr lang="en-US" altLang="en-US" sz="1080">
              <a:solidFill>
                <a:schemeClr val="bg1"/>
              </a:solidFill>
              <a:latin typeface="Times New Roman" panose="02020603050405020304" pitchFamily="18" charset="0"/>
              <a:cs typeface="Times New Roman" panose="02020603050405020304" pitchFamily="18" charset="0"/>
            </a:endParaRPr>
          </a:p>
          <a:p>
            <a:pPr eaLnBrk="1" hangingPunct="1"/>
            <a:r>
              <a:rPr lang="en-US" altLang="en-US" sz="1080">
                <a:solidFill>
                  <a:schemeClr val="bg1"/>
                </a:solidFill>
                <a:latin typeface="Times New Roman" panose="02020603050405020304" pitchFamily="18" charset="0"/>
                <a:cs typeface="Times New Roman" panose="02020603050405020304" pitchFamily="18" charset="0"/>
                <a:hlinkClick r:id="rId3"/>
              </a:rPr>
              <a:t>www.rose-publishing.com</a:t>
            </a:r>
            <a:endParaRPr lang="en-US" altLang="en-US" sz="1080">
              <a:solidFill>
                <a:schemeClr val="bg1"/>
              </a:solidFill>
              <a:latin typeface="Times New Roman" panose="02020603050405020304" pitchFamily="18" charset="0"/>
              <a:cs typeface="Times New Roman" panose="02020603050405020304" pitchFamily="18" charset="0"/>
            </a:endParaRPr>
          </a:p>
        </p:txBody>
      </p:sp>
      <p:sp>
        <p:nvSpPr>
          <p:cNvPr id="135171" name="Text Box 4">
            <a:extLst>
              <a:ext uri="{FF2B5EF4-FFF2-40B4-BE49-F238E27FC236}">
                <a16:creationId xmlns:a16="http://schemas.microsoft.com/office/drawing/2014/main" id="{5ACC1E21-1533-0390-70B0-C3A1677FD398}"/>
              </a:ext>
            </a:extLst>
          </p:cNvPr>
          <p:cNvSpPr txBox="1">
            <a:spLocks noChangeArrowheads="1"/>
          </p:cNvSpPr>
          <p:nvPr/>
        </p:nvSpPr>
        <p:spPr bwMode="auto">
          <a:xfrm>
            <a:off x="1577340" y="617220"/>
            <a:ext cx="774954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Romans PowerPoint</a:t>
            </a:r>
            <a:r>
              <a:rPr lang="en-US" altLang="en-US" sz="1080" b="1" baseline="30000">
                <a:latin typeface="Times New Roman" panose="02020603050405020304" pitchFamily="18" charset="0"/>
                <a:cs typeface="Times New Roman" panose="02020603050405020304" pitchFamily="18" charset="0"/>
              </a:rPr>
              <a:t>®</a:t>
            </a:r>
            <a:endParaRPr lang="en-US" altLang="en-US" sz="1080" b="1">
              <a:latin typeface="Times New Roman" panose="02020603050405020304" pitchFamily="18" charset="0"/>
              <a:cs typeface="Times New Roman" panose="02020603050405020304" pitchFamily="18" charset="0"/>
            </a:endParaRPr>
          </a:p>
          <a:p>
            <a:pPr eaLnBrk="1" hangingPunct="1"/>
            <a:endParaRPr lang="en-US" altLang="en-US" sz="108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rPr>
              <a:t>All rights reserved. No part of this publication may be reproduced, stored in a retrieval system or transmitted in any form or by any means—for example, electronic, photocopy, recording—without prior written permission of the publisher.</a:t>
            </a:r>
          </a:p>
          <a:p>
            <a:endParaRPr lang="en-US" altLang="en-US" sz="1080" b="1">
              <a:latin typeface="Times New Roman" panose="02020603050405020304" pitchFamily="18" charset="0"/>
              <a:cs typeface="Times New Roman" panose="02020603050405020304" pitchFamily="18" charset="0"/>
              <a:sym typeface="Symbol" panose="05050102010706020507" pitchFamily="18" charset="2"/>
            </a:endParaRPr>
          </a:p>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Image Credits: </a:t>
            </a:r>
            <a:r>
              <a:rPr lang="en-US" altLang="en-US" sz="1080">
                <a:latin typeface="Times New Roman" panose="02020603050405020304" pitchFamily="18" charset="0"/>
                <a:cs typeface="Times New Roman" panose="02020603050405020304" pitchFamily="18" charset="0"/>
              </a:rPr>
              <a:t>Some images used under license from Shutterstock.com</a:t>
            </a:r>
          </a:p>
          <a:p>
            <a:pPr eaLnBrk="1" hangingPunct="1">
              <a:buFont typeface="Arial" panose="020B0604020202020204" pitchFamily="34" charset="0"/>
              <a:buNone/>
            </a:pPr>
            <a:endParaRPr lang="en-US" altLang="en-US" sz="1080" b="1">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Author: </a:t>
            </a:r>
            <a:r>
              <a:rPr lang="en-US" altLang="en-US" sz="1080">
                <a:latin typeface="Times New Roman" panose="02020603050405020304" pitchFamily="18" charset="0"/>
                <a:cs typeface="Times New Roman" panose="02020603050405020304" pitchFamily="18" charset="0"/>
              </a:rPr>
              <a:t>Benjamin Galan, MTS, ThM</a:t>
            </a:r>
          </a:p>
          <a:p>
            <a:pPr eaLnBrk="1" hangingPunct="1">
              <a:buFont typeface="Arial" panose="020B0604020202020204" pitchFamily="34" charset="0"/>
              <a:buNone/>
            </a:pPr>
            <a:endParaRPr lang="en-US" altLang="en-US" sz="1080">
              <a:latin typeface="Times New Roman" panose="02020603050405020304" pitchFamily="18" charset="0"/>
              <a:cs typeface="Times New Roman" panose="02020603050405020304" pitchFamily="18" charset="0"/>
            </a:endParaRPr>
          </a:p>
          <a:p>
            <a:pPr eaLnBrk="1" hangingPunct="1"/>
            <a:r>
              <a:rPr lang="en-US" altLang="en-US" sz="1080" b="1">
                <a:latin typeface="Times New Roman" panose="02020603050405020304" pitchFamily="18" charset="0"/>
                <a:cs typeface="Times New Roman" panose="02020603050405020304" pitchFamily="18" charset="0"/>
              </a:rPr>
              <a:t>Tables</a:t>
            </a:r>
            <a:r>
              <a:rPr lang="en-US" altLang="en-US" sz="1080">
                <a:latin typeface="Times New Roman" panose="02020603050405020304" pitchFamily="18" charset="0"/>
                <a:cs typeface="Times New Roman" panose="02020603050405020304" pitchFamily="18" charset="0"/>
              </a:rPr>
              <a:t> adapted from James D. G. Dunn, WBC Vol. 38A, </a:t>
            </a:r>
            <a:r>
              <a:rPr lang="en-US" altLang="en-US" sz="1080" i="1">
                <a:latin typeface="Times New Roman" panose="02020603050405020304" pitchFamily="18" charset="0"/>
                <a:cs typeface="Times New Roman" panose="02020603050405020304" pitchFamily="18" charset="0"/>
              </a:rPr>
              <a:t>Romans 1–8</a:t>
            </a:r>
            <a:r>
              <a:rPr lang="en-US" altLang="en-US" sz="108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endParaRPr lang="en-US" altLang="en-US" sz="108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Trademarks: </a:t>
            </a:r>
            <a:r>
              <a:rPr lang="en-US" altLang="en-US" sz="1080">
                <a:latin typeface="Times New Roman" panose="02020603050405020304" pitchFamily="18" charset="0"/>
                <a:cs typeface="Times New Roman" panose="02020603050405020304" pitchFamily="18" charset="0"/>
              </a:rPr>
              <a:t>Any trademarked symbols included in this teaching presentation belong to the organizations identified. Rose Publishing is a Christian organization and not affiliated with any of the organizations with trademarked symbols. The symbols and photos used in this presentation fall under the U.S.A. Copyright Law, Title 17, Section 107.</a:t>
            </a:r>
          </a:p>
          <a:p>
            <a:pPr eaLnBrk="1" hangingPunct="1">
              <a:buFont typeface="Arial" panose="020B0604020202020204" pitchFamily="34" charset="0"/>
              <a:buNone/>
            </a:pPr>
            <a:endParaRPr lang="en-US" altLang="en-US" sz="108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rPr>
              <a:t>All Scripture quotations, unless otherwise indicated, are taken from the Holy Bible, New International Version®, NIV®. Copyright ©1973, 1978, 1984, 2011 by Biblica, Inc.™ Used by permission of Zondervan. All rights reserved worldwide. www.zondervan.com The “NIV” and “New International Version” are trademarks registered in the United States Patent and Trademark Office by Biblica, Inc.™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13" descr="217X.png">
            <a:extLst>
              <a:ext uri="{FF2B5EF4-FFF2-40B4-BE49-F238E27FC236}">
                <a16:creationId xmlns:a16="http://schemas.microsoft.com/office/drawing/2014/main" id="{5AE987F7-98F2-9CE6-742D-1E11665AD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6403" y="1667352"/>
            <a:ext cx="2300288" cy="2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12" descr="125.png">
            <a:extLst>
              <a:ext uri="{FF2B5EF4-FFF2-40B4-BE49-F238E27FC236}">
                <a16:creationId xmlns:a16="http://schemas.microsoft.com/office/drawing/2014/main" id="{870E88F7-6E51-0B22-9D57-DA4E77384D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5211" y="1667352"/>
            <a:ext cx="1993107" cy="255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13" descr="807X_David.png">
            <a:extLst>
              <a:ext uri="{FF2B5EF4-FFF2-40B4-BE49-F238E27FC236}">
                <a16:creationId xmlns:a16="http://schemas.microsoft.com/office/drawing/2014/main" id="{DF172ADA-2070-7B6D-E4D6-59F9B117F9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4518" y="1564482"/>
            <a:ext cx="250888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11" descr="553X.png">
            <a:extLst>
              <a:ext uri="{FF2B5EF4-FFF2-40B4-BE49-F238E27FC236}">
                <a16:creationId xmlns:a16="http://schemas.microsoft.com/office/drawing/2014/main" id="{A3633034-2CFE-4327-C6F6-78AED8C502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8820" y="3270411"/>
            <a:ext cx="2468880" cy="24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bleTimeLine_thumbnail">
            <a:extLst>
              <a:ext uri="{FF2B5EF4-FFF2-40B4-BE49-F238E27FC236}">
                <a16:creationId xmlns:a16="http://schemas.microsoft.com/office/drawing/2014/main" id="{6B84A6A4-8F47-C21A-A1D9-0C5D7051C7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320" y="1631633"/>
            <a:ext cx="2331720" cy="2316004"/>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Rectangle 7">
            <a:extLst>
              <a:ext uri="{FF2B5EF4-FFF2-40B4-BE49-F238E27FC236}">
                <a16:creationId xmlns:a16="http://schemas.microsoft.com/office/drawing/2014/main" id="{051B15AF-306A-5588-A94D-77C67A2088C1}"/>
              </a:ext>
            </a:extLst>
          </p:cNvPr>
          <p:cNvSpPr>
            <a:spLocks noChangeArrowheads="1"/>
          </p:cNvSpPr>
          <p:nvPr/>
        </p:nvSpPr>
        <p:spPr bwMode="auto">
          <a:xfrm>
            <a:off x="3927256" y="5717858"/>
            <a:ext cx="311829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en-US" sz="2160">
                <a:hlinkClick r:id="rId7"/>
              </a:rPr>
              <a:t>www.rose-publishing.com</a:t>
            </a:r>
            <a:endParaRPr lang="en-US" altLang="en-US" sz="2160"/>
          </a:p>
        </p:txBody>
      </p:sp>
      <p:sp>
        <p:nvSpPr>
          <p:cNvPr id="137224" name="Rectangle 8">
            <a:extLst>
              <a:ext uri="{FF2B5EF4-FFF2-40B4-BE49-F238E27FC236}">
                <a16:creationId xmlns:a16="http://schemas.microsoft.com/office/drawing/2014/main" id="{1342EC0A-3779-691E-DEF1-275FACAE2722}"/>
              </a:ext>
            </a:extLst>
          </p:cNvPr>
          <p:cNvSpPr>
            <a:spLocks noChangeArrowheads="1"/>
          </p:cNvSpPr>
          <p:nvPr/>
        </p:nvSpPr>
        <p:spPr bwMode="auto">
          <a:xfrm>
            <a:off x="1988820" y="548640"/>
            <a:ext cx="6995160"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en-US" sz="2520"/>
              <a:t>More than 60 PowerPoint</a:t>
            </a:r>
            <a:r>
              <a:rPr lang="en-US" altLang="en-US" sz="1440" baseline="56000"/>
              <a:t>®</a:t>
            </a:r>
            <a:r>
              <a:rPr lang="en-US" altLang="en-US" sz="3960"/>
              <a:t> </a:t>
            </a:r>
            <a:r>
              <a:rPr lang="en-US" altLang="en-US" sz="2520"/>
              <a:t>Presentations </a:t>
            </a:r>
            <a:br>
              <a:rPr lang="en-US" altLang="en-US" sz="2520"/>
            </a:br>
            <a:r>
              <a:rPr lang="en-US" altLang="en-US" sz="2520"/>
              <a:t>from Rose Publishing</a:t>
            </a:r>
          </a:p>
        </p:txBody>
      </p:sp>
      <p:pic>
        <p:nvPicPr>
          <p:cNvPr id="137225" name="Picture 11" descr="803X.png">
            <a:extLst>
              <a:ext uri="{FF2B5EF4-FFF2-40B4-BE49-F238E27FC236}">
                <a16:creationId xmlns:a16="http://schemas.microsoft.com/office/drawing/2014/main" id="{3D954B38-F452-E073-90B3-9355E028A08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3321" y="3223260"/>
            <a:ext cx="2444592" cy="24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6" name="Picture 11" descr="Esther_thumbnail">
            <a:extLst>
              <a:ext uri="{FF2B5EF4-FFF2-40B4-BE49-F238E27FC236}">
                <a16:creationId xmlns:a16="http://schemas.microsoft.com/office/drawing/2014/main" id="{29564191-D197-DAC8-F3AC-E20791200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2122" y="3260408"/>
            <a:ext cx="2263140" cy="22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7" name="Picture 11" descr="794X Fatherhood.png">
            <a:extLst>
              <a:ext uri="{FF2B5EF4-FFF2-40B4-BE49-F238E27FC236}">
                <a16:creationId xmlns:a16="http://schemas.microsoft.com/office/drawing/2014/main" id="{354C900A-655C-8F08-F828-2E3003D12D7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38049" y="3230406"/>
            <a:ext cx="2363153" cy="234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Strong Response</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6:2 </a:t>
            </a:r>
            <a:r>
              <a:rPr lang="en-US" sz="2400" b="1" i="0" baseline="30000" dirty="0">
                <a:solidFill>
                  <a:srgbClr val="000000"/>
                </a:solidFill>
                <a:effectLst/>
                <a:latin typeface="Arial" panose="020B0604020202020204" pitchFamily="34" charset="0"/>
                <a:cs typeface="Arial" panose="020B0604020202020204" pitchFamily="34" charset="0"/>
              </a:rPr>
              <a:t>2 </a:t>
            </a:r>
            <a:r>
              <a:rPr lang="en-US" sz="2400" b="0" i="0" dirty="0">
                <a:solidFill>
                  <a:srgbClr val="000000"/>
                </a:solidFill>
                <a:effectLst/>
                <a:latin typeface="Arial" panose="020B0604020202020204" pitchFamily="34" charset="0"/>
                <a:cs typeface="Arial" panose="020B0604020202020204" pitchFamily="34" charset="0"/>
              </a:rPr>
              <a:t>Certainly not! How shall we who died to sin live any longer in it?</a:t>
            </a:r>
          </a:p>
          <a:p>
            <a:pPr lvl="1" eaLnBrk="1" hangingPunct="1">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We died to sin, so how can we continue to live in it? It is like asking someone who has been released from prison why he would want to continue occupying a cell—or asking an emancipated slave why he would want to continue submitting to an abusive master—or asking a lottery winner why she would want to continue living in an old shack. Once a person has been liberated from an unhappy situation, it makes no sense for that person to continue in that situation. We have been liberated from sin—have “died to sin”—so it makes no sense for us to continue living in it.</a:t>
            </a:r>
          </a:p>
        </p:txBody>
      </p:sp>
    </p:spTree>
    <p:extLst>
      <p:ext uri="{BB962C8B-B14F-4D97-AF65-F5344CB8AC3E}">
        <p14:creationId xmlns:p14="http://schemas.microsoft.com/office/powerpoint/2010/main" val="297994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Important Things to know</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marL="342900" indent="-342900" algn="l">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6:3-5 </a:t>
            </a:r>
            <a:r>
              <a:rPr lang="en-US" sz="2400" b="1" i="0" baseline="30000" dirty="0">
                <a:solidFill>
                  <a:srgbClr val="000000"/>
                </a:solidFill>
                <a:effectLst/>
                <a:latin typeface="Arial" panose="020B0604020202020204" pitchFamily="34" charset="0"/>
                <a:cs typeface="Arial" panose="020B0604020202020204" pitchFamily="34" charset="0"/>
              </a:rPr>
              <a:t>3 </a:t>
            </a:r>
            <a:r>
              <a:rPr lang="en-US" sz="2400" b="0" i="0" dirty="0">
                <a:solidFill>
                  <a:srgbClr val="000000"/>
                </a:solidFill>
                <a:effectLst/>
                <a:latin typeface="Arial" panose="020B0604020202020204" pitchFamily="34" charset="0"/>
                <a:cs typeface="Arial" panose="020B0604020202020204" pitchFamily="34" charset="0"/>
              </a:rPr>
              <a:t>Or do you not know that as many of us as were baptized into Christ Jesus were baptized into His death? </a:t>
            </a:r>
            <a:r>
              <a:rPr lang="en-US" sz="2400" b="1" i="0" baseline="30000" dirty="0">
                <a:solidFill>
                  <a:srgbClr val="000000"/>
                </a:solidFill>
                <a:effectLst/>
                <a:latin typeface="Arial" panose="020B0604020202020204" pitchFamily="34" charset="0"/>
                <a:cs typeface="Arial" panose="020B0604020202020204" pitchFamily="34" charset="0"/>
              </a:rPr>
              <a:t>4 </a:t>
            </a:r>
            <a:r>
              <a:rPr lang="en-US" sz="2400" b="0" i="0" dirty="0">
                <a:solidFill>
                  <a:srgbClr val="000000"/>
                </a:solidFill>
                <a:effectLst/>
                <a:latin typeface="Arial" panose="020B0604020202020204" pitchFamily="34" charset="0"/>
                <a:cs typeface="Arial" panose="020B0604020202020204" pitchFamily="34" charset="0"/>
              </a:rPr>
              <a:t>Therefore we were buried with Him through baptism into death, that just as Christ was raised from the dead by the glory of the Father, even so we also should walk in newness of life. </a:t>
            </a:r>
            <a:r>
              <a:rPr lang="en-US" sz="2400" b="1" i="0" baseline="30000" dirty="0">
                <a:solidFill>
                  <a:srgbClr val="000000"/>
                </a:solidFill>
                <a:effectLst/>
                <a:latin typeface="Arial" panose="020B0604020202020204" pitchFamily="34" charset="0"/>
                <a:cs typeface="Arial" panose="020B0604020202020204" pitchFamily="34" charset="0"/>
              </a:rPr>
              <a:t>5 </a:t>
            </a:r>
            <a:r>
              <a:rPr lang="en-US" sz="2400" b="0" i="0" dirty="0">
                <a:solidFill>
                  <a:srgbClr val="000000"/>
                </a:solidFill>
                <a:effectLst/>
                <a:latin typeface="Arial" panose="020B0604020202020204" pitchFamily="34" charset="0"/>
                <a:cs typeface="Arial" panose="020B0604020202020204" pitchFamily="34" charset="0"/>
              </a:rPr>
              <a:t>For if we have been united together in the likeness of His death, </a:t>
            </a:r>
            <a:r>
              <a:rPr lang="en-US" sz="2400" b="0" i="0" dirty="0" err="1">
                <a:solidFill>
                  <a:srgbClr val="000000"/>
                </a:solidFill>
                <a:effectLst/>
                <a:latin typeface="Arial" panose="020B0604020202020204" pitchFamily="34" charset="0"/>
                <a:cs typeface="Arial" panose="020B0604020202020204" pitchFamily="34" charset="0"/>
              </a:rPr>
              <a:t>certainy</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lwe</a:t>
            </a:r>
            <a:r>
              <a:rPr lang="en-US" sz="2400" b="0" i="0" dirty="0">
                <a:solidFill>
                  <a:srgbClr val="000000"/>
                </a:solidFill>
                <a:effectLst/>
                <a:latin typeface="Arial" panose="020B0604020202020204" pitchFamily="34" charset="0"/>
                <a:cs typeface="Arial" panose="020B0604020202020204" pitchFamily="34" charset="0"/>
              </a:rPr>
              <a:t> also shall be </a:t>
            </a:r>
            <a:r>
              <a:rPr lang="en-US" sz="2400" b="0" i="1" dirty="0">
                <a:solidFill>
                  <a:srgbClr val="000000"/>
                </a:solidFill>
                <a:effectLst/>
                <a:latin typeface="Arial" panose="020B0604020202020204" pitchFamily="34" charset="0"/>
                <a:cs typeface="Arial" panose="020B0604020202020204" pitchFamily="34" charset="0"/>
              </a:rPr>
              <a:t>in the likeness</a:t>
            </a:r>
            <a:r>
              <a:rPr lang="en-US" sz="2400" b="0" i="0" dirty="0">
                <a:solidFill>
                  <a:srgbClr val="000000"/>
                </a:solidFill>
                <a:effectLst/>
                <a:latin typeface="Arial" panose="020B0604020202020204" pitchFamily="34" charset="0"/>
                <a:cs typeface="Arial" panose="020B0604020202020204" pitchFamily="34" charset="0"/>
              </a:rPr>
              <a:t> of </a:t>
            </a:r>
            <a:r>
              <a:rPr lang="en-US" sz="2400" b="0" i="1" dirty="0">
                <a:solidFill>
                  <a:srgbClr val="000000"/>
                </a:solidFill>
                <a:effectLst/>
                <a:latin typeface="Arial" panose="020B0604020202020204" pitchFamily="34" charset="0"/>
                <a:cs typeface="Arial" panose="020B0604020202020204" pitchFamily="34" charset="0"/>
              </a:rPr>
              <a:t>His</a:t>
            </a:r>
          </a:p>
          <a:p>
            <a:pPr marL="861537" lvl="2" indent="-342900"/>
            <a:r>
              <a:rPr lang="en-US" sz="2400" dirty="0">
                <a:solidFill>
                  <a:srgbClr val="000000"/>
                </a:solidFill>
                <a:latin typeface="Arial" panose="020B0604020202020204" pitchFamily="34" charset="0"/>
                <a:cs typeface="Arial" panose="020B0604020202020204" pitchFamily="34" charset="0"/>
              </a:rPr>
              <a:t>Entering the water = death/burial</a:t>
            </a:r>
          </a:p>
          <a:p>
            <a:pPr marL="861537" lvl="2" indent="-342900"/>
            <a:r>
              <a:rPr lang="en-US" sz="2400" b="0" dirty="0">
                <a:solidFill>
                  <a:srgbClr val="000000"/>
                </a:solidFill>
                <a:effectLst/>
                <a:latin typeface="Arial" panose="020B0604020202020204" pitchFamily="34" charset="0"/>
                <a:cs typeface="Arial" panose="020B0604020202020204" pitchFamily="34" charset="0"/>
              </a:rPr>
              <a:t>Rising from the water = raised to a new life</a:t>
            </a:r>
          </a:p>
          <a:p>
            <a:pPr marL="804387" lvl="2" indent="-285750"/>
            <a:endParaRPr lang="en-US" sz="124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0883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0" y="13115"/>
            <a:ext cx="10972800" cy="637814"/>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Important Things to know</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marL="342900" indent="-342900" algn="l">
              <a:buFont typeface="Arial" panose="020B0604020202020204" pitchFamily="34" charset="0"/>
              <a:buChar char="•"/>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6:6-7 </a:t>
            </a:r>
            <a:r>
              <a:rPr lang="en-US" sz="2400" b="1" i="0" baseline="30000" dirty="0">
                <a:solidFill>
                  <a:srgbClr val="000000"/>
                </a:solidFill>
                <a:effectLst/>
                <a:latin typeface="Arial" panose="020B0604020202020204" pitchFamily="34" charset="0"/>
                <a:cs typeface="Arial" panose="020B0604020202020204" pitchFamily="34" charset="0"/>
              </a:rPr>
              <a:t>6 </a:t>
            </a:r>
            <a:r>
              <a:rPr lang="en-US" sz="2400" b="0" i="0" dirty="0">
                <a:solidFill>
                  <a:srgbClr val="000000"/>
                </a:solidFill>
                <a:effectLst/>
                <a:latin typeface="Arial" panose="020B0604020202020204" pitchFamily="34" charset="0"/>
                <a:cs typeface="Arial" panose="020B0604020202020204" pitchFamily="34" charset="0"/>
              </a:rPr>
              <a:t>knowing this, that our old man was crucified with </a:t>
            </a:r>
            <a:r>
              <a:rPr lang="en-US" sz="2400" b="0" i="1" dirty="0">
                <a:solidFill>
                  <a:srgbClr val="000000"/>
                </a:solidFill>
                <a:effectLst/>
                <a:latin typeface="Arial" panose="020B0604020202020204" pitchFamily="34" charset="0"/>
                <a:cs typeface="Arial" panose="020B0604020202020204" pitchFamily="34" charset="0"/>
              </a:rPr>
              <a:t>Him,</a:t>
            </a:r>
            <a:r>
              <a:rPr lang="en-US" sz="2400" b="0" i="0" dirty="0">
                <a:solidFill>
                  <a:srgbClr val="000000"/>
                </a:solidFill>
                <a:effectLst/>
                <a:latin typeface="Arial" panose="020B0604020202020204" pitchFamily="34" charset="0"/>
                <a:cs typeface="Arial" panose="020B0604020202020204" pitchFamily="34" charset="0"/>
              </a:rPr>
              <a:t> that the body of sin might be done away with, that we should no longer be slaves of sin. </a:t>
            </a:r>
            <a:r>
              <a:rPr lang="en-US" sz="2400" b="1" i="0" baseline="30000" dirty="0">
                <a:solidFill>
                  <a:srgbClr val="000000"/>
                </a:solidFill>
                <a:effectLst/>
                <a:latin typeface="Arial" panose="020B0604020202020204" pitchFamily="34" charset="0"/>
                <a:cs typeface="Arial" panose="020B0604020202020204" pitchFamily="34" charset="0"/>
              </a:rPr>
              <a:t>7 </a:t>
            </a:r>
            <a:r>
              <a:rPr lang="en-US" sz="2400" b="0" i="0" dirty="0">
                <a:solidFill>
                  <a:srgbClr val="000000"/>
                </a:solidFill>
                <a:effectLst/>
                <a:latin typeface="Arial" panose="020B0604020202020204" pitchFamily="34" charset="0"/>
                <a:cs typeface="Arial" panose="020B0604020202020204" pitchFamily="34" charset="0"/>
              </a:rPr>
              <a:t>For he who has died has been freed from sin.</a:t>
            </a:r>
          </a:p>
          <a:p>
            <a:pPr marL="600075" lvl="1" indent="-3429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Our old self is crucified with Christ (already dead)</a:t>
            </a:r>
          </a:p>
          <a:p>
            <a:pPr marL="600075" lvl="1" indent="-342900">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We have </a:t>
            </a:r>
            <a:r>
              <a:rPr lang="en-US" sz="2400" dirty="0">
                <a:solidFill>
                  <a:srgbClr val="000000"/>
                </a:solidFill>
                <a:latin typeface="Arial" panose="020B0604020202020204" pitchFamily="34" charset="0"/>
                <a:cs typeface="Arial" panose="020B0604020202020204" pitchFamily="34" charset="0"/>
              </a:rPr>
              <a:t>been freed from sin</a:t>
            </a: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723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6901</TotalTime>
  <Words>4345</Words>
  <Application>Microsoft Office PowerPoint</Application>
  <PresentationFormat>Custom</PresentationFormat>
  <Paragraphs>403</Paragraphs>
  <Slides>68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Savoye LET Plain CC.:1.0</vt:lpstr>
      <vt:lpstr>Times New Roman</vt:lpstr>
      <vt:lpstr>Wingdings</vt:lpstr>
      <vt:lpstr>Office Theme</vt:lpstr>
      <vt:lpstr>Dead to Sin, Alive to God</vt:lpstr>
      <vt:lpstr>A Rhetorical Question</vt:lpstr>
      <vt:lpstr>A Rhetorical Question</vt:lpstr>
      <vt:lpstr>A Rhetorical Question</vt:lpstr>
      <vt:lpstr>A Rhetorical Question</vt:lpstr>
      <vt:lpstr>A Strong Response</vt:lpstr>
      <vt:lpstr>A Strong Response</vt:lpstr>
      <vt:lpstr>Important Things to know</vt:lpstr>
      <vt:lpstr>Important Things to know</vt:lpstr>
      <vt:lpstr>Important Things to know</vt:lpstr>
      <vt:lpstr>Actions to Take</vt:lpstr>
      <vt:lpstr>Actions to Take</vt:lpstr>
      <vt:lpstr>PowerPoint Presentation</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God’s Righteous Plan for  Israel and Gentiles</vt:lpstr>
      <vt:lpstr>God’s Righteous Plan</vt:lpstr>
      <vt:lpstr>God’s Righteous Plan</vt:lpstr>
      <vt:lpstr>God’s Righteous Plan</vt:lpstr>
      <vt:lpstr>God’s Righteous Plan</vt:lpstr>
      <vt:lpstr>God’s Righteous Plan</vt:lpstr>
      <vt:lpstr>God’s Righteous Plan</vt:lpstr>
      <vt:lpstr>God’s Righteous Plan</vt:lpstr>
      <vt:lpstr>God’s Righteous Plan</vt:lpstr>
      <vt:lpstr>God’s Righteous Plan</vt:lpstr>
      <vt:lpstr>The Power of 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Conclusion</vt:lpstr>
      <vt:lpstr>Conclusion</vt:lpstr>
      <vt:lpstr>Conclusion</vt:lpstr>
      <vt:lpstr>Application Questions</vt:lpstr>
      <vt:lpstr>Application Questions</vt:lpstr>
      <vt:lpstr>Application Questions</vt:lpstr>
      <vt:lpstr>Application Questions</vt:lpstr>
      <vt:lpstr>Application Questions</vt:lpstr>
      <vt:lpstr>Application Questions</vt:lpstr>
      <vt:lpstr>Application Questions</vt:lpstr>
      <vt:lpstr>Application Questions</vt:lpstr>
      <vt:lpstr>Application Questions</vt:lpstr>
      <vt:lpstr>PowerPoint Presentation</vt:lpstr>
      <vt:lpstr>PowerPoint Presentation</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 Publishing</dc:title>
  <dc:creator>Jessica Curiel</dc:creator>
  <cp:lastModifiedBy>Rob Miller</cp:lastModifiedBy>
  <cp:revision>324</cp:revision>
  <cp:lastPrinted>2022-08-11T16:34:45Z</cp:lastPrinted>
  <dcterms:created xsi:type="dcterms:W3CDTF">2015-06-15T16:23:32Z</dcterms:created>
  <dcterms:modified xsi:type="dcterms:W3CDTF">2022-12-02T05:59:47Z</dcterms:modified>
</cp:coreProperties>
</file>