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2" r:id="rId3"/>
    <p:sldId id="287" r:id="rId4"/>
    <p:sldId id="363" r:id="rId5"/>
    <p:sldId id="393" r:id="rId6"/>
    <p:sldId id="394" r:id="rId7"/>
    <p:sldId id="402" r:id="rId8"/>
    <p:sldId id="397" r:id="rId9"/>
    <p:sldId id="398" r:id="rId10"/>
    <p:sldId id="399" r:id="rId11"/>
    <p:sldId id="400" r:id="rId12"/>
    <p:sldId id="401" r:id="rId13"/>
    <p:sldId id="403" r:id="rId14"/>
  </p:sldIdLst>
  <p:sldSz cx="109728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A39"/>
    <a:srgbClr val="B6BFCF"/>
    <a:srgbClr val="343F36"/>
    <a:srgbClr val="B66C34"/>
    <a:srgbClr val="A7714D"/>
    <a:srgbClr val="D4D0AF"/>
    <a:srgbClr val="AD9776"/>
    <a:srgbClr val="CFD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861" autoAdjust="0"/>
  </p:normalViewPr>
  <p:slideViewPr>
    <p:cSldViewPr snapToGrid="0" snapToObjects="1">
      <p:cViewPr varScale="1">
        <p:scale>
          <a:sx n="53" d="100"/>
          <a:sy n="53" d="100"/>
        </p:scale>
        <p:origin x="1380" y="48"/>
      </p:cViewPr>
      <p:guideLst>
        <p:guide orient="horz" pos="2160"/>
        <p:guide pos="345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4EDFD1-EAAA-D2BC-C55A-1C07C57A4C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Romans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AC472-7CA2-01EC-43A1-77D91751E7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r>
              <a:rPr lang="en-US" altLang="en-US"/>
              <a:t>Romans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6157B7-C0A1-04E7-3642-1D35BF240F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r>
              <a:rPr lang="en-US" altLang="en-US"/>
              <a:t>©2015 Bristol Works, Inc. Rose Publishing, Inc. 4733 Torrance Blvd., #259 Torrance, CA 90503 U.S.A. www.rose-publishing.com This page may be reproduced for classroom use only, not for resale.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926D6B-D219-B32F-6C98-2702ED2212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8FC79D6-74A3-47EA-AE63-0046A79F00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F1982-5C84-A967-013F-D6210F8134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en-US" altLang="en-US"/>
              <a:t>Romans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05E7B-AE1B-EDC2-AFB2-10D0E7F1A1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8A4571F-5F0A-4BD0-9DE0-AB67C2B25DE1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5C867A4-19B3-EED8-B7B9-6DDEE94144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696913"/>
            <a:ext cx="55784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441A10-9724-224F-E320-DD4C15954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C0BBE-C17E-ED1E-F908-B5AEF992C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68FB-7732-B469-4389-5B47F9C4D4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A313294-31B0-48D3-8C5C-AB7F310A66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From </a:t>
            </a:r>
            <a:r>
              <a:rPr lang="en-US" sz="1800" dirty="0">
                <a:solidFill>
                  <a:srgbClr val="9753DB"/>
                </a:solidFill>
                <a:latin typeface="Verdana" panose="020B0604030504040204" pitchFamily="34" charset="0"/>
              </a:rPr>
              <a:t>G3713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; properly 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desire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 (as a 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reaching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 forth or 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excitement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 of the mind), that is, (by analogy) violent 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passion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 (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ire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, or [justifiable] 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abhorrence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); by implication </a:t>
            </a:r>
            <a:r>
              <a:rPr lang="en-US" sz="1800" i="1" dirty="0">
                <a:solidFill>
                  <a:srgbClr val="292F33"/>
                </a:solidFill>
                <a:latin typeface="Verdana" panose="020B0604030504040204" pitchFamily="34" charset="0"/>
              </a:rPr>
              <a:t>punishment:</a:t>
            </a:r>
            <a:r>
              <a:rPr lang="en-US" sz="1800" dirty="0">
                <a:solidFill>
                  <a:srgbClr val="292F33"/>
                </a:solidFill>
                <a:latin typeface="Verdana" panose="020B0604030504040204" pitchFamily="34" charset="0"/>
              </a:rPr>
              <a:t> - anger, indignation, vengeance, wrath.</a:t>
            </a:r>
          </a:p>
          <a:p>
            <a:endParaRPr lang="en-US" sz="1800" dirty="0">
              <a:solidFill>
                <a:srgbClr val="292F33"/>
              </a:solidFill>
              <a:latin typeface="Verdana" panose="020B0604030504040204" pitchFamily="34" charset="0"/>
            </a:endParaRPr>
          </a:p>
          <a:p>
            <a:r>
              <a:rPr lang="en-US" b="0" i="0" dirty="0">
                <a:solidFill>
                  <a:srgbClr val="001320"/>
                </a:solidFill>
                <a:effectLst/>
                <a:latin typeface="Roboto" panose="02000000000000000000" pitchFamily="2" charset="0"/>
              </a:rPr>
              <a:t>in this place, the word denotes the "divine displeasure" or "indignation" against sin; the divine purpose to "inflict punishment. It is the opposition of the divine character against sin;" and the determination of the divine mind to express that opposition in a proper way, by excluding the offender from the favors which he bestows on the righteous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8503B8F-FEBA-6484-092D-BD7A4619793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1113818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2C24076-1103-84C6-F06C-1B5F5F9144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2895690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6671CED-C52E-35AF-2FC8-09A1E9B2A3C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352253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AB60A5E5-012D-0A6C-2A4E-453DA0E7A57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783539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4B6EB1BB-45AC-6FCE-8B9C-B6FA3BF7155C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655251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395D4EB-2F28-2785-DD8D-CA61085BF69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321314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7A0E1431-431C-9DED-25EB-10FEC6A689B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1634051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 of vs 32 that not only those who practice but also those who approve are them are worthy of death</a:t>
            </a:r>
          </a:p>
          <a:p>
            <a:endParaRPr lang="en-US" dirty="0"/>
          </a:p>
          <a:p>
            <a:r>
              <a:rPr lang="en-US" dirty="0"/>
              <a:t>Chart created by Don McClain West 65</a:t>
            </a:r>
            <a:r>
              <a:rPr lang="en-US" baseline="30000" dirty="0"/>
              <a:t>th</a:t>
            </a:r>
            <a:r>
              <a:rPr lang="en-US" dirty="0"/>
              <a:t> street Church of Christ Little </a:t>
            </a:r>
            <a:r>
              <a:rPr lang="en-US"/>
              <a:t>Rock Arkansas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64ADA6E-D3EA-B198-7492-76FD5A2DD8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1436019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not of vs 32 that not only those who practice but also those who approve are them are worthy of death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313294-31B0-48D3-8C5C-AB7F310A663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F5878D5-21A0-8DB3-27C1-43DB3C0BC70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 altLang="en-US"/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111654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2130427"/>
            <a:ext cx="9243428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 cap="small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1" y="3813392"/>
            <a:ext cx="9243428" cy="797707"/>
          </a:xfrm>
        </p:spPr>
        <p:txBody>
          <a:bodyPr>
            <a:noAutofit/>
          </a:bodyPr>
          <a:lstStyle>
            <a:lvl1pPr marL="0" indent="0" algn="ctr">
              <a:buNone/>
              <a:defRPr sz="3240">
                <a:solidFill>
                  <a:schemeClr val="tx1"/>
                </a:solidFill>
                <a:latin typeface="Savoye LET Plain CC.:1.0"/>
                <a:cs typeface="Savoye LET Plain CC.:1.0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51E56-3255-B9D0-0ADB-5671553D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EA23F3-729E-4517-8E3B-AF056D2F3DD2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0F8A5-1C81-3018-2474-7712D374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EF68D-203E-6AFF-3980-F27F4B9A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568A6-A914-4AC0-8FFF-35B4D63F3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05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A5781-EF43-3AA5-7FFF-42B61BB9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110732-4EF4-40E8-8C9A-BCE6FEC856EC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96061-A9D6-0730-D0CB-8AC87DC23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2C131-D5A9-CB89-7BC7-212E7FD2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67573-6EB8-4BBA-813F-9D464EDFE2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034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0773-1FD8-54EE-1F5E-BC66CED5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DDD66-4AD4-4736-8A46-312BFC3B0573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7C3A8-8888-1BBE-147D-26A92194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39254-9057-BB37-853D-928EE536A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C06A4-2F34-47FF-BE07-14C4596487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12838"/>
            <a:ext cx="9875520" cy="579170"/>
          </a:xfrm>
        </p:spPr>
        <p:txBody>
          <a:bodyPr>
            <a:noAutofit/>
          </a:bodyPr>
          <a:lstStyle>
            <a:lvl1pPr>
              <a:defRPr sz="288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229629"/>
            <a:ext cx="9875520" cy="5126723"/>
          </a:xfrm>
        </p:spPr>
        <p:txBody>
          <a:bodyPr/>
          <a:lstStyle>
            <a:lvl1pPr marL="0" indent="0">
              <a:buNone/>
              <a:defRPr sz="2520" b="1">
                <a:latin typeface="Times New Roman"/>
                <a:cs typeface="Times New Roman"/>
              </a:defRPr>
            </a:lvl1pPr>
            <a:lvl2pPr marL="257175" indent="-257175">
              <a:buFont typeface="Arial"/>
              <a:buChar char="•"/>
              <a:defRPr sz="2520">
                <a:latin typeface="Times New Roman"/>
                <a:cs typeface="Times New Roman"/>
              </a:defRPr>
            </a:lvl2pPr>
            <a:lvl3pPr marL="518637" indent="-205740">
              <a:buFont typeface="Wingdings" charset="2"/>
              <a:buChar char="§"/>
              <a:defRPr>
                <a:latin typeface="Times New Roman"/>
                <a:cs typeface="Times New Roman"/>
              </a:defRPr>
            </a:lvl3pPr>
            <a:lvl4pPr>
              <a:defRPr>
                <a:latin typeface="Times New Roman"/>
                <a:cs typeface="Times New Roman"/>
              </a:defRPr>
            </a:lvl4pPr>
            <a:lvl5pPr>
              <a:defRPr>
                <a:latin typeface="Times New Roman"/>
                <a:cs typeface="Times New Roman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FF995-FCA7-8F93-A6C0-0F8FEBBBB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B1BF44-80AB-4A3C-AC85-789390C5DD32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4183-F3FF-D725-B0CB-C2E3DD15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33FEB-EE95-3FB3-C5AE-AD1CD937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D09BF-3CE0-4547-86D8-FB34FC6F3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73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CB09-5486-8E7A-6E67-BB590C460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3EE46A-BD94-43C5-B2E9-B0E253903530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C5C67-2C32-49EC-50A3-4CB3F656E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D1AA5-36A3-261C-DDC9-954043ECA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6F509-A1A4-41B9-9E4D-158871A9C0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38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DC0895-7B4E-001F-7504-FD76ADCD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29E522-127C-48DB-A722-D73C444A0991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B6D2A3-7EC1-9409-11B9-AC7C77C9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8B4D4B-634B-496F-C35A-F2602459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F1556-7F65-4007-A10C-D965EFEAF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787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1" y="1535113"/>
            <a:ext cx="4848225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1" y="2174875"/>
            <a:ext cx="4848225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2" y="1535113"/>
            <a:ext cx="4850130" cy="63976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2" y="2174875"/>
            <a:ext cx="4850130" cy="3951288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962162C-D5DB-5AF0-5AD2-BEF5A15D7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180E6E-EBEE-4CF0-A9EC-9394727AB0D3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60E478-BAF3-0201-485A-06A58AD8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3600AF-4903-8DBE-D75C-B85F202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2DE27-6EAD-4816-B60C-D7F5A6AFA1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55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51" y="72804"/>
            <a:ext cx="10230393" cy="663349"/>
          </a:xfrm>
        </p:spPr>
        <p:txBody>
          <a:bodyPr>
            <a:normAutofit/>
          </a:bodyPr>
          <a:lstStyle>
            <a:lvl1pPr>
              <a:defRPr sz="288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3EAA6AB-A905-5C07-7D20-0CBF330E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D151C4-DC08-43DF-AC1A-C960C2B54B4E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1A5EE6-64EE-E04A-CD56-6EA55AADB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9251A72-91B8-6AB1-CEE6-4CBCE3E79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9CCC0-5AAE-4200-AD46-649492330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09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0B7DDD-AB82-DCB0-FE2F-07A8F520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43D6FD-43E8-4BD4-9CC8-D2657EC45777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2314F0-5908-59ED-3627-6A6CCBEBB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7AA51B-F488-5D18-117B-63587390E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38933-0CEE-4A2D-8B74-362984DAD6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911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0" cy="585311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03455E-C691-FF17-9379-7AA4AE3D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EA665-F1A2-435C-89BD-D6620035B3EF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5864E3-05F5-0BE6-8657-23FD1408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FFD582-EF21-6FFB-89CE-6201D783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BC6C6-C781-4B1A-94CE-047A465BB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96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20604B-3926-C2D7-36DC-8BD881982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D3454-AB99-45FF-9E15-02C5EE719C9F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712B3F6-B561-B15F-34B1-C9460C90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DA1B36-C6E6-5D96-E3A1-D51186D7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7E2FF-86C4-4134-A212-A55263B98C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06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08F9AFA-8B50-CFB2-7A96-8306AD3D92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48640" y="274638"/>
            <a:ext cx="987552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33AE01-025E-0ED4-3728-3EB12DB2D3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48640" y="1600202"/>
            <a:ext cx="98755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762FC-55A0-7410-6236-07116E3B6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8640" y="6356352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80">
                <a:solidFill>
                  <a:srgbClr val="898989"/>
                </a:solidFill>
              </a:defRPr>
            </a:lvl1pPr>
          </a:lstStyle>
          <a:p>
            <a:fld id="{AF8ADB38-761A-419C-AA9B-364EF82B3ADA}" type="datetime1">
              <a:rPr lang="en-US" altLang="en-US"/>
              <a:pPr/>
              <a:t>8/6/2022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9EE6D-D2EC-F039-84D2-3312257B5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8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B000D-629F-A871-1F90-DD76C75B6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80">
                <a:solidFill>
                  <a:srgbClr val="898989"/>
                </a:solidFill>
              </a:defRPr>
            </a:lvl1pPr>
          </a:lstStyle>
          <a:p>
            <a:fld id="{0D76D48D-D21B-453B-B840-BD425CB61D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80" rtl="0" eaLnBrk="0" fontAlgn="base" hangingPunct="0">
        <a:spcBef>
          <a:spcPct val="0"/>
        </a:spcBef>
        <a:spcAft>
          <a:spcPct val="0"/>
        </a:spcAft>
        <a:defRPr sz="396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11480" rtl="0" eaLnBrk="0" fontAlgn="base" hangingPunct="0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1148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6pPr>
      <a:lvl7pPr marL="82296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7pPr>
      <a:lvl8pPr marL="123444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8pPr>
      <a:lvl9pPr marL="1645920" algn="ctr" defTabSz="411480" rtl="0" fontAlgn="base"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308610" indent="-30861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668655" indent="-257175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2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028700" indent="-20574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440180" indent="-20574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1851660" indent="-205740" algn="l" defTabSz="41148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26314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41148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41148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ecisions Determine D ESTINY Decisions Determine One's Destiny. - ppt  download">
            <a:extLst>
              <a:ext uri="{FF2B5EF4-FFF2-40B4-BE49-F238E27FC236}">
                <a16:creationId xmlns:a16="http://schemas.microsoft.com/office/drawing/2014/main" id="{9710A9ED-8298-E003-C692-FF57366D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92560"/>
            <a:ext cx="3521868" cy="336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8" y="0"/>
            <a:ext cx="7780259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God’s Response: He Gave Them Up (1:24-28)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God Gave Them Up To…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Vile Passions (vs 24-25)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Vile implies: dishonor, disgrace, and shame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Women exchanged the natural use for what is against nature…turning from men to women (this is unnatural)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Men left what was natural and burned in their lust for men committing what is shameful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Men received the penalty of their error</a:t>
            </a:r>
          </a:p>
          <a:p>
            <a:pPr marL="0" lvl="1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1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ecisions Determine D ESTINY Decisions Determine One's Destiny. - ppt  download">
            <a:extLst>
              <a:ext uri="{FF2B5EF4-FFF2-40B4-BE49-F238E27FC236}">
                <a16:creationId xmlns:a16="http://schemas.microsoft.com/office/drawing/2014/main" id="{5A2D216B-2442-EDEA-84D0-3C9F29EF5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07627"/>
            <a:ext cx="3521868" cy="344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8" y="0"/>
            <a:ext cx="7780259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God’s Response: He Gave Them Up (1:24-28)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God Gave Them Over To…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Debased Mind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Greek word for debased implies an “unapproved” or “rejected” mind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 mind not approved in the eyes of God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Minds that could not think moral thoughts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We must remember that rebellion against God is not only seen in our actions, but our thinking as well</a:t>
            </a:r>
          </a:p>
          <a:p>
            <a:pPr marL="0" lvl="1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71613" y="0"/>
            <a:ext cx="9501187" cy="704850"/>
          </a:xfrm>
        </p:spPr>
        <p:txBody>
          <a:bodyPr/>
          <a:lstStyle/>
          <a:p>
            <a:pPr eaLnBrk="1" hangingPunct="1"/>
            <a:r>
              <a:rPr lang="en-US" altLang="en-US" sz="288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Those Things Which are not Fitting (1:28c-31)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60641E-FF90-9376-34F5-23CDF5F189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6" t="7183" r="3249" b="4156"/>
          <a:stretch/>
        </p:blipFill>
        <p:spPr>
          <a:xfrm>
            <a:off x="0" y="704850"/>
            <a:ext cx="10972800" cy="61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5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371" y="0"/>
            <a:ext cx="10970057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6" name="Picture 4" descr="Z To Be Continued">
            <a:extLst>
              <a:ext uri="{FF2B5EF4-FFF2-40B4-BE49-F238E27FC236}">
                <a16:creationId xmlns:a16="http://schemas.microsoft.com/office/drawing/2014/main" id="{A0ED2632-E793-A5E6-3987-43AEBE3D8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9" b="7333"/>
          <a:stretch/>
        </p:blipFill>
        <p:spPr bwMode="auto">
          <a:xfrm>
            <a:off x="20" y="1282"/>
            <a:ext cx="109727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11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F45039-36F0-D1E3-C32A-ADF735AF3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8820" y="2260284"/>
            <a:ext cx="6932295" cy="1323023"/>
          </a:xfrm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</p:spPr>
        <p:txBody>
          <a:bodyPr/>
          <a:lstStyle/>
          <a:p>
            <a:pPr eaLnBrk="1" hangingPunct="1"/>
            <a:r>
              <a:rPr lang="en-US" altLang="en-US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God is Right to Judge </a:t>
            </a:r>
            <a:br>
              <a:rPr lang="en-US" altLang="en-US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en-US" altLang="en-US" cap="none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Gentiles</a:t>
            </a:r>
          </a:p>
        </p:txBody>
      </p:sp>
      <p:sp>
        <p:nvSpPr>
          <p:cNvPr id="66563" name="Subtitle 4">
            <a:extLst>
              <a:ext uri="{FF2B5EF4-FFF2-40B4-BE49-F238E27FC236}">
                <a16:creationId xmlns:a16="http://schemas.microsoft.com/office/drawing/2014/main" id="{868AE7A0-7DAE-F033-F3F9-8764E9725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8820" y="3774759"/>
            <a:ext cx="6932295" cy="718662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Savoye LET Plain CC.:1.0" pitchFamily="4" charset="0"/>
                <a:ea typeface="ＭＳ Ｐゴシック" panose="020B0600070205080204" pitchFamily="34" charset="-128"/>
                <a:cs typeface="Savoye LET Plain CC.:1.0" pitchFamily="4" charset="0"/>
              </a:rPr>
              <a:t>Romans 1:18–32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id="{37CE47E4-B6C3-AB26-A778-8FBDA9A9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080" y="0"/>
            <a:ext cx="7406640" cy="702947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God is Right to Judge the Gentiles</a:t>
            </a:r>
          </a:p>
        </p:txBody>
      </p:sp>
      <p:sp>
        <p:nvSpPr>
          <p:cNvPr id="68611" name="Content Placeholder 2">
            <a:extLst>
              <a:ext uri="{FF2B5EF4-FFF2-40B4-BE49-F238E27FC236}">
                <a16:creationId xmlns:a16="http://schemas.microsoft.com/office/drawing/2014/main" id="{A0993B69-64C7-90AC-49BF-46098E7C5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3"/>
            <a:ext cx="5110639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Gentiles are Guilty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deals with the sinfulness and perversions found in the Gentile world (1:18–32).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apostle Paul did not list all possible sins, or even the worst of them, that one could find in the Gentile world.</a:t>
            </a:r>
          </a:p>
        </p:txBody>
      </p:sp>
      <p:sp>
        <p:nvSpPr>
          <p:cNvPr id="68612" name="TextBox 4">
            <a:extLst>
              <a:ext uri="{FF2B5EF4-FFF2-40B4-BE49-F238E27FC236}">
                <a16:creationId xmlns:a16="http://schemas.microsoft.com/office/drawing/2014/main" id="{589F6FCD-FF92-AAA6-81D9-AD1A8A31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471" y="5119212"/>
            <a:ext cx="210169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/>
              <a:t>Bacchus, Roman god of wine and revelry </a:t>
            </a:r>
          </a:p>
        </p:txBody>
      </p:sp>
      <p:pic>
        <p:nvPicPr>
          <p:cNvPr id="6" name="Picture 5" descr="Bacchus_ss99291071.jpg">
            <a:extLst>
              <a:ext uri="{FF2B5EF4-FFF2-40B4-BE49-F238E27FC236}">
                <a16:creationId xmlns:a16="http://schemas.microsoft.com/office/drawing/2014/main" id="{F426A2D6-0FE0-36D3-E3E7-E6DFD8A7D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784509"/>
            <a:ext cx="216169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9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God is Right to Judge the Gentiles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80" y="1450183"/>
            <a:ext cx="5110639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Gentiles are Guilty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If the Roman Christians had any feeling of ethnic superiority over the Jewish Christians, Paul’s reasoning erased it.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Paul’s evidence is conclusive: the Gentile world is in need of salvation.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9636" name="TextBox 4">
            <a:extLst>
              <a:ext uri="{FF2B5EF4-FFF2-40B4-BE49-F238E27FC236}">
                <a16:creationId xmlns:a16="http://schemas.microsoft.com/office/drawing/2014/main" id="{62471B7C-3487-7E53-9CFA-87859C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471" y="5119212"/>
            <a:ext cx="210169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/>
              <a:t>Bacchus, Roman god of wine and revelry </a:t>
            </a:r>
          </a:p>
        </p:txBody>
      </p:sp>
      <p:pic>
        <p:nvPicPr>
          <p:cNvPr id="69637" name="Picture 5" descr="Bacchus_ss99291071.jpg">
            <a:extLst>
              <a:ext uri="{FF2B5EF4-FFF2-40B4-BE49-F238E27FC236}">
                <a16:creationId xmlns:a16="http://schemas.microsoft.com/office/drawing/2014/main" id="{96EC61AD-C891-77F6-F79F-182D3ADDB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784509"/>
            <a:ext cx="2161699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9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Reason for the Wrath of God (1:18-23)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Ungodliness and Unrighteousness of men (vs 18)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Ungodliness is a lack of reverence toward God and disregards who He is resulting in unrighteousness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Unrighteousness is literally “wickedness”…sin against God results in acts that are not right with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Note God’s wrath is against “All” sin w/o exception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9636" name="TextBox 4">
            <a:extLst>
              <a:ext uri="{FF2B5EF4-FFF2-40B4-BE49-F238E27FC236}">
                <a16:creationId xmlns:a16="http://schemas.microsoft.com/office/drawing/2014/main" id="{62471B7C-3487-7E53-9CFA-87859C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471" y="5119212"/>
            <a:ext cx="210169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/>
              <a:t>Bacchus, Roman god of wine and revelry </a:t>
            </a:r>
          </a:p>
        </p:txBody>
      </p:sp>
      <p:pic>
        <p:nvPicPr>
          <p:cNvPr id="1026" name="Picture 2" descr="People Who Say Such Things: Understand the Wrath of God - Seedbed">
            <a:extLst>
              <a:ext uri="{FF2B5EF4-FFF2-40B4-BE49-F238E27FC236}">
                <a16:creationId xmlns:a16="http://schemas.microsoft.com/office/drawing/2014/main" id="{FEBDB50C-FE89-2697-334A-79D00E38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21916"/>
            <a:ext cx="352186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22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9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Reason for the Wrath of God (1:18-23)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Men suppressing the truth in unrighteousness (vs 19)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Suppress has to do with the idea of “Holding down”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Men knew the truth but tried to hold it down to keep from being convicted by it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results of this will be seen in upcoming verses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69636" name="TextBox 4">
            <a:extLst>
              <a:ext uri="{FF2B5EF4-FFF2-40B4-BE49-F238E27FC236}">
                <a16:creationId xmlns:a16="http://schemas.microsoft.com/office/drawing/2014/main" id="{62471B7C-3487-7E53-9CFA-87859C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9471" y="5119212"/>
            <a:ext cx="210169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620"/>
              <a:t>Bacchus, Roman god of wine and revelry </a:t>
            </a:r>
          </a:p>
        </p:txBody>
      </p:sp>
      <p:pic>
        <p:nvPicPr>
          <p:cNvPr id="1026" name="Picture 2" descr="People Who Say Such Things: Understand the Wrath of God - Seedbed">
            <a:extLst>
              <a:ext uri="{FF2B5EF4-FFF2-40B4-BE49-F238E27FC236}">
                <a16:creationId xmlns:a16="http://schemas.microsoft.com/office/drawing/2014/main" id="{FEBDB50C-FE89-2697-334A-79D00E38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21916"/>
            <a:ext cx="352186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173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know God exists because.......! - alphaigogo.com">
            <a:extLst>
              <a:ext uri="{FF2B5EF4-FFF2-40B4-BE49-F238E27FC236}">
                <a16:creationId xmlns:a16="http://schemas.microsoft.com/office/drawing/2014/main" id="{A05850C1-CDDA-0F05-027F-7182DFD21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36203"/>
            <a:ext cx="352186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9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Reason for the Wrath of God (1:18-23)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God’s Attributes are Clearly Seen      (vs 20)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Since the creation of the world His attributes are clearly seen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Paul seems to be implying that only someone with “eternal power” could create the world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Such a creator must also be divine and not merely human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72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'm Madly in Love with Jesus-Christ - Don't reject God! Please believe in  Jesus Christ before it's too late! | Facebook">
            <a:extLst>
              <a:ext uri="{FF2B5EF4-FFF2-40B4-BE49-F238E27FC236}">
                <a16:creationId xmlns:a16="http://schemas.microsoft.com/office/drawing/2014/main" id="{817FBF43-9345-CE0A-DE8D-8C58D5B44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8" y="2598104"/>
            <a:ext cx="3521867" cy="358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9" y="0"/>
            <a:ext cx="7406640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Reason for the Wrath of God (1:18-23)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Man’s Rejection of God (vs 21-23)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Did not glorify God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Not thankful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Futile in thinking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Hearts darkened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Puffed up with pride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Glorified the creation rather than the creator</a:t>
            </a:r>
          </a:p>
          <a:p>
            <a:pPr marL="0" lvl="1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65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ecisions Determine D ESTINY Decisions Determine One's Destiny. - ppt  download">
            <a:extLst>
              <a:ext uri="{FF2B5EF4-FFF2-40B4-BE49-F238E27FC236}">
                <a16:creationId xmlns:a16="http://schemas.microsoft.com/office/drawing/2014/main" id="{4ED25911-B29B-FB05-A273-065BFD3B2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719" y="2614774"/>
            <a:ext cx="3521868" cy="344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4" name="Title 1">
            <a:extLst>
              <a:ext uri="{FF2B5EF4-FFF2-40B4-BE49-F238E27FC236}">
                <a16:creationId xmlns:a16="http://schemas.microsoft.com/office/drawing/2014/main" id="{C2D82D56-2589-B0C5-CD23-4778CC80B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78" y="0"/>
            <a:ext cx="7951709" cy="705089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God’s Response: He Gave Them Up (1:24-28)</a:t>
            </a:r>
          </a:p>
        </p:txBody>
      </p:sp>
      <p:sp>
        <p:nvSpPr>
          <p:cNvPr id="69635" name="Content Placeholder 2">
            <a:extLst>
              <a:ext uri="{FF2B5EF4-FFF2-40B4-BE49-F238E27FC236}">
                <a16:creationId xmlns:a16="http://schemas.microsoft.com/office/drawing/2014/main" id="{8C374256-1B8C-9479-B1AF-009799B38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705" y="1443041"/>
            <a:ext cx="5632133" cy="4613433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God Gave Them Up To…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Uncleanness (vs 24-25)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Degenerate craving, sexual aberration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en-US" altLang="en-US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The Greek word is used for decaying matter such as dead bodies in the grave…there is a chemical process that results in corruption</a:t>
            </a:r>
          </a:p>
          <a:p>
            <a:pPr marL="0" lvl="1" indent="0" eaLnBrk="1" hangingPunct="1">
              <a:buNone/>
            </a:pPr>
            <a:endParaRPr lang="en-US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86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756</Words>
  <Application>Microsoft Office PowerPoint</Application>
  <PresentationFormat>Custom</PresentationFormat>
  <Paragraphs>82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Roboto</vt:lpstr>
      <vt:lpstr>Savoye LET Plain CC.:1.0</vt:lpstr>
      <vt:lpstr>Times New Roman</vt:lpstr>
      <vt:lpstr>Verdana</vt:lpstr>
      <vt:lpstr>Wingdings</vt:lpstr>
      <vt:lpstr>Office Theme</vt:lpstr>
      <vt:lpstr>PowerPoint Presentation</vt:lpstr>
      <vt:lpstr>God is Right to Judge  the Gentiles</vt:lpstr>
      <vt:lpstr>God is Right to Judge the Gentiles</vt:lpstr>
      <vt:lpstr>God is Right to Judge the Gentiles</vt:lpstr>
      <vt:lpstr>The Reason for the Wrath of God (1:18-23)</vt:lpstr>
      <vt:lpstr>The Reason for the Wrath of God (1:18-23)</vt:lpstr>
      <vt:lpstr>The Reason for the Wrath of God (1:18-23)</vt:lpstr>
      <vt:lpstr>The Reason for the Wrath of God (1:18-23)</vt:lpstr>
      <vt:lpstr>God’s Response: He Gave Them Up (1:24-28)</vt:lpstr>
      <vt:lpstr>God’s Response: He Gave Them Up (1:24-28)</vt:lpstr>
      <vt:lpstr>God’s Response: He Gave Them Up (1:24-28)</vt:lpstr>
      <vt:lpstr>Those Things Which are not Fitting (1:28c-31)</vt:lpstr>
      <vt:lpstr>PowerPoint Presentation</vt:lpstr>
    </vt:vector>
  </TitlesOfParts>
  <Company>Rose Publishing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 Publishing</dc:title>
  <dc:creator>Jessica Curiel</dc:creator>
  <cp:lastModifiedBy>West End</cp:lastModifiedBy>
  <cp:revision>265</cp:revision>
  <cp:lastPrinted>2022-08-04T13:32:12Z</cp:lastPrinted>
  <dcterms:created xsi:type="dcterms:W3CDTF">2015-06-15T16:23:32Z</dcterms:created>
  <dcterms:modified xsi:type="dcterms:W3CDTF">2022-08-07T02:17:53Z</dcterms:modified>
</cp:coreProperties>
</file>