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4"/>
  </p:notesMasterIdLst>
  <p:handoutMasterIdLst>
    <p:handoutMasterId r:id="rId15"/>
  </p:handoutMasterIdLst>
  <p:sldIdLst>
    <p:sldId id="256" r:id="rId2"/>
    <p:sldId id="259" r:id="rId3"/>
    <p:sldId id="260" r:id="rId4"/>
    <p:sldId id="262" r:id="rId5"/>
    <p:sldId id="263" r:id="rId6"/>
    <p:sldId id="264" r:id="rId7"/>
    <p:sldId id="265" r:id="rId8"/>
    <p:sldId id="266" r:id="rId9"/>
    <p:sldId id="267" r:id="rId10"/>
    <p:sldId id="268" r:id="rId11"/>
    <p:sldId id="269" r:id="rId12"/>
    <p:sldId id="270" r:id="rId13"/>
  </p:sldIdLst>
  <p:sldSz cx="109728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1" d="100"/>
          <a:sy n="61" d="100"/>
        </p:scale>
        <p:origin x="11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A91BAC-26EF-430E-9341-5E3D9B70499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DABAEFBA-637B-41E5-B9B3-06A290699854}"/>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889EF31-5CF4-42FF-80A1-0B48375EF078}" type="datetimeFigureOut">
              <a:rPr lang="en-US" smtClean="0"/>
              <a:t>2/27/2022</a:t>
            </a:fld>
            <a:endParaRPr lang="en-US"/>
          </a:p>
        </p:txBody>
      </p:sp>
      <p:sp>
        <p:nvSpPr>
          <p:cNvPr id="4" name="Footer Placeholder 3">
            <a:extLst>
              <a:ext uri="{FF2B5EF4-FFF2-40B4-BE49-F238E27FC236}">
                <a16:creationId xmlns:a16="http://schemas.microsoft.com/office/drawing/2014/main" id="{1DE3052B-1568-494D-AED4-E4F6E722004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DC2B15A-EAEE-4FCF-B3A2-F7591E53F43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FC018B-EFFF-4100-96F1-6E698E4E4405}" type="slidenum">
              <a:rPr lang="en-US" smtClean="0"/>
              <a:t>‹#›</a:t>
            </a:fld>
            <a:endParaRPr lang="en-US"/>
          </a:p>
        </p:txBody>
      </p:sp>
    </p:spTree>
    <p:extLst>
      <p:ext uri="{BB962C8B-B14F-4D97-AF65-F5344CB8AC3E}">
        <p14:creationId xmlns:p14="http://schemas.microsoft.com/office/powerpoint/2010/main" val="72983058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99A71C2-AE23-4C50-ACDB-CEE537182F05}" type="datetimeFigureOut">
              <a:rPr lang="en-US" smtClean="0"/>
              <a:t>2/27/2022</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ED5F4A-394E-41C2-81EC-6198DA086BB2}" type="slidenum">
              <a:rPr lang="en-US" smtClean="0"/>
              <a:t>‹#›</a:t>
            </a:fld>
            <a:endParaRPr lang="en-US"/>
          </a:p>
        </p:txBody>
      </p:sp>
    </p:spTree>
    <p:extLst>
      <p:ext uri="{BB962C8B-B14F-4D97-AF65-F5344CB8AC3E}">
        <p14:creationId xmlns:p14="http://schemas.microsoft.com/office/powerpoint/2010/main" val="45483478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iblegateway.com/passage/?search=2+cor+5%3A17%3B+rom+8%3A1%3B+phil+3%3A9-11&amp;version=NKJV;NET;ESV;KJV#fen-NKJV-28118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2</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2837703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11</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2361691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 3:4-7</a:t>
            </a:r>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12</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91676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3</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89177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4</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787992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5</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007710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Isaiah 10:20 in the KJV the word </a:t>
            </a:r>
            <a:r>
              <a:rPr lang="en-US" i="1" dirty="0"/>
              <a:t>stay</a:t>
            </a:r>
            <a:r>
              <a:rPr lang="en-US" dirty="0"/>
              <a:t> is used. It means, To rest; to rely; to confide in; to trust.</a:t>
            </a:r>
          </a:p>
        </p:txBody>
      </p:sp>
      <p:sp>
        <p:nvSpPr>
          <p:cNvPr id="4" name="Slide Number Placeholder 3"/>
          <p:cNvSpPr>
            <a:spLocks noGrp="1"/>
          </p:cNvSpPr>
          <p:nvPr>
            <p:ph type="sldNum" sz="quarter" idx="5"/>
          </p:nvPr>
        </p:nvSpPr>
        <p:spPr/>
        <p:txBody>
          <a:bodyPr/>
          <a:lstStyle/>
          <a:p>
            <a:fld id="{ACED5F4A-394E-41C2-81EC-6198DA086BB2}" type="slidenum">
              <a:rPr lang="en-US" smtClean="0"/>
              <a:t>6</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3813973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7</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797666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8</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3853447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8:1 “8 </a:t>
            </a:r>
            <a:r>
              <a:rPr lang="en-US" i="1" dirty="0"/>
              <a:t>There is</a:t>
            </a:r>
            <a:r>
              <a:rPr lang="en-US" dirty="0"/>
              <a:t> therefore now no condemnation to those who are in Christ Jesus, who</a:t>
            </a:r>
            <a:r>
              <a:rPr lang="en-US" baseline="30000" dirty="0"/>
              <a:t>[</a:t>
            </a:r>
            <a:r>
              <a:rPr lang="en-US" baseline="30000" dirty="0">
                <a:hlinkClick r:id="rId3" tooltip="See footnote a"/>
              </a:rPr>
              <a:t>a</a:t>
            </a:r>
            <a:r>
              <a:rPr lang="en-US" baseline="30000" dirty="0"/>
              <a:t>]</a:t>
            </a:r>
            <a:r>
              <a:rPr lang="en-US" dirty="0"/>
              <a:t> do not walk according to the flesh, but according to the Spirit. </a:t>
            </a:r>
          </a:p>
        </p:txBody>
      </p:sp>
      <p:sp>
        <p:nvSpPr>
          <p:cNvPr id="4" name="Slide Number Placeholder 3"/>
          <p:cNvSpPr>
            <a:spLocks noGrp="1"/>
          </p:cNvSpPr>
          <p:nvPr>
            <p:ph type="sldNum" sz="quarter" idx="5"/>
          </p:nvPr>
        </p:nvSpPr>
        <p:spPr/>
        <p:txBody>
          <a:bodyPr/>
          <a:lstStyle/>
          <a:p>
            <a:fld id="{ACED5F4A-394E-41C2-81EC-6198DA086BB2}" type="slidenum">
              <a:rPr lang="en-US" smtClean="0"/>
              <a:t>9</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1728988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10</a:t>
            </a:fld>
            <a:endParaRPr lang="en-US"/>
          </a:p>
        </p:txBody>
      </p:sp>
      <p:sp>
        <p:nvSpPr>
          <p:cNvPr id="5" name="Header Placeholder 4">
            <a:extLst>
              <a:ext uri="{FF2B5EF4-FFF2-40B4-BE49-F238E27FC236}">
                <a16:creationId xmlns:a16="http://schemas.microsoft.com/office/drawing/2014/main" id="{39DAEE7C-C521-428A-94D3-27E6BBB7DD57}"/>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2414810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01881" y="3085767"/>
            <a:ext cx="10169039"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23072" y="1020431"/>
            <a:ext cx="9894194" cy="1475013"/>
          </a:xfrm>
          <a:effectLst/>
        </p:spPr>
        <p:txBody>
          <a:bodyPr anchor="b">
            <a:normAutofit/>
          </a:bodyPr>
          <a:lstStyle>
            <a:lvl1pPr>
              <a:defRPr sz="324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23076" y="2495448"/>
            <a:ext cx="9894191" cy="590321"/>
          </a:xfrm>
        </p:spPr>
        <p:txBody>
          <a:bodyPr anchor="t">
            <a:normAutofit/>
          </a:bodyPr>
          <a:lstStyle>
            <a:lvl1pPr marL="0" indent="0" algn="l">
              <a:buNone/>
              <a:defRPr sz="1440" cap="all">
                <a:solidFill>
                  <a:schemeClr val="accent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2/27/2022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418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23073" y="702156"/>
            <a:ext cx="9926654"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7752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7252336" y="599725"/>
            <a:ext cx="3318584"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7383780" y="863600"/>
            <a:ext cx="281178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97432" y="863600"/>
            <a:ext cx="6445463"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01881" y="457200"/>
            <a:ext cx="3332988"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7237932" y="453643"/>
            <a:ext cx="3332988"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2/27/2022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363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3073" y="702156"/>
            <a:ext cx="9926654"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23073" y="2340864"/>
            <a:ext cx="9926654"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2/27/2022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15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03035" y="5141977"/>
            <a:ext cx="10161774"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23074" y="2393953"/>
            <a:ext cx="9926654" cy="2147467"/>
          </a:xfrm>
        </p:spPr>
        <p:txBody>
          <a:bodyPr anchor="b">
            <a:normAutofit/>
          </a:bodyPr>
          <a:lstStyle>
            <a:lvl1pPr algn="l">
              <a:defRPr sz="324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23073" y="4541417"/>
            <a:ext cx="9926654" cy="600556"/>
          </a:xfrm>
        </p:spPr>
        <p:txBody>
          <a:bodyPr anchor="t">
            <a:normAutofit/>
          </a:bodyPr>
          <a:lstStyle>
            <a:lvl1pPr marL="0" indent="0" algn="l">
              <a:buNone/>
              <a:defRPr sz="1620" cap="all">
                <a:solidFill>
                  <a:schemeClr val="accent1"/>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2/27/2022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040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3074" y="729658"/>
            <a:ext cx="9926654"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23074" y="2228004"/>
            <a:ext cx="46752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74437" y="2228004"/>
            <a:ext cx="46752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548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23074" y="729658"/>
            <a:ext cx="9926654"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3072" y="2250891"/>
            <a:ext cx="4675292" cy="557784"/>
          </a:xfrm>
        </p:spPr>
        <p:txBody>
          <a:bodyPr anchor="ctr">
            <a:noAutofit/>
          </a:bodyPr>
          <a:lstStyle>
            <a:lvl1pPr marL="0" indent="0">
              <a:buNone/>
              <a:defRPr sz="1800" b="0">
                <a:solidFill>
                  <a:schemeClr val="tx1">
                    <a:lumMod val="75000"/>
                    <a:lumOff val="25000"/>
                  </a:schemeClr>
                </a:solidFill>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23076" y="2926055"/>
            <a:ext cx="4675289"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74435" y="2250895"/>
            <a:ext cx="4675293" cy="553373"/>
          </a:xfrm>
        </p:spPr>
        <p:txBody>
          <a:bodyPr anchor="ctr">
            <a:noAutofit/>
          </a:bodyPr>
          <a:lstStyle>
            <a:lvl1pPr marL="0" marR="0" indent="0" algn="l" defTabSz="411480" rtl="0" eaLnBrk="1" fontAlgn="auto" latinLnBrk="0" hangingPunct="1">
              <a:lnSpc>
                <a:spcPct val="100000"/>
              </a:lnSpc>
              <a:spcBef>
                <a:spcPct val="20000"/>
              </a:spcBef>
              <a:spcAft>
                <a:spcPts val="540"/>
              </a:spcAft>
              <a:buClr>
                <a:schemeClr val="accent1"/>
              </a:buClr>
              <a:buSzPct val="92000"/>
              <a:buFont typeface="Wingdings 2" panose="05020102010507070707" pitchFamily="18" charset="2"/>
              <a:buNone/>
              <a:tabLst/>
              <a:defRPr sz="1800" b="0">
                <a:solidFill>
                  <a:schemeClr val="tx1">
                    <a:lumMod val="75000"/>
                    <a:lumOff val="25000"/>
                  </a:schemeClr>
                </a:solidFill>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marL="0" marR="0" lvl="0" indent="0" algn="l" defTabSz="411480" rtl="0" eaLnBrk="1" fontAlgn="auto" latinLnBrk="0" hangingPunct="1">
              <a:lnSpc>
                <a:spcPct val="100000"/>
              </a:lnSpc>
              <a:spcBef>
                <a:spcPct val="20000"/>
              </a:spcBef>
              <a:spcAft>
                <a:spcPts val="54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5774435" y="2926055"/>
            <a:ext cx="4675294"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24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18305" y="729658"/>
            <a:ext cx="9926654"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842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6605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03037" y="601201"/>
            <a:ext cx="3314451"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91071" y="933453"/>
            <a:ext cx="2728667" cy="1722419"/>
          </a:xfrm>
        </p:spPr>
        <p:txBody>
          <a:bodyPr anchor="b">
            <a:normAutofit/>
          </a:bodyPr>
          <a:lstStyle>
            <a:lvl1pPr algn="l">
              <a:defRPr sz="216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410836" y="1179829"/>
            <a:ext cx="5985892" cy="4658216"/>
          </a:xfrm>
        </p:spPr>
        <p:txBody>
          <a:bodyPr anchor="ctr">
            <a:normAutofit/>
          </a:bodyPr>
          <a:lstStyle>
            <a:lvl1pPr>
              <a:defRPr sz="1800">
                <a:solidFill>
                  <a:schemeClr val="tx2"/>
                </a:solidFill>
              </a:defRPr>
            </a:lvl1pPr>
            <a:lvl2pPr>
              <a:defRPr sz="1620">
                <a:solidFill>
                  <a:schemeClr val="tx2"/>
                </a:solidFill>
              </a:defRPr>
            </a:lvl2pPr>
            <a:lvl3pPr>
              <a:defRPr sz="1440">
                <a:solidFill>
                  <a:schemeClr val="tx2"/>
                </a:solidFill>
              </a:defRPr>
            </a:lvl3pPr>
            <a:lvl4pPr>
              <a:defRPr sz="1260">
                <a:solidFill>
                  <a:schemeClr val="tx2"/>
                </a:solidFill>
              </a:defRPr>
            </a:lvl4pPr>
            <a:lvl5pPr>
              <a:defRPr sz="1260">
                <a:solidFill>
                  <a:schemeClr val="tx2"/>
                </a:solidFill>
              </a:defRPr>
            </a:lvl5pPr>
            <a:lvl6pPr>
              <a:defRPr sz="1260">
                <a:solidFill>
                  <a:schemeClr val="tx2"/>
                </a:solidFill>
              </a:defRPr>
            </a:lvl6pPr>
            <a:lvl7pPr>
              <a:defRPr sz="1260">
                <a:solidFill>
                  <a:schemeClr val="tx2"/>
                </a:solidFill>
              </a:defRPr>
            </a:lvl7pPr>
            <a:lvl8pPr>
              <a:defRPr sz="1260">
                <a:solidFill>
                  <a:schemeClr val="tx2"/>
                </a:solidFill>
              </a:defRPr>
            </a:lvl8pPr>
            <a:lvl9pPr>
              <a:defRPr sz="126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1071" y="2836654"/>
            <a:ext cx="2728667" cy="3001392"/>
          </a:xfrm>
        </p:spPr>
        <p:txBody>
          <a:bodyPr anchor="t">
            <a:normAutofit/>
          </a:bodyPr>
          <a:lstStyle>
            <a:lvl1pPr marL="0" indent="0" algn="l">
              <a:buNone/>
              <a:defRPr sz="1440">
                <a:solidFill>
                  <a:srgbClr val="FFFFFF"/>
                </a:solidFill>
              </a:defRPr>
            </a:lvl1pPr>
            <a:lvl2pPr marL="411480" indent="0">
              <a:buNone/>
              <a:defRPr sz="99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6845357" y="6456919"/>
            <a:ext cx="2560319" cy="365125"/>
          </a:xfrm>
        </p:spPr>
        <p:txBody>
          <a:bodyPr/>
          <a:lstStyle/>
          <a:p>
            <a:fld id="{D82884F1-FFEA-405F-9602-3DCA865EDA4E}" type="datetime1">
              <a:rPr lang="en-US" smtClean="0"/>
              <a:t>2/27/2022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23074" y="6452593"/>
            <a:ext cx="6225489"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9502471" y="6456919"/>
            <a:ext cx="947259"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2984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3074" y="4693389"/>
            <a:ext cx="9926654" cy="566738"/>
          </a:xfrm>
        </p:spPr>
        <p:txBody>
          <a:bodyPr anchor="b">
            <a:normAutofit/>
          </a:bodyPr>
          <a:lstStyle>
            <a:lvl1pPr algn="l">
              <a:defRPr sz="216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03037" y="641353"/>
            <a:ext cx="10161773" cy="3651249"/>
          </a:xfrm>
        </p:spPr>
        <p:txBody>
          <a:bodyPr anchor="t">
            <a:normAutofit/>
          </a:bodyPr>
          <a:lstStyle>
            <a:lvl1pPr marL="0" indent="0" algn="ctr">
              <a:buNone/>
              <a:defRPr sz="1440"/>
            </a:lvl1pPr>
            <a:lvl2pPr marL="411480" indent="0">
              <a:buNone/>
              <a:defRPr sz="1440"/>
            </a:lvl2pPr>
            <a:lvl3pPr marL="822960" indent="0">
              <a:buNone/>
              <a:defRPr sz="1440"/>
            </a:lvl3pPr>
            <a:lvl4pPr marL="1234440" indent="0">
              <a:buNone/>
              <a:defRPr sz="1440"/>
            </a:lvl4pPr>
            <a:lvl5pPr marL="1645920" indent="0">
              <a:buNone/>
              <a:defRPr sz="1440"/>
            </a:lvl5pPr>
            <a:lvl6pPr marL="2057400" indent="0">
              <a:buNone/>
              <a:defRPr sz="1440"/>
            </a:lvl6pPr>
            <a:lvl7pPr marL="2468880" indent="0">
              <a:buNone/>
              <a:defRPr sz="1440"/>
            </a:lvl7pPr>
            <a:lvl8pPr marL="2880360" indent="0">
              <a:buNone/>
              <a:defRPr sz="1440"/>
            </a:lvl8pPr>
            <a:lvl9pPr marL="3291840" indent="0">
              <a:buNone/>
              <a:defRPr sz="1440"/>
            </a:lvl9pPr>
          </a:lstStyle>
          <a:p>
            <a:r>
              <a:rPr lang="en-US"/>
              <a:t>Click icon to add picture</a:t>
            </a:r>
            <a:endParaRPr lang="en-US" dirty="0"/>
          </a:p>
        </p:txBody>
      </p:sp>
      <p:sp>
        <p:nvSpPr>
          <p:cNvPr id="4" name="Text Placeholder 3"/>
          <p:cNvSpPr>
            <a:spLocks noGrp="1"/>
          </p:cNvSpPr>
          <p:nvPr>
            <p:ph type="body" sz="half" idx="2"/>
          </p:nvPr>
        </p:nvSpPr>
        <p:spPr>
          <a:xfrm>
            <a:off x="523074" y="5260127"/>
            <a:ext cx="9926655" cy="998148"/>
          </a:xfrm>
        </p:spPr>
        <p:txBody>
          <a:bodyPr anchor="t">
            <a:normAutofit/>
          </a:bodyPr>
          <a:lstStyle>
            <a:lvl1pPr marL="0" indent="0">
              <a:buNone/>
              <a:defRPr sz="144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2/27/2022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53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073" y="705124"/>
            <a:ext cx="9926654"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23073" y="2336005"/>
            <a:ext cx="9926654"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45357" y="6423917"/>
            <a:ext cx="2560319" cy="365125"/>
          </a:xfrm>
          <a:prstGeom prst="rect">
            <a:avLst/>
          </a:prstGeom>
        </p:spPr>
        <p:txBody>
          <a:bodyPr vert="horz" lIns="91440" tIns="45720" rIns="91440" bIns="45720" rtlCol="0" anchor="ctr"/>
          <a:lstStyle>
            <a:lvl1pPr algn="r">
              <a:defRPr sz="810">
                <a:solidFill>
                  <a:schemeClr val="tx1">
                    <a:lumMod val="75000"/>
                    <a:lumOff val="25000"/>
                  </a:schemeClr>
                </a:solidFill>
              </a:defRPr>
            </a:lvl1pPr>
          </a:lstStyle>
          <a:p>
            <a:fld id="{ED291B17-9318-49DB-B28B-6E5994AE9581}" type="datetime1">
              <a:rPr lang="en-US" smtClean="0"/>
              <a:t>2/27/2022</a:t>
            </a:fld>
            <a:endParaRPr lang="en-US" dirty="0"/>
          </a:p>
        </p:txBody>
      </p:sp>
      <p:sp>
        <p:nvSpPr>
          <p:cNvPr id="5" name="Footer Placeholder 4"/>
          <p:cNvSpPr>
            <a:spLocks noGrp="1"/>
          </p:cNvSpPr>
          <p:nvPr>
            <p:ph type="ftr" sz="quarter" idx="3"/>
          </p:nvPr>
        </p:nvSpPr>
        <p:spPr>
          <a:xfrm>
            <a:off x="523074" y="6423917"/>
            <a:ext cx="6225489" cy="365125"/>
          </a:xfrm>
          <a:prstGeom prst="rect">
            <a:avLst/>
          </a:prstGeom>
        </p:spPr>
        <p:txBody>
          <a:bodyPr vert="horz" lIns="91440" tIns="45720" rIns="91440" bIns="45720" rtlCol="0" anchor="ctr"/>
          <a:lstStyle>
            <a:lvl1pPr algn="l">
              <a:defRPr sz="81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9502471" y="6423917"/>
            <a:ext cx="947259" cy="365125"/>
          </a:xfrm>
          <a:prstGeom prst="rect">
            <a:avLst/>
          </a:prstGeom>
        </p:spPr>
        <p:txBody>
          <a:bodyPr vert="horz" lIns="91440" tIns="45720" rIns="91440" bIns="45720" rtlCol="0" anchor="ctr"/>
          <a:lstStyle>
            <a:lvl1pPr algn="r">
              <a:defRPr sz="81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01881"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99733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411480" rtl="0" eaLnBrk="1" latinLnBrk="0" hangingPunct="1">
        <a:lnSpc>
          <a:spcPct val="100000"/>
        </a:lnSpc>
        <a:spcBef>
          <a:spcPct val="0"/>
        </a:spcBef>
        <a:buNone/>
        <a:defRPr sz="234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5400" indent="-2754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1530" kern="1200">
          <a:solidFill>
            <a:schemeClr val="tx1">
              <a:lumMod val="75000"/>
              <a:lumOff val="25000"/>
            </a:schemeClr>
          </a:solidFill>
          <a:latin typeface="+mn-lt"/>
          <a:ea typeface="+mn-ea"/>
          <a:cs typeface="+mn-cs"/>
        </a:defRPr>
      </a:lvl1pPr>
      <a:lvl2pPr marL="567000" indent="-2754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1260" kern="1200">
          <a:solidFill>
            <a:schemeClr val="tx1">
              <a:lumMod val="75000"/>
              <a:lumOff val="25000"/>
            </a:schemeClr>
          </a:solidFill>
          <a:latin typeface="+mn-lt"/>
          <a:ea typeface="+mn-ea"/>
          <a:cs typeface="+mn-cs"/>
        </a:defRPr>
      </a:lvl2pPr>
      <a:lvl3pPr marL="810000" indent="-2430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1170" kern="1200">
          <a:solidFill>
            <a:schemeClr val="tx1">
              <a:lumMod val="75000"/>
              <a:lumOff val="25000"/>
            </a:schemeClr>
          </a:solidFill>
          <a:latin typeface="+mn-lt"/>
          <a:ea typeface="+mn-ea"/>
          <a:cs typeface="+mn-cs"/>
        </a:defRPr>
      </a:lvl3pPr>
      <a:lvl4pPr marL="1117800" indent="-2106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990" kern="1200">
          <a:solidFill>
            <a:schemeClr val="tx1">
              <a:lumMod val="75000"/>
              <a:lumOff val="25000"/>
            </a:schemeClr>
          </a:solidFill>
          <a:latin typeface="+mn-lt"/>
          <a:ea typeface="+mn-ea"/>
          <a:cs typeface="+mn-cs"/>
        </a:defRPr>
      </a:lvl4pPr>
      <a:lvl5pPr marL="1441800" indent="-2106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990" kern="1200">
          <a:solidFill>
            <a:schemeClr val="tx1">
              <a:lumMod val="75000"/>
              <a:lumOff val="25000"/>
            </a:schemeClr>
          </a:solidFill>
          <a:latin typeface="+mn-lt"/>
          <a:ea typeface="+mn-ea"/>
          <a:cs typeface="+mn-cs"/>
        </a:defRPr>
      </a:lvl5pPr>
      <a:lvl6pPr marL="171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6pPr>
      <a:lvl7pPr marL="198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7pPr>
      <a:lvl8pPr marL="225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8pPr>
      <a:lvl9pPr marL="252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grpSp>
        <p:nvGrpSpPr>
          <p:cNvPr id="12" name="Group 11">
            <a:extLst>
              <a:ext uri="{FF2B5EF4-FFF2-40B4-BE49-F238E27FC236}">
                <a16:creationId xmlns:a16="http://schemas.microsoft.com/office/drawing/2014/main" id="{79394E1F-0B5F-497D-B2A6-8383A2A548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4261" y="754380"/>
            <a:ext cx="3332988" cy="5341620"/>
            <a:chOff x="438068" y="457200"/>
            <a:chExt cx="3703320" cy="5935133"/>
          </a:xfrm>
        </p:grpSpPr>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FFA6389-81AC-46C3-932B-23145E90C882}"/>
              </a:ext>
            </a:extLst>
          </p:cNvPr>
          <p:cNvSpPr>
            <a:spLocks noGrp="1"/>
          </p:cNvSpPr>
          <p:nvPr>
            <p:ph type="ctrTitle"/>
          </p:nvPr>
        </p:nvSpPr>
        <p:spPr>
          <a:xfrm>
            <a:off x="525781" y="1714501"/>
            <a:ext cx="3070860" cy="3130546"/>
          </a:xfrm>
        </p:spPr>
        <p:txBody>
          <a:bodyPr>
            <a:normAutofit/>
          </a:bodyPr>
          <a:lstStyle/>
          <a:p>
            <a:r>
              <a:rPr lang="en-US" dirty="0">
                <a:solidFill>
                  <a:srgbClr val="FFFFFF"/>
                </a:solidFill>
              </a:rPr>
              <a:t>The solid rock</a:t>
            </a:r>
          </a:p>
        </p:txBody>
      </p:sp>
      <p:sp>
        <p:nvSpPr>
          <p:cNvPr id="3" name="Subtitle 2">
            <a:extLst>
              <a:ext uri="{FF2B5EF4-FFF2-40B4-BE49-F238E27FC236}">
                <a16:creationId xmlns:a16="http://schemas.microsoft.com/office/drawing/2014/main" id="{BC5EBCA4-33EF-44CF-94C7-BA34965DC497}"/>
              </a:ext>
            </a:extLst>
          </p:cNvPr>
          <p:cNvSpPr>
            <a:spLocks noGrp="1"/>
          </p:cNvSpPr>
          <p:nvPr>
            <p:ph type="subTitle" idx="1"/>
          </p:nvPr>
        </p:nvSpPr>
        <p:spPr>
          <a:xfrm>
            <a:off x="525781" y="4973862"/>
            <a:ext cx="3070860" cy="664938"/>
          </a:xfrm>
        </p:spPr>
        <p:txBody>
          <a:bodyPr>
            <a:normAutofit/>
          </a:bodyPr>
          <a:lstStyle/>
          <a:p>
            <a:r>
              <a:rPr lang="en-US" sz="2520" dirty="0">
                <a:solidFill>
                  <a:srgbClr val="FFFFFF">
                    <a:alpha val="75000"/>
                  </a:srgbClr>
                </a:solidFill>
              </a:rPr>
              <a:t>Song #378</a:t>
            </a:r>
          </a:p>
        </p:txBody>
      </p:sp>
      <p:pic>
        <p:nvPicPr>
          <p:cNvPr id="5" name="Picture 4" descr="A close-up of a document&#10;&#10;Description automatically generated with low confidence">
            <a:extLst>
              <a:ext uri="{FF2B5EF4-FFF2-40B4-BE49-F238E27FC236}">
                <a16:creationId xmlns:a16="http://schemas.microsoft.com/office/drawing/2014/main" id="{C42537A7-D1F5-441A-BC7E-30B9ADBE8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8548" y="1250168"/>
            <a:ext cx="6088378" cy="4336326"/>
          </a:xfrm>
          <a:prstGeom prst="rect">
            <a:avLst/>
          </a:prstGeom>
        </p:spPr>
      </p:pic>
    </p:spTree>
    <p:extLst>
      <p:ext uri="{BB962C8B-B14F-4D97-AF65-F5344CB8AC3E}">
        <p14:creationId xmlns:p14="http://schemas.microsoft.com/office/powerpoint/2010/main" val="55231631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Dressed in his righteousness alone, faultless to stand before the throne</a:t>
            </a:r>
            <a:endParaRPr lang="en-US" dirty="0">
              <a:highlight>
                <a:srgbClr val="FFFF00"/>
              </a:highlight>
            </a:endParaRPr>
          </a:p>
        </p:txBody>
      </p:sp>
      <p:sp>
        <p:nvSpPr>
          <p:cNvPr id="67" name="Rectangle 6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7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fontScale="25000" lnSpcReduction="20000"/>
          </a:bodyPr>
          <a:lstStyle/>
          <a:p>
            <a:endParaRPr lang="en-US" sz="7200" dirty="0">
              <a:latin typeface="Arial" panose="020B0604020202020204" pitchFamily="34" charset="0"/>
              <a:cs typeface="Arial" panose="020B0604020202020204" pitchFamily="34" charset="0"/>
            </a:endParaRPr>
          </a:p>
          <a:p>
            <a:endParaRPr lang="en-US" sz="7200" dirty="0">
              <a:latin typeface="Arial" panose="020B0604020202020204" pitchFamily="34" charset="0"/>
              <a:cs typeface="Arial" panose="020B0604020202020204" pitchFamily="34" charset="0"/>
            </a:endParaRPr>
          </a:p>
          <a:p>
            <a:r>
              <a:rPr lang="en-US" sz="7200" dirty="0">
                <a:latin typeface="Arial" panose="020B0604020202020204" pitchFamily="34" charset="0"/>
                <a:cs typeface="Arial" panose="020B0604020202020204" pitchFamily="34" charset="0"/>
              </a:rPr>
              <a:t>Rom 3:20-26 “</a:t>
            </a:r>
            <a:r>
              <a:rPr lang="en-US" sz="8000" baseline="30000" dirty="0"/>
              <a:t>20 </a:t>
            </a:r>
            <a:r>
              <a:rPr lang="en-US" sz="8000" dirty="0"/>
              <a:t>Therefore by the deeds of the law no flesh will be justified in His sight, for by the law </a:t>
            </a:r>
            <a:r>
              <a:rPr lang="en-US" sz="8000" i="1" dirty="0"/>
              <a:t>is</a:t>
            </a:r>
            <a:r>
              <a:rPr lang="en-US" sz="8000" dirty="0"/>
              <a:t> the knowledge of sin. </a:t>
            </a:r>
          </a:p>
          <a:p>
            <a:r>
              <a:rPr lang="en-US" sz="8000" baseline="30000" dirty="0"/>
              <a:t>21 </a:t>
            </a:r>
            <a:r>
              <a:rPr lang="en-US" sz="8000" dirty="0"/>
              <a:t>But now the righteousness of God apart from the law is revealed, being witnessed by the Law and the Prophets, </a:t>
            </a:r>
          </a:p>
          <a:p>
            <a:r>
              <a:rPr lang="en-US" sz="8000" baseline="30000" dirty="0"/>
              <a:t>22 </a:t>
            </a:r>
            <a:r>
              <a:rPr lang="en-US" sz="8000" dirty="0"/>
              <a:t>even the righteousness of God, through faith in Jesus Christ, to all and on all who believe. For there is no difference;</a:t>
            </a:r>
          </a:p>
          <a:p>
            <a:r>
              <a:rPr lang="en-US" sz="8000" dirty="0"/>
              <a:t> </a:t>
            </a:r>
            <a:r>
              <a:rPr lang="en-US" sz="8000" baseline="30000" dirty="0"/>
              <a:t>23 </a:t>
            </a:r>
            <a:r>
              <a:rPr lang="en-US" sz="8000" dirty="0"/>
              <a:t>for all have sinned and fall short of the glory of God,.</a:t>
            </a:r>
          </a:p>
          <a:p>
            <a:endParaRPr lang="en-US" sz="7200" dirty="0">
              <a:latin typeface="Arial" panose="020B0604020202020204" pitchFamily="34" charset="0"/>
              <a:cs typeface="Arial" panose="020B0604020202020204" pitchFamily="34" charset="0"/>
            </a:endParaRPr>
          </a:p>
          <a:p>
            <a:pPr marL="0" indent="0">
              <a:buNone/>
            </a:pPr>
            <a:endParaRPr lang="en-US" sz="72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6" name="Picture 5" descr="Text, letter&#10;&#10;Description automatically generated">
            <a:extLst>
              <a:ext uri="{FF2B5EF4-FFF2-40B4-BE49-F238E27FC236}">
                <a16:creationId xmlns:a16="http://schemas.microsoft.com/office/drawing/2014/main" id="{03028B4D-B669-4587-A983-4C3A67A09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948" y="2135832"/>
            <a:ext cx="3332988" cy="4121734"/>
          </a:xfrm>
          <a:prstGeom prst="rect">
            <a:avLst/>
          </a:prstGeom>
        </p:spPr>
      </p:pic>
    </p:spTree>
    <p:extLst>
      <p:ext uri="{BB962C8B-B14F-4D97-AF65-F5344CB8AC3E}">
        <p14:creationId xmlns:p14="http://schemas.microsoft.com/office/powerpoint/2010/main" val="24323642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Dressed in his righteousness alone, faultless to stand before the throne</a:t>
            </a:r>
            <a:endParaRPr lang="en-US" dirty="0">
              <a:highlight>
                <a:srgbClr val="FFFF00"/>
              </a:highlight>
            </a:endParaRPr>
          </a:p>
        </p:txBody>
      </p:sp>
      <p:sp>
        <p:nvSpPr>
          <p:cNvPr id="67" name="Rectangle 6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7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fontScale="25000" lnSpcReduction="20000"/>
          </a:bodyPr>
          <a:lstStyle/>
          <a:p>
            <a:endParaRPr lang="en-US" sz="7200" dirty="0">
              <a:latin typeface="Arial" panose="020B0604020202020204" pitchFamily="34" charset="0"/>
              <a:cs typeface="Arial" panose="020B0604020202020204" pitchFamily="34" charset="0"/>
            </a:endParaRPr>
          </a:p>
          <a:p>
            <a:endParaRPr lang="en-US" sz="7200" dirty="0">
              <a:latin typeface="Arial" panose="020B0604020202020204" pitchFamily="34" charset="0"/>
              <a:cs typeface="Arial" panose="020B0604020202020204" pitchFamily="34" charset="0"/>
            </a:endParaRPr>
          </a:p>
          <a:p>
            <a:r>
              <a:rPr lang="en-US" sz="8000" baseline="30000" dirty="0">
                <a:latin typeface="Arial" panose="020B0604020202020204" pitchFamily="34" charset="0"/>
                <a:cs typeface="Arial" panose="020B0604020202020204" pitchFamily="34" charset="0"/>
              </a:rPr>
              <a:t>24 </a:t>
            </a:r>
            <a:r>
              <a:rPr lang="en-US" sz="8000" dirty="0">
                <a:latin typeface="Arial" panose="020B0604020202020204" pitchFamily="34" charset="0"/>
                <a:cs typeface="Arial" panose="020B0604020202020204" pitchFamily="34" charset="0"/>
              </a:rPr>
              <a:t>being justified</a:t>
            </a:r>
            <a:r>
              <a:rPr lang="en-US" sz="8000" baseline="30000" dirty="0">
                <a:latin typeface="Arial" panose="020B0604020202020204" pitchFamily="34" charset="0"/>
                <a:cs typeface="Arial" panose="020B0604020202020204" pitchFamily="34" charset="0"/>
              </a:rPr>
              <a:t> </a:t>
            </a:r>
            <a:r>
              <a:rPr lang="en-US" sz="8000" dirty="0">
                <a:latin typeface="Arial" panose="020B0604020202020204" pitchFamily="34" charset="0"/>
                <a:cs typeface="Arial" panose="020B0604020202020204" pitchFamily="34" charset="0"/>
              </a:rPr>
              <a:t>freely by His grace through the redemption that is in Christ Jesus, </a:t>
            </a:r>
          </a:p>
          <a:p>
            <a:r>
              <a:rPr lang="en-US" sz="8000" baseline="30000" dirty="0">
                <a:latin typeface="Arial" panose="020B0604020202020204" pitchFamily="34" charset="0"/>
                <a:cs typeface="Arial" panose="020B0604020202020204" pitchFamily="34" charset="0"/>
              </a:rPr>
              <a:t>25 </a:t>
            </a:r>
            <a:r>
              <a:rPr lang="en-US" sz="8000" dirty="0">
                <a:latin typeface="Arial" panose="020B0604020202020204" pitchFamily="34" charset="0"/>
                <a:cs typeface="Arial" panose="020B0604020202020204" pitchFamily="34" charset="0"/>
              </a:rPr>
              <a:t>whom God set forth </a:t>
            </a:r>
            <a:r>
              <a:rPr lang="en-US" sz="8000" i="1" dirty="0">
                <a:latin typeface="Arial" panose="020B0604020202020204" pitchFamily="34" charset="0"/>
                <a:cs typeface="Arial" panose="020B0604020202020204" pitchFamily="34" charset="0"/>
              </a:rPr>
              <a:t>as</a:t>
            </a:r>
            <a:r>
              <a:rPr lang="en-US" sz="8000" dirty="0">
                <a:latin typeface="Arial" panose="020B0604020202020204" pitchFamily="34" charset="0"/>
                <a:cs typeface="Arial" panose="020B0604020202020204" pitchFamily="34" charset="0"/>
              </a:rPr>
              <a:t> a propitiation by His blood, through faith, to demonstrate His righteousness, because in His forbearance God had passed over the sins that were previously committed, </a:t>
            </a:r>
          </a:p>
          <a:p>
            <a:r>
              <a:rPr lang="en-US" sz="8000" baseline="30000" dirty="0">
                <a:latin typeface="Arial" panose="020B0604020202020204" pitchFamily="34" charset="0"/>
                <a:cs typeface="Arial" panose="020B0604020202020204" pitchFamily="34" charset="0"/>
              </a:rPr>
              <a:t>26 </a:t>
            </a:r>
            <a:r>
              <a:rPr lang="en-US" sz="8000" dirty="0">
                <a:latin typeface="Arial" panose="020B0604020202020204" pitchFamily="34" charset="0"/>
                <a:cs typeface="Arial" panose="020B0604020202020204" pitchFamily="34" charset="0"/>
              </a:rPr>
              <a:t>to demonstrate at the present time His righteousness, that He might be just and the justifier of the one who has faith in Jesus</a:t>
            </a:r>
          </a:p>
          <a:p>
            <a:pPr marL="0" indent="0">
              <a:buNone/>
            </a:pPr>
            <a:endParaRPr lang="en-US" sz="72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6" name="Picture 5" descr="Text, letter&#10;&#10;Description automatically generated">
            <a:extLst>
              <a:ext uri="{FF2B5EF4-FFF2-40B4-BE49-F238E27FC236}">
                <a16:creationId xmlns:a16="http://schemas.microsoft.com/office/drawing/2014/main" id="{AAA2C8A1-A9AC-49F0-A924-FF2896AA28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79" y="2164383"/>
            <a:ext cx="3332987" cy="4061795"/>
          </a:xfrm>
          <a:prstGeom prst="rect">
            <a:avLst/>
          </a:prstGeom>
        </p:spPr>
      </p:pic>
    </p:spTree>
    <p:extLst>
      <p:ext uri="{BB962C8B-B14F-4D97-AF65-F5344CB8AC3E}">
        <p14:creationId xmlns:p14="http://schemas.microsoft.com/office/powerpoint/2010/main" val="42110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Dressed in his righteousness alone, faultless to stand before the throne</a:t>
            </a:r>
            <a:endParaRPr lang="en-US" dirty="0">
              <a:highlight>
                <a:srgbClr val="FFFF00"/>
              </a:highlight>
            </a:endParaRPr>
          </a:p>
        </p:txBody>
      </p:sp>
      <p:sp>
        <p:nvSpPr>
          <p:cNvPr id="67" name="Rectangle 6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7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fontScale="25000" lnSpcReduction="20000"/>
          </a:bodyPr>
          <a:lstStyle/>
          <a:p>
            <a:endParaRPr lang="en-US" sz="7200" dirty="0">
              <a:latin typeface="Arial" panose="020B0604020202020204" pitchFamily="34" charset="0"/>
              <a:cs typeface="Arial" panose="020B0604020202020204" pitchFamily="34" charset="0"/>
            </a:endParaRPr>
          </a:p>
          <a:p>
            <a:endParaRPr lang="en-US" sz="7200" dirty="0">
              <a:latin typeface="Arial" panose="020B0604020202020204" pitchFamily="34" charset="0"/>
              <a:cs typeface="Arial" panose="020B0604020202020204" pitchFamily="34" charset="0"/>
            </a:endParaRPr>
          </a:p>
          <a:p>
            <a:r>
              <a:rPr lang="en-US" sz="8800" baseline="30000" dirty="0"/>
              <a:t>4 </a:t>
            </a:r>
            <a:r>
              <a:rPr lang="en-US" sz="8800" dirty="0"/>
              <a:t>But when the kindness and the love of God our Savior toward man appeared, </a:t>
            </a:r>
          </a:p>
          <a:p>
            <a:r>
              <a:rPr lang="en-US" sz="8800" baseline="30000" dirty="0"/>
              <a:t>5 </a:t>
            </a:r>
            <a:r>
              <a:rPr lang="en-US" sz="8800" dirty="0"/>
              <a:t>not by works of righteousness which we have done, but according to His mercy He saved us, through the washing of regeneration and renewing of the Holy Spirit,</a:t>
            </a:r>
          </a:p>
          <a:p>
            <a:r>
              <a:rPr lang="en-US" sz="8800" dirty="0"/>
              <a:t> </a:t>
            </a:r>
            <a:r>
              <a:rPr lang="en-US" sz="8800" baseline="30000" dirty="0"/>
              <a:t>6 </a:t>
            </a:r>
            <a:r>
              <a:rPr lang="en-US" sz="8800" dirty="0"/>
              <a:t>whom He poured out on us abundantly through Jesus Christ our Savior, </a:t>
            </a:r>
          </a:p>
          <a:p>
            <a:r>
              <a:rPr lang="en-US" sz="8800" baseline="30000" dirty="0"/>
              <a:t>7 </a:t>
            </a:r>
            <a:r>
              <a:rPr lang="en-US" sz="8800" dirty="0"/>
              <a:t>that having been justified by His grace we should become heirs according to the hope of eternal life.</a:t>
            </a:r>
            <a:endParaRPr lang="en-US" sz="72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6" name="Picture 5" descr="Text, letter&#10;&#10;Description automatically generated">
            <a:extLst>
              <a:ext uri="{FF2B5EF4-FFF2-40B4-BE49-F238E27FC236}">
                <a16:creationId xmlns:a16="http://schemas.microsoft.com/office/drawing/2014/main" id="{0024F31C-1692-4AE7-B230-CBCCBD774C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206590"/>
            <a:ext cx="3332988" cy="4045683"/>
          </a:xfrm>
          <a:prstGeom prst="rect">
            <a:avLst/>
          </a:prstGeom>
        </p:spPr>
      </p:pic>
    </p:spTree>
    <p:extLst>
      <p:ext uri="{BB962C8B-B14F-4D97-AF65-F5344CB8AC3E}">
        <p14:creationId xmlns:p14="http://schemas.microsoft.com/office/powerpoint/2010/main" val="62241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a:ln>
                  <a:noFill/>
                </a:ln>
                <a:effectLst/>
                <a:highlight>
                  <a:srgbClr val="FFFF00"/>
                </a:highlight>
                <a:uLnTx/>
                <a:uFillTx/>
                <a:latin typeface="Arial" panose="020B0604020202020204" pitchFamily="34" charset="0"/>
                <a:ea typeface="+mj-ea"/>
                <a:cs typeface="Arial" panose="020B0604020202020204" pitchFamily="34" charset="0"/>
              </a:rPr>
              <a:t>His oath, His covenant, his blood</a:t>
            </a:r>
            <a:r>
              <a:rPr kumimoji="0" lang="en-US" b="1" i="0" u="none" strike="noStrike" kern="1200" cap="all" spc="0" normalizeH="0" baseline="0" noProof="0">
                <a:ln>
                  <a:noFill/>
                </a:ln>
                <a:effectLst/>
                <a:uLnTx/>
                <a:uFillTx/>
                <a:latin typeface="Arial" panose="020B0604020202020204" pitchFamily="34" charset="0"/>
                <a:ea typeface="+mj-ea"/>
                <a:cs typeface="Arial" panose="020B0604020202020204" pitchFamily="34" charset="0"/>
              </a:rPr>
              <a:t>, support me in the whelming flood</a:t>
            </a:r>
            <a:endParaRPr lang="en-US"/>
          </a:p>
        </p:txBody>
      </p:sp>
      <p:sp>
        <p:nvSpPr>
          <p:cNvPr id="28" name="Rectangle 27">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beverage, alcohol&#10;&#10;Description automatically generated">
            <a:extLst>
              <a:ext uri="{FF2B5EF4-FFF2-40B4-BE49-F238E27FC236}">
                <a16:creationId xmlns:a16="http://schemas.microsoft.com/office/drawing/2014/main" id="{4649924A-217A-4C39-B425-EB4FC6AB74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1890876"/>
            <a:ext cx="6394934" cy="4749075"/>
          </a:xfrm>
        </p:spPr>
        <p:txBody>
          <a:bodyPr>
            <a:normAutofit fontScale="92500" lnSpcReduction="20000"/>
          </a:bodyPr>
          <a:lstStyle/>
          <a:p>
            <a:pPr marL="0" indent="0">
              <a:lnSpc>
                <a:spcPct val="100000"/>
              </a:lnSpc>
              <a:buNone/>
            </a:pPr>
            <a:endParaRPr lang="en-US" sz="1300" b="1" dirty="0">
              <a:latin typeface="Arial" panose="020B0604020202020204" pitchFamily="34" charset="0"/>
              <a:cs typeface="Arial" panose="020B0604020202020204" pitchFamily="34" charset="0"/>
            </a:endParaRPr>
          </a:p>
          <a:p>
            <a:pPr marL="0" indent="0">
              <a:lnSpc>
                <a:spcPct val="100000"/>
              </a:lnSpc>
              <a:buNone/>
            </a:pPr>
            <a:endParaRPr lang="en-US" sz="1300" b="1" dirty="0">
              <a:latin typeface="Arial" panose="020B0604020202020204" pitchFamily="34" charset="0"/>
              <a:cs typeface="Arial" panose="020B0604020202020204" pitchFamily="34" charset="0"/>
            </a:endParaRPr>
          </a:p>
          <a:p>
            <a:pPr marL="0" indent="0">
              <a:lnSpc>
                <a:spcPct val="100000"/>
              </a:lnSpc>
              <a:buNone/>
            </a:pPr>
            <a:r>
              <a:rPr lang="en-US" sz="1900" b="1" dirty="0" err="1">
                <a:latin typeface="Arial" panose="020B0604020202020204" pitchFamily="34" charset="0"/>
                <a:cs typeface="Arial" panose="020B0604020202020204" pitchFamily="34" charset="0"/>
              </a:rPr>
              <a:t>Jer</a:t>
            </a:r>
            <a:r>
              <a:rPr lang="en-US" sz="1900" b="1" dirty="0">
                <a:latin typeface="Arial" panose="020B0604020202020204" pitchFamily="34" charset="0"/>
                <a:cs typeface="Arial" panose="020B0604020202020204" pitchFamily="34" charset="0"/>
              </a:rPr>
              <a:t> 31:31-34 “</a:t>
            </a:r>
            <a:r>
              <a:rPr lang="en-US" sz="1900" baseline="30000" dirty="0">
                <a:latin typeface="Arial" panose="020B0604020202020204" pitchFamily="34" charset="0"/>
                <a:cs typeface="Arial" panose="020B0604020202020204" pitchFamily="34" charset="0"/>
              </a:rPr>
              <a:t>31 </a:t>
            </a:r>
            <a:r>
              <a:rPr lang="en-US" sz="1900" dirty="0">
                <a:latin typeface="Arial" panose="020B0604020202020204" pitchFamily="34" charset="0"/>
                <a:cs typeface="Arial" panose="020B0604020202020204" pitchFamily="34" charset="0"/>
              </a:rPr>
              <a:t>“Behold, the days are coming, says the </a:t>
            </a:r>
            <a:r>
              <a:rPr lang="en-US" sz="1900" cap="small" dirty="0">
                <a:latin typeface="Arial" panose="020B0604020202020204" pitchFamily="34" charset="0"/>
                <a:cs typeface="Arial" panose="020B0604020202020204" pitchFamily="34" charset="0"/>
              </a:rPr>
              <a:t>Lord</a:t>
            </a:r>
            <a:r>
              <a:rPr lang="en-US" sz="1900" dirty="0">
                <a:latin typeface="Arial" panose="020B0604020202020204" pitchFamily="34" charset="0"/>
                <a:cs typeface="Arial" panose="020B0604020202020204" pitchFamily="34" charset="0"/>
              </a:rPr>
              <a:t>, when I will make a new covenant with the house of Israel and with the house of Judah— </a:t>
            </a:r>
          </a:p>
          <a:p>
            <a:pPr marL="0" indent="0">
              <a:lnSpc>
                <a:spcPct val="100000"/>
              </a:lnSpc>
              <a:buNone/>
            </a:pPr>
            <a:r>
              <a:rPr lang="en-US" sz="1900" baseline="30000" dirty="0">
                <a:latin typeface="Arial" panose="020B0604020202020204" pitchFamily="34" charset="0"/>
                <a:cs typeface="Arial" panose="020B0604020202020204" pitchFamily="34" charset="0"/>
              </a:rPr>
              <a:t>32 </a:t>
            </a:r>
            <a:r>
              <a:rPr lang="en-US" sz="1900" dirty="0">
                <a:latin typeface="Arial" panose="020B0604020202020204" pitchFamily="34" charset="0"/>
                <a:cs typeface="Arial" panose="020B0604020202020204" pitchFamily="34" charset="0"/>
              </a:rPr>
              <a:t>not according to the covenant that I made with their fathers in the day </a:t>
            </a:r>
            <a:r>
              <a:rPr lang="en-US" sz="1900" i="1" dirty="0">
                <a:latin typeface="Arial" panose="020B0604020202020204" pitchFamily="34" charset="0"/>
                <a:cs typeface="Arial" panose="020B0604020202020204" pitchFamily="34" charset="0"/>
              </a:rPr>
              <a:t>that</a:t>
            </a:r>
            <a:r>
              <a:rPr lang="en-US" sz="1900" dirty="0">
                <a:latin typeface="Arial" panose="020B0604020202020204" pitchFamily="34" charset="0"/>
                <a:cs typeface="Arial" panose="020B0604020202020204" pitchFamily="34" charset="0"/>
              </a:rPr>
              <a:t> I took them by the hand to lead them out of the land of Egypt, My covenant which they broke, though I was a husband to them, says the </a:t>
            </a:r>
            <a:r>
              <a:rPr lang="en-US" sz="1900" cap="small" dirty="0">
                <a:latin typeface="Arial" panose="020B0604020202020204" pitchFamily="34" charset="0"/>
                <a:cs typeface="Arial" panose="020B0604020202020204" pitchFamily="34" charset="0"/>
              </a:rPr>
              <a:t>Lord</a:t>
            </a:r>
            <a:r>
              <a:rPr lang="en-US" sz="1900" dirty="0">
                <a:latin typeface="Arial" panose="020B0604020202020204" pitchFamily="34" charset="0"/>
                <a:cs typeface="Arial" panose="020B0604020202020204" pitchFamily="34" charset="0"/>
              </a:rPr>
              <a:t>. </a:t>
            </a:r>
          </a:p>
          <a:p>
            <a:pPr marL="0" indent="0">
              <a:lnSpc>
                <a:spcPct val="100000"/>
              </a:lnSpc>
              <a:buNone/>
            </a:pPr>
            <a:r>
              <a:rPr lang="en-US" sz="1900" baseline="30000" dirty="0">
                <a:latin typeface="Arial" panose="020B0604020202020204" pitchFamily="34" charset="0"/>
                <a:cs typeface="Arial" panose="020B0604020202020204" pitchFamily="34" charset="0"/>
              </a:rPr>
              <a:t>33 </a:t>
            </a:r>
            <a:r>
              <a:rPr lang="en-US" sz="1900" dirty="0">
                <a:latin typeface="Arial" panose="020B0604020202020204" pitchFamily="34" charset="0"/>
                <a:cs typeface="Arial" panose="020B0604020202020204" pitchFamily="34" charset="0"/>
              </a:rPr>
              <a:t>But this </a:t>
            </a:r>
            <a:r>
              <a:rPr lang="en-US" sz="1900" i="1" dirty="0">
                <a:latin typeface="Arial" panose="020B0604020202020204" pitchFamily="34" charset="0"/>
                <a:cs typeface="Arial" panose="020B0604020202020204" pitchFamily="34" charset="0"/>
              </a:rPr>
              <a:t>is</a:t>
            </a:r>
            <a:r>
              <a:rPr lang="en-US" sz="1900" dirty="0">
                <a:latin typeface="Arial" panose="020B0604020202020204" pitchFamily="34" charset="0"/>
                <a:cs typeface="Arial" panose="020B0604020202020204" pitchFamily="34" charset="0"/>
              </a:rPr>
              <a:t> the covenant that I will make with the house of Israel after those days, says the </a:t>
            </a:r>
            <a:r>
              <a:rPr lang="en-US" sz="1900" cap="small" dirty="0">
                <a:latin typeface="Arial" panose="020B0604020202020204" pitchFamily="34" charset="0"/>
                <a:cs typeface="Arial" panose="020B0604020202020204" pitchFamily="34" charset="0"/>
              </a:rPr>
              <a:t>Lord</a:t>
            </a:r>
            <a:r>
              <a:rPr lang="en-US" sz="1900" dirty="0">
                <a:latin typeface="Arial" panose="020B0604020202020204" pitchFamily="34" charset="0"/>
                <a:cs typeface="Arial" panose="020B0604020202020204" pitchFamily="34" charset="0"/>
              </a:rPr>
              <a:t>: I will put My law in their minds, and write it on their hearts; and I will be their God, and they shall be My people.</a:t>
            </a:r>
          </a:p>
          <a:p>
            <a:pPr marL="0" indent="0">
              <a:lnSpc>
                <a:spcPct val="100000"/>
              </a:lnSpc>
              <a:buNone/>
            </a:pPr>
            <a:r>
              <a:rPr lang="en-US" sz="1900" dirty="0">
                <a:latin typeface="Arial" panose="020B0604020202020204" pitchFamily="34" charset="0"/>
                <a:cs typeface="Arial" panose="020B0604020202020204" pitchFamily="34" charset="0"/>
              </a:rPr>
              <a:t> </a:t>
            </a:r>
            <a:r>
              <a:rPr lang="en-US" sz="1900" baseline="30000" dirty="0">
                <a:latin typeface="Arial" panose="020B0604020202020204" pitchFamily="34" charset="0"/>
                <a:cs typeface="Arial" panose="020B0604020202020204" pitchFamily="34" charset="0"/>
              </a:rPr>
              <a:t>34 </a:t>
            </a:r>
            <a:r>
              <a:rPr lang="en-US" sz="1900" dirty="0">
                <a:latin typeface="Arial" panose="020B0604020202020204" pitchFamily="34" charset="0"/>
                <a:cs typeface="Arial" panose="020B0604020202020204" pitchFamily="34" charset="0"/>
              </a:rPr>
              <a:t>No more shall every man teach his neighbor, and every man his brother, saying, ‘Know the </a:t>
            </a:r>
            <a:r>
              <a:rPr lang="en-US" sz="1900" cap="small" dirty="0">
                <a:latin typeface="Arial" panose="020B0604020202020204" pitchFamily="34" charset="0"/>
                <a:cs typeface="Arial" panose="020B0604020202020204" pitchFamily="34" charset="0"/>
              </a:rPr>
              <a:t>Lord</a:t>
            </a:r>
            <a:r>
              <a:rPr lang="en-US" sz="1900" dirty="0">
                <a:latin typeface="Arial" panose="020B0604020202020204" pitchFamily="34" charset="0"/>
                <a:cs typeface="Arial" panose="020B0604020202020204" pitchFamily="34" charset="0"/>
              </a:rPr>
              <a:t>,’ for they all shall know Me, from the least of them to the greatest of them, says the </a:t>
            </a:r>
            <a:r>
              <a:rPr lang="en-US" sz="1900" cap="small" dirty="0">
                <a:latin typeface="Arial" panose="020B0604020202020204" pitchFamily="34" charset="0"/>
                <a:cs typeface="Arial" panose="020B0604020202020204" pitchFamily="34" charset="0"/>
              </a:rPr>
              <a:t>Lord</a:t>
            </a:r>
            <a:r>
              <a:rPr lang="en-US" sz="1900" dirty="0">
                <a:latin typeface="Arial" panose="020B0604020202020204" pitchFamily="34" charset="0"/>
                <a:cs typeface="Arial" panose="020B0604020202020204" pitchFamily="34" charset="0"/>
              </a:rPr>
              <a:t>. For I will forgive their iniquity, and their sin I will remember no more.”</a:t>
            </a:r>
          </a:p>
          <a:p>
            <a:pPr marL="0" indent="0">
              <a:lnSpc>
                <a:spcPct val="100000"/>
              </a:lnSpc>
              <a:buNone/>
            </a:pPr>
            <a:endParaRPr lang="en-US" sz="1300" b="1" dirty="0">
              <a:latin typeface="Arial" panose="020B0604020202020204" pitchFamily="34" charset="0"/>
              <a:cs typeface="Arial" panose="020B0604020202020204" pitchFamily="34" charset="0"/>
            </a:endParaRPr>
          </a:p>
          <a:p>
            <a:pPr marL="0" indent="0">
              <a:lnSpc>
                <a:spcPct val="100000"/>
              </a:lnSpc>
              <a:buNone/>
            </a:pPr>
            <a:endParaRPr lang="en-US" sz="1300" dirty="0">
              <a:latin typeface="Arial" panose="020B0604020202020204" pitchFamily="34" charset="0"/>
              <a:cs typeface="Arial" panose="020B0604020202020204" pitchFamily="34" charset="0"/>
            </a:endParaRPr>
          </a:p>
          <a:p>
            <a:pPr marL="0" indent="0">
              <a:lnSpc>
                <a:spcPct val="100000"/>
              </a:lnSpc>
              <a:buNone/>
            </a:pP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64211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a:ln>
                  <a:noFill/>
                </a:ln>
                <a:effectLst/>
                <a:highlight>
                  <a:srgbClr val="FFFF00"/>
                </a:highlight>
                <a:uLnTx/>
                <a:uFillTx/>
                <a:latin typeface="Arial" panose="020B0604020202020204" pitchFamily="34" charset="0"/>
                <a:ea typeface="+mj-ea"/>
                <a:cs typeface="Arial" panose="020B0604020202020204" pitchFamily="34" charset="0"/>
              </a:rPr>
              <a:t>His oath, His covenant, his blood</a:t>
            </a:r>
            <a:r>
              <a:rPr kumimoji="0" lang="en-US" b="1" i="0" u="none" strike="noStrike" kern="1200" cap="all" spc="0" normalizeH="0" baseline="0" noProof="0">
                <a:ln>
                  <a:noFill/>
                </a:ln>
                <a:effectLst/>
                <a:uLnTx/>
                <a:uFillTx/>
                <a:latin typeface="Arial" panose="020B0604020202020204" pitchFamily="34" charset="0"/>
                <a:ea typeface="+mj-ea"/>
                <a:cs typeface="Arial" panose="020B0604020202020204" pitchFamily="34" charset="0"/>
              </a:rPr>
              <a:t>, support me in the whelming flood</a:t>
            </a:r>
            <a:endParaRPr lang="en-US"/>
          </a:p>
        </p:txBody>
      </p:sp>
      <p:sp>
        <p:nvSpPr>
          <p:cNvPr id="28" name="Rectangle 27">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beverage, alcohol&#10;&#10;Description automatically generated">
            <a:extLst>
              <a:ext uri="{FF2B5EF4-FFF2-40B4-BE49-F238E27FC236}">
                <a16:creationId xmlns:a16="http://schemas.microsoft.com/office/drawing/2014/main" id="{4649924A-217A-4C39-B425-EB4FC6AB74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1890876"/>
            <a:ext cx="6394934" cy="4749075"/>
          </a:xfrm>
        </p:spPr>
        <p:txBody>
          <a:bodyPr>
            <a:normAutofit/>
          </a:bodyPr>
          <a:lstStyle/>
          <a:p>
            <a:pPr marL="0" indent="0">
              <a:lnSpc>
                <a:spcPct val="100000"/>
              </a:lnSpc>
              <a:buNone/>
            </a:pPr>
            <a:endParaRPr lang="en-US" sz="1300" b="1" dirty="0">
              <a:latin typeface="Arial" panose="020B0604020202020204" pitchFamily="34" charset="0"/>
              <a:cs typeface="Arial" panose="020B0604020202020204" pitchFamily="34" charset="0"/>
            </a:endParaRPr>
          </a:p>
          <a:p>
            <a:pPr marL="0" indent="0">
              <a:lnSpc>
                <a:spcPct val="100000"/>
              </a:lnSpc>
              <a:buNone/>
            </a:pPr>
            <a:endParaRPr lang="en-US" sz="13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Mt 26:26-28 “</a:t>
            </a:r>
            <a:r>
              <a:rPr lang="en-US" sz="2000" baseline="30000" dirty="0">
                <a:latin typeface="Arial" panose="020B0604020202020204" pitchFamily="34" charset="0"/>
                <a:cs typeface="Arial" panose="020B0604020202020204" pitchFamily="34" charset="0"/>
              </a:rPr>
              <a:t>26 </a:t>
            </a:r>
            <a:r>
              <a:rPr lang="en-US" sz="2000" dirty="0">
                <a:latin typeface="Arial" panose="020B0604020202020204" pitchFamily="34" charset="0"/>
                <a:cs typeface="Arial" panose="020B0604020202020204" pitchFamily="34" charset="0"/>
              </a:rPr>
              <a:t>And as they were eating, Jesus took bread, blessed and broke </a:t>
            </a:r>
            <a:r>
              <a:rPr lang="en-US" sz="2000" i="1" dirty="0">
                <a:latin typeface="Arial" panose="020B0604020202020204" pitchFamily="34" charset="0"/>
                <a:cs typeface="Arial" panose="020B0604020202020204" pitchFamily="34" charset="0"/>
              </a:rPr>
              <a:t>it,</a:t>
            </a:r>
            <a:r>
              <a:rPr lang="en-US" sz="2000" dirty="0">
                <a:latin typeface="Arial" panose="020B0604020202020204" pitchFamily="34" charset="0"/>
                <a:cs typeface="Arial" panose="020B0604020202020204" pitchFamily="34" charset="0"/>
              </a:rPr>
              <a:t> and gave </a:t>
            </a:r>
            <a:r>
              <a:rPr lang="en-US" sz="2000" i="1" dirty="0">
                <a:latin typeface="Arial" panose="020B0604020202020204" pitchFamily="34" charset="0"/>
                <a:cs typeface="Arial" panose="020B0604020202020204" pitchFamily="34" charset="0"/>
              </a:rPr>
              <a:t>it</a:t>
            </a:r>
            <a:r>
              <a:rPr lang="en-US" sz="2000" dirty="0">
                <a:latin typeface="Arial" panose="020B0604020202020204" pitchFamily="34" charset="0"/>
                <a:cs typeface="Arial" panose="020B0604020202020204" pitchFamily="34" charset="0"/>
              </a:rPr>
              <a:t> to the disciples and said, “Take, eat; this is My body.”</a:t>
            </a:r>
          </a:p>
          <a:p>
            <a:endParaRPr lang="en-US" sz="2000" baseline="30000" dirty="0">
              <a:latin typeface="Arial" panose="020B0604020202020204" pitchFamily="34" charset="0"/>
              <a:cs typeface="Arial" panose="020B0604020202020204" pitchFamily="34" charset="0"/>
            </a:endParaRPr>
          </a:p>
          <a:p>
            <a:r>
              <a:rPr lang="en-US" sz="2000" baseline="30000" dirty="0">
                <a:latin typeface="Arial" panose="020B0604020202020204" pitchFamily="34" charset="0"/>
                <a:cs typeface="Arial" panose="020B0604020202020204" pitchFamily="34" charset="0"/>
              </a:rPr>
              <a:t>27 </a:t>
            </a:r>
            <a:r>
              <a:rPr lang="en-US" sz="2000" dirty="0">
                <a:latin typeface="Arial" panose="020B0604020202020204" pitchFamily="34" charset="0"/>
                <a:cs typeface="Arial" panose="020B0604020202020204" pitchFamily="34" charset="0"/>
              </a:rPr>
              <a:t>Then He took the cup, and gave thanks, and gave </a:t>
            </a:r>
            <a:r>
              <a:rPr lang="en-US" sz="2000" i="1" dirty="0">
                <a:latin typeface="Arial" panose="020B0604020202020204" pitchFamily="34" charset="0"/>
                <a:cs typeface="Arial" panose="020B0604020202020204" pitchFamily="34" charset="0"/>
              </a:rPr>
              <a:t>it</a:t>
            </a:r>
            <a:r>
              <a:rPr lang="en-US" sz="2000" dirty="0">
                <a:latin typeface="Arial" panose="020B0604020202020204" pitchFamily="34" charset="0"/>
                <a:cs typeface="Arial" panose="020B0604020202020204" pitchFamily="34" charset="0"/>
              </a:rPr>
              <a:t> to them, saying, “Drink from it, all of you. </a:t>
            </a:r>
          </a:p>
          <a:p>
            <a:endParaRPr lang="en-US" sz="2000" baseline="30000" dirty="0">
              <a:latin typeface="Arial" panose="020B0604020202020204" pitchFamily="34" charset="0"/>
              <a:cs typeface="Arial" panose="020B0604020202020204" pitchFamily="34" charset="0"/>
            </a:endParaRPr>
          </a:p>
          <a:p>
            <a:r>
              <a:rPr lang="en-US" sz="2000" baseline="30000" dirty="0">
                <a:latin typeface="Arial" panose="020B0604020202020204" pitchFamily="34" charset="0"/>
                <a:cs typeface="Arial" panose="020B0604020202020204" pitchFamily="34" charset="0"/>
              </a:rPr>
              <a:t>28 </a:t>
            </a:r>
            <a:r>
              <a:rPr lang="en-US" sz="2000" dirty="0">
                <a:latin typeface="Arial" panose="020B0604020202020204" pitchFamily="34" charset="0"/>
                <a:cs typeface="Arial" panose="020B0604020202020204" pitchFamily="34" charset="0"/>
              </a:rPr>
              <a:t>For this is My </a:t>
            </a:r>
            <a:r>
              <a:rPr lang="en-US" sz="2000" dirty="0">
                <a:highlight>
                  <a:srgbClr val="FFFF00"/>
                </a:highlight>
                <a:latin typeface="Arial" panose="020B0604020202020204" pitchFamily="34" charset="0"/>
                <a:cs typeface="Arial" panose="020B0604020202020204" pitchFamily="34" charset="0"/>
              </a:rPr>
              <a:t>blood of the new covenant</a:t>
            </a:r>
            <a:r>
              <a:rPr lang="en-US" sz="2000" dirty="0">
                <a:latin typeface="Arial" panose="020B0604020202020204" pitchFamily="34" charset="0"/>
                <a:cs typeface="Arial" panose="020B0604020202020204" pitchFamily="34" charset="0"/>
              </a:rPr>
              <a:t>, which is shed for many for the remission of sins</a:t>
            </a:r>
          </a:p>
          <a:p>
            <a:pPr marL="0" indent="0">
              <a:lnSpc>
                <a:spcPct val="100000"/>
              </a:lnSpc>
              <a:buNone/>
            </a:pPr>
            <a:endParaRPr lang="en-US" sz="1900" dirty="0">
              <a:latin typeface="Arial" panose="020B0604020202020204" pitchFamily="34" charset="0"/>
              <a:cs typeface="Arial" panose="020B0604020202020204" pitchFamily="34" charset="0"/>
            </a:endParaRPr>
          </a:p>
          <a:p>
            <a:pPr marL="0" indent="0">
              <a:lnSpc>
                <a:spcPct val="100000"/>
              </a:lnSpc>
              <a:buNone/>
            </a:pPr>
            <a:endParaRPr lang="en-US" sz="1300" b="1" dirty="0">
              <a:latin typeface="Arial" panose="020B0604020202020204" pitchFamily="34" charset="0"/>
              <a:cs typeface="Arial" panose="020B0604020202020204" pitchFamily="34" charset="0"/>
            </a:endParaRPr>
          </a:p>
          <a:p>
            <a:pPr marL="0" indent="0">
              <a:lnSpc>
                <a:spcPct val="100000"/>
              </a:lnSpc>
              <a:buNone/>
            </a:pPr>
            <a:endParaRPr lang="en-US" sz="1300" dirty="0">
              <a:latin typeface="Arial" panose="020B0604020202020204" pitchFamily="34" charset="0"/>
              <a:cs typeface="Arial" panose="020B0604020202020204" pitchFamily="34" charset="0"/>
            </a:endParaRPr>
          </a:p>
          <a:p>
            <a:pPr marL="0" indent="0">
              <a:lnSpc>
                <a:spcPct val="100000"/>
              </a:lnSpc>
              <a:buNone/>
            </a:pP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76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a:ln>
                  <a:noFill/>
                </a:ln>
                <a:effectLst/>
                <a:highlight>
                  <a:srgbClr val="FFFF00"/>
                </a:highlight>
                <a:uLnTx/>
                <a:uFillTx/>
                <a:latin typeface="Arial" panose="020B0604020202020204" pitchFamily="34" charset="0"/>
                <a:ea typeface="+mj-ea"/>
                <a:cs typeface="Arial" panose="020B0604020202020204" pitchFamily="34" charset="0"/>
              </a:rPr>
              <a:t>His oath, His covenant, his blood</a:t>
            </a:r>
            <a:r>
              <a:rPr kumimoji="0" lang="en-US" b="1" i="0" u="none" strike="noStrike" kern="1200" cap="all" spc="0" normalizeH="0" baseline="0" noProof="0">
                <a:ln>
                  <a:noFill/>
                </a:ln>
                <a:effectLst/>
                <a:uLnTx/>
                <a:uFillTx/>
                <a:latin typeface="Arial" panose="020B0604020202020204" pitchFamily="34" charset="0"/>
                <a:ea typeface="+mj-ea"/>
                <a:cs typeface="Arial" panose="020B0604020202020204" pitchFamily="34" charset="0"/>
              </a:rPr>
              <a:t>, support me in the whelming flood</a:t>
            </a:r>
            <a:endParaRPr lang="en-US"/>
          </a:p>
        </p:txBody>
      </p:sp>
      <p:sp>
        <p:nvSpPr>
          <p:cNvPr id="28" name="Rectangle 27">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beverage, alcohol&#10;&#10;Description automatically generated">
            <a:extLst>
              <a:ext uri="{FF2B5EF4-FFF2-40B4-BE49-F238E27FC236}">
                <a16:creationId xmlns:a16="http://schemas.microsoft.com/office/drawing/2014/main" id="{4649924A-217A-4C39-B425-EB4FC6AB74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2" y="1890876"/>
            <a:ext cx="6516127" cy="4749075"/>
          </a:xfrm>
        </p:spPr>
        <p:txBody>
          <a:bodyPr>
            <a:normAutofit fontScale="62500" lnSpcReduction="20000"/>
          </a:bodyPr>
          <a:lstStyle/>
          <a:p>
            <a:pPr marL="0" indent="0">
              <a:lnSpc>
                <a:spcPct val="100000"/>
              </a:lnSpc>
              <a:buNone/>
            </a:pPr>
            <a:endParaRPr lang="en-US" sz="1300" b="1"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Heb 7:22 </a:t>
            </a:r>
            <a:r>
              <a:rPr lang="en-US" sz="3200" b="1" dirty="0">
                <a:latin typeface="Arial" panose="020B0604020202020204" pitchFamily="34" charset="0"/>
                <a:cs typeface="Arial" panose="020B0604020202020204" pitchFamily="34" charset="0"/>
              </a:rPr>
              <a:t>“</a:t>
            </a:r>
            <a:r>
              <a:rPr lang="en-US" sz="3200" baseline="30000" dirty="0">
                <a:latin typeface="Arial" panose="020B0604020202020204" pitchFamily="34" charset="0"/>
                <a:cs typeface="Arial" panose="020B0604020202020204" pitchFamily="34" charset="0"/>
              </a:rPr>
              <a:t>22 </a:t>
            </a:r>
            <a:r>
              <a:rPr lang="en-US" sz="3200" dirty="0">
                <a:latin typeface="Arial" panose="020B0604020202020204" pitchFamily="34" charset="0"/>
                <a:cs typeface="Arial" panose="020B0604020202020204" pitchFamily="34" charset="0"/>
              </a:rPr>
              <a:t>by so much more Jesus has become a surety of a better covenant.</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Heb 8:6 “</a:t>
            </a:r>
            <a:r>
              <a:rPr lang="en-US" sz="3200" baseline="30000" dirty="0">
                <a:latin typeface="Arial" panose="020B0604020202020204" pitchFamily="34" charset="0"/>
                <a:cs typeface="Arial" panose="020B0604020202020204" pitchFamily="34" charset="0"/>
              </a:rPr>
              <a:t>6 </a:t>
            </a:r>
            <a:r>
              <a:rPr lang="en-US" sz="3200" dirty="0">
                <a:latin typeface="Arial" panose="020B0604020202020204" pitchFamily="34" charset="0"/>
                <a:cs typeface="Arial" panose="020B0604020202020204" pitchFamily="34" charset="0"/>
              </a:rPr>
              <a:t>But now He has obtained a more excellent ministry, inasmuch as He is also Mediator of a better covenant, which was established on better promises.</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Heb 9:15 “</a:t>
            </a:r>
            <a:r>
              <a:rPr lang="en-US" sz="3200" baseline="30000" dirty="0">
                <a:latin typeface="Arial" panose="020B0604020202020204" pitchFamily="34" charset="0"/>
                <a:cs typeface="Arial" panose="020B0604020202020204" pitchFamily="34" charset="0"/>
              </a:rPr>
              <a:t>15 </a:t>
            </a:r>
            <a:r>
              <a:rPr lang="en-US" sz="3200" dirty="0">
                <a:latin typeface="Arial" panose="020B0604020202020204" pitchFamily="34" charset="0"/>
                <a:cs typeface="Arial" panose="020B0604020202020204" pitchFamily="34" charset="0"/>
              </a:rPr>
              <a:t>And for this reason He is the Mediator of the new covenant, by means of death, for the redemption of the transgressions under the first covenant, that those who are called may receive the promise of the eternal inheritance.</a:t>
            </a:r>
          </a:p>
          <a:p>
            <a:pPr marL="0" indent="0">
              <a:lnSpc>
                <a:spcPct val="100000"/>
              </a:lnSpc>
              <a:buNone/>
            </a:pPr>
            <a:endParaRPr lang="en-US" sz="1900" dirty="0">
              <a:latin typeface="Arial" panose="020B0604020202020204" pitchFamily="34" charset="0"/>
              <a:cs typeface="Arial" panose="020B0604020202020204" pitchFamily="34" charset="0"/>
            </a:endParaRPr>
          </a:p>
          <a:p>
            <a:pPr marL="0" indent="0">
              <a:lnSpc>
                <a:spcPct val="100000"/>
              </a:lnSpc>
              <a:buNone/>
            </a:pPr>
            <a:endParaRPr lang="en-US" sz="1300" b="1" dirty="0">
              <a:latin typeface="Arial" panose="020B0604020202020204" pitchFamily="34" charset="0"/>
              <a:cs typeface="Arial" panose="020B0604020202020204" pitchFamily="34" charset="0"/>
            </a:endParaRPr>
          </a:p>
          <a:p>
            <a:pPr marL="0" indent="0">
              <a:lnSpc>
                <a:spcPct val="100000"/>
              </a:lnSpc>
              <a:buNone/>
            </a:pPr>
            <a:endParaRPr lang="en-US" sz="1300" dirty="0">
              <a:latin typeface="Arial" panose="020B0604020202020204" pitchFamily="34" charset="0"/>
              <a:cs typeface="Arial" panose="020B0604020202020204" pitchFamily="34" charset="0"/>
            </a:endParaRPr>
          </a:p>
          <a:p>
            <a:pPr marL="0" indent="0">
              <a:lnSpc>
                <a:spcPct val="100000"/>
              </a:lnSpc>
              <a:buNone/>
            </a:pP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53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close-up of a book&#10;&#10;Description automatically generated with medium confidence">
            <a:extLst>
              <a:ext uri="{FF2B5EF4-FFF2-40B4-BE49-F238E27FC236}">
                <a16:creationId xmlns:a16="http://schemas.microsoft.com/office/drawing/2014/main" id="{92329EFD-6B9D-489A-9E5B-37894F01D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4731" y="1635290"/>
            <a:ext cx="5026390" cy="4016325"/>
          </a:xfrm>
          <a:prstGeom prst="rect">
            <a:avLst/>
          </a:prstGeom>
        </p:spPr>
      </p:pic>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p:txBody>
          <a:bodyPr>
            <a:normAutofit/>
          </a:bodyPr>
          <a:lstStyle/>
          <a:p>
            <a:r>
              <a:rPr kumimoji="0" lang="en-US" b="1" i="0" u="none" strike="noStrike" kern="1200" cap="all" spc="0" normalizeH="0" baseline="0" noProof="0" dirty="0">
                <a:ln>
                  <a:noFill/>
                </a:ln>
                <a:effectLst/>
                <a:highlight>
                  <a:srgbClr val="FFFF00"/>
                </a:highlight>
                <a:uLnTx/>
                <a:uFillTx/>
                <a:latin typeface="Arial" panose="020B0604020202020204" pitchFamily="34" charset="0"/>
                <a:ea typeface="+mj-ea"/>
                <a:cs typeface="Arial" panose="020B0604020202020204" pitchFamily="34" charset="0"/>
              </a:rPr>
              <a:t>When all around my soul gives way</a:t>
            </a:r>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 he then is all my hope and stay</a:t>
            </a:r>
            <a:endParaRPr lang="en-US" dirty="0"/>
          </a:p>
        </p:txBody>
      </p:sp>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24E1D56-8DEA-442F-B155-FB8D03FCA587}"/>
              </a:ext>
            </a:extLst>
          </p:cNvPr>
          <p:cNvSpPr txBox="1"/>
          <p:nvPr/>
        </p:nvSpPr>
        <p:spPr>
          <a:xfrm>
            <a:off x="0" y="5639938"/>
            <a:ext cx="10972800" cy="923330"/>
          </a:xfrm>
          <a:prstGeom prst="rect">
            <a:avLst/>
          </a:prstGeom>
          <a:noFill/>
        </p:spPr>
        <p:txBody>
          <a:bodyPr wrap="square" rtlCol="0">
            <a:spAutoFit/>
          </a:bodyPr>
          <a:lstStyle/>
          <a:p>
            <a:pPr algn="ctr"/>
            <a:r>
              <a:rPr lang="en-US" sz="5400" dirty="0">
                <a:effectLst>
                  <a:outerShdw blurRad="38100" dist="38100" dir="2700000" algn="tl">
                    <a:srgbClr val="000000">
                      <a:alpha val="43137"/>
                    </a:srgbClr>
                  </a:outerShdw>
                </a:effectLst>
              </a:rPr>
              <a:t>Job 1:13-22</a:t>
            </a:r>
          </a:p>
        </p:txBody>
      </p:sp>
    </p:spTree>
    <p:extLst>
      <p:ext uri="{BB962C8B-B14F-4D97-AF65-F5344CB8AC3E}">
        <p14:creationId xmlns:p14="http://schemas.microsoft.com/office/powerpoint/2010/main" val="323846624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When all around my soul gives way, </a:t>
            </a:r>
            <a:r>
              <a:rPr kumimoji="0" lang="en-US" b="1" i="0" u="none" strike="noStrike" kern="1200" cap="all" spc="0" normalizeH="0" baseline="0" noProof="0" dirty="0">
                <a:ln>
                  <a:noFill/>
                </a:ln>
                <a:effectLst/>
                <a:highlight>
                  <a:srgbClr val="FFFF00"/>
                </a:highlight>
                <a:uLnTx/>
                <a:uFillTx/>
                <a:latin typeface="Arial" panose="020B0604020202020204" pitchFamily="34" charset="0"/>
                <a:ea typeface="+mj-ea"/>
                <a:cs typeface="Arial" panose="020B0604020202020204" pitchFamily="34" charset="0"/>
              </a:rPr>
              <a:t>he then is all my hope and stay</a:t>
            </a:r>
            <a:endParaRPr lang="en-US" dirty="0">
              <a:highlight>
                <a:srgbClr val="FFFF00"/>
              </a:highlight>
            </a:endParaRPr>
          </a:p>
        </p:txBody>
      </p:sp>
      <p:sp>
        <p:nvSpPr>
          <p:cNvPr id="41" name="Rectangle 40">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ature, sunset&#10;&#10;Description automatically generated">
            <a:extLst>
              <a:ext uri="{FF2B5EF4-FFF2-40B4-BE49-F238E27FC236}">
                <a16:creationId xmlns:a16="http://schemas.microsoft.com/office/drawing/2014/main" id="{7C48DE32-1829-46B3-BB70-2CD76B7577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a:bodyPr>
          <a:lstStyle/>
          <a:p>
            <a:pPr marL="0" indent="0">
              <a:buNone/>
            </a:pPr>
            <a:endParaRPr lang="en-US"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Isaiah 10:20 “</a:t>
            </a:r>
            <a:r>
              <a:rPr lang="en-US" sz="2400" baseline="30000" dirty="0">
                <a:latin typeface="Arial" panose="020B0604020202020204" pitchFamily="34" charset="0"/>
                <a:cs typeface="Arial" panose="020B0604020202020204" pitchFamily="34" charset="0"/>
              </a:rPr>
              <a:t>20 </a:t>
            </a:r>
            <a:r>
              <a:rPr lang="en-US" sz="2400" dirty="0">
                <a:latin typeface="Arial" panose="020B0604020202020204" pitchFamily="34" charset="0"/>
                <a:cs typeface="Arial" panose="020B0604020202020204" pitchFamily="34" charset="0"/>
              </a:rPr>
              <a:t>And it shall come to pass in that day, that the remnant of Israel, and such as are escaped of the house of Jacob, shall no more again </a:t>
            </a:r>
            <a:r>
              <a:rPr lang="en-US" sz="2400" dirty="0">
                <a:highlight>
                  <a:srgbClr val="FFFF00"/>
                </a:highlight>
                <a:latin typeface="Arial" panose="020B0604020202020204" pitchFamily="34" charset="0"/>
                <a:cs typeface="Arial" panose="020B0604020202020204" pitchFamily="34" charset="0"/>
              </a:rPr>
              <a:t>stay</a:t>
            </a:r>
            <a:r>
              <a:rPr lang="en-US" sz="2400" dirty="0">
                <a:latin typeface="Arial" panose="020B0604020202020204" pitchFamily="34" charset="0"/>
                <a:cs typeface="Arial" panose="020B0604020202020204" pitchFamily="34" charset="0"/>
              </a:rPr>
              <a:t> upon him that smote them; but shall </a:t>
            </a:r>
            <a:r>
              <a:rPr lang="en-US" sz="2400" dirty="0">
                <a:highlight>
                  <a:srgbClr val="FFFF00"/>
                </a:highlight>
                <a:latin typeface="Arial" panose="020B0604020202020204" pitchFamily="34" charset="0"/>
                <a:cs typeface="Arial" panose="020B0604020202020204" pitchFamily="34" charset="0"/>
              </a:rPr>
              <a:t>stay</a:t>
            </a:r>
            <a:r>
              <a:rPr lang="en-US" sz="2400" dirty="0">
                <a:latin typeface="Arial" panose="020B0604020202020204" pitchFamily="34" charset="0"/>
                <a:cs typeface="Arial" panose="020B0604020202020204" pitchFamily="34" charset="0"/>
              </a:rPr>
              <a:t> upon the </a:t>
            </a:r>
            <a:r>
              <a:rPr lang="en-US" sz="2400" cap="small" dirty="0">
                <a:latin typeface="Arial" panose="020B0604020202020204" pitchFamily="34" charset="0"/>
                <a:cs typeface="Arial" panose="020B0604020202020204" pitchFamily="34" charset="0"/>
              </a:rPr>
              <a:t>Lord</a:t>
            </a:r>
            <a:r>
              <a:rPr lang="en-US" sz="2400" dirty="0">
                <a:latin typeface="Arial" panose="020B0604020202020204" pitchFamily="34" charset="0"/>
                <a:cs typeface="Arial" panose="020B0604020202020204" pitchFamily="34" charset="0"/>
              </a:rPr>
              <a:t>, the Holy One of Israel, in truth.</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356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highlight>
                  <a:srgbClr val="FFFF00"/>
                </a:highlight>
                <a:uLnTx/>
                <a:uFillTx/>
                <a:latin typeface="Arial" panose="020B0604020202020204" pitchFamily="34" charset="0"/>
                <a:ea typeface="+mj-ea"/>
                <a:cs typeface="Arial" panose="020B0604020202020204" pitchFamily="34" charset="0"/>
              </a:rPr>
              <a:t>When he shall come with trumpet sound</a:t>
            </a:r>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 o may I then in him be found</a:t>
            </a:r>
            <a:endParaRPr lang="en-US" dirty="0">
              <a:highlight>
                <a:srgbClr val="FFFF00"/>
              </a:highlight>
            </a:endParaRPr>
          </a:p>
        </p:txBody>
      </p:sp>
      <p:sp>
        <p:nvSpPr>
          <p:cNvPr id="67" name="Rectangle 6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7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brass, music&#10;&#10;Description automatically generated">
            <a:extLst>
              <a:ext uri="{FF2B5EF4-FFF2-40B4-BE49-F238E27FC236}">
                <a16:creationId xmlns:a16="http://schemas.microsoft.com/office/drawing/2014/main" id="{29A588AD-2A4D-4A05-B600-AF426FA334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fontScale="62500" lnSpcReduction="20000"/>
          </a:bodyPr>
          <a:lstStyle/>
          <a:p>
            <a:pPr marL="0" indent="0">
              <a:buNone/>
            </a:pPr>
            <a:endParaRPr lang="en-US"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Mt 24:30-31 “</a:t>
            </a:r>
            <a:r>
              <a:rPr lang="en-US" sz="2900" baseline="30000" dirty="0">
                <a:latin typeface="Arial" panose="020B0604020202020204" pitchFamily="34" charset="0"/>
                <a:cs typeface="Arial" panose="020B0604020202020204" pitchFamily="34" charset="0"/>
              </a:rPr>
              <a:t>30 </a:t>
            </a:r>
            <a:r>
              <a:rPr lang="en-US" sz="2900" dirty="0">
                <a:latin typeface="Arial" panose="020B0604020202020204" pitchFamily="34" charset="0"/>
                <a:cs typeface="Arial" panose="020B0604020202020204" pitchFamily="34" charset="0"/>
              </a:rPr>
              <a:t>Then the sign of the Son of Man will appear in heaven, and then all the tribes of the earth will mourn, and they will see the Son of Man coming on the clouds of heaven with power and great glory. </a:t>
            </a:r>
            <a:r>
              <a:rPr lang="en-US" sz="2900" baseline="30000" dirty="0">
                <a:latin typeface="Arial" panose="020B0604020202020204" pitchFamily="34" charset="0"/>
                <a:cs typeface="Arial" panose="020B0604020202020204" pitchFamily="34" charset="0"/>
              </a:rPr>
              <a:t>31 </a:t>
            </a:r>
            <a:r>
              <a:rPr lang="en-US" sz="2900" dirty="0">
                <a:latin typeface="Arial" panose="020B0604020202020204" pitchFamily="34" charset="0"/>
                <a:cs typeface="Arial" panose="020B0604020202020204" pitchFamily="34" charset="0"/>
              </a:rPr>
              <a:t>And He will send His angels with a great sound of a trumpet, and they will gather together His elect from the four winds, from one end of heaven to the other.</a:t>
            </a:r>
          </a:p>
          <a:p>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1 Cor 15:52 “</a:t>
            </a:r>
            <a:r>
              <a:rPr lang="en-US" sz="2900" baseline="30000" dirty="0">
                <a:latin typeface="Arial" panose="020B0604020202020204" pitchFamily="34" charset="0"/>
                <a:cs typeface="Arial" panose="020B0604020202020204" pitchFamily="34" charset="0"/>
              </a:rPr>
              <a:t>52 </a:t>
            </a:r>
            <a:r>
              <a:rPr lang="en-US" sz="2900" dirty="0">
                <a:latin typeface="Arial" panose="020B0604020202020204" pitchFamily="34" charset="0"/>
                <a:cs typeface="Arial" panose="020B0604020202020204" pitchFamily="34" charset="0"/>
              </a:rPr>
              <a:t>in a moment, in the twinkling of an eye, at the last trumpet. For the trumpet will sound, and the dead will be raised incorruptible, and we shall be changed..</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56644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highlight>
                  <a:srgbClr val="FFFF00"/>
                </a:highlight>
                <a:uLnTx/>
                <a:uFillTx/>
                <a:latin typeface="Arial" panose="020B0604020202020204" pitchFamily="34" charset="0"/>
                <a:ea typeface="+mj-ea"/>
                <a:cs typeface="Arial" panose="020B0604020202020204" pitchFamily="34" charset="0"/>
              </a:rPr>
              <a:t>When he shall come with trumpet sound</a:t>
            </a:r>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 o may I then in him be found</a:t>
            </a:r>
            <a:endParaRPr lang="en-US" dirty="0">
              <a:highlight>
                <a:srgbClr val="FFFF00"/>
              </a:highlight>
            </a:endParaRPr>
          </a:p>
        </p:txBody>
      </p:sp>
      <p:sp>
        <p:nvSpPr>
          <p:cNvPr id="67" name="Rectangle 6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7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brass, music&#10;&#10;Description automatically generated">
            <a:extLst>
              <a:ext uri="{FF2B5EF4-FFF2-40B4-BE49-F238E27FC236}">
                <a16:creationId xmlns:a16="http://schemas.microsoft.com/office/drawing/2014/main" id="{29A588AD-2A4D-4A05-B600-AF426FA334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fontScale="25000" lnSpcReduction="20000"/>
          </a:bodyPr>
          <a:lstStyle/>
          <a:p>
            <a:endParaRPr lang="en-US" sz="7200" dirty="0">
              <a:latin typeface="Arial" panose="020B0604020202020204" pitchFamily="34" charset="0"/>
              <a:cs typeface="Arial" panose="020B0604020202020204" pitchFamily="34" charset="0"/>
            </a:endParaRPr>
          </a:p>
          <a:p>
            <a:endParaRPr lang="en-US" sz="7200" dirty="0">
              <a:latin typeface="Arial" panose="020B0604020202020204" pitchFamily="34" charset="0"/>
              <a:cs typeface="Arial" panose="020B0604020202020204" pitchFamily="34" charset="0"/>
            </a:endParaRPr>
          </a:p>
          <a:p>
            <a:r>
              <a:rPr lang="en-US" sz="7200" dirty="0">
                <a:latin typeface="Arial" panose="020B0604020202020204" pitchFamily="34" charset="0"/>
                <a:cs typeface="Arial" panose="020B0604020202020204" pitchFamily="34" charset="0"/>
              </a:rPr>
              <a:t>1 </a:t>
            </a:r>
            <a:r>
              <a:rPr lang="en-US" sz="7200">
                <a:latin typeface="Arial" panose="020B0604020202020204" pitchFamily="34" charset="0"/>
                <a:cs typeface="Arial" panose="020B0604020202020204" pitchFamily="34" charset="0"/>
              </a:rPr>
              <a:t>thes </a:t>
            </a:r>
            <a:r>
              <a:rPr lang="en-US" sz="7200" dirty="0">
                <a:latin typeface="Arial" panose="020B0604020202020204" pitchFamily="34" charset="0"/>
                <a:cs typeface="Arial" panose="020B0604020202020204" pitchFamily="34" charset="0"/>
              </a:rPr>
              <a:t>4:15-18 “</a:t>
            </a:r>
            <a:r>
              <a:rPr lang="en-US" sz="7200" baseline="30000" dirty="0">
                <a:latin typeface="Arial" panose="020B0604020202020204" pitchFamily="34" charset="0"/>
                <a:cs typeface="Arial" panose="020B0604020202020204" pitchFamily="34" charset="0"/>
              </a:rPr>
              <a:t>15 </a:t>
            </a:r>
            <a:r>
              <a:rPr lang="en-US" sz="7200" dirty="0">
                <a:latin typeface="Arial" panose="020B0604020202020204" pitchFamily="34" charset="0"/>
                <a:cs typeface="Arial" panose="020B0604020202020204" pitchFamily="34" charset="0"/>
              </a:rPr>
              <a:t>For this we say to you by the word of the Lord, that we who are alive </a:t>
            </a:r>
            <a:r>
              <a:rPr lang="en-US" sz="7200" i="1" dirty="0">
                <a:latin typeface="Arial" panose="020B0604020202020204" pitchFamily="34" charset="0"/>
                <a:cs typeface="Arial" panose="020B0604020202020204" pitchFamily="34" charset="0"/>
              </a:rPr>
              <a:t>and</a:t>
            </a:r>
            <a:r>
              <a:rPr lang="en-US" sz="7200" dirty="0">
                <a:latin typeface="Arial" panose="020B0604020202020204" pitchFamily="34" charset="0"/>
                <a:cs typeface="Arial" panose="020B0604020202020204" pitchFamily="34" charset="0"/>
              </a:rPr>
              <a:t> remain until the coming of the Lord will by no means precede those who are asleep. </a:t>
            </a:r>
          </a:p>
          <a:p>
            <a:endParaRPr lang="en-US" sz="7200" baseline="30000" dirty="0">
              <a:latin typeface="Arial" panose="020B0604020202020204" pitchFamily="34" charset="0"/>
              <a:cs typeface="Arial" panose="020B0604020202020204" pitchFamily="34" charset="0"/>
            </a:endParaRPr>
          </a:p>
          <a:p>
            <a:r>
              <a:rPr lang="en-US" sz="7200" baseline="30000" dirty="0">
                <a:latin typeface="Arial" panose="020B0604020202020204" pitchFamily="34" charset="0"/>
                <a:cs typeface="Arial" panose="020B0604020202020204" pitchFamily="34" charset="0"/>
              </a:rPr>
              <a:t>16 </a:t>
            </a:r>
            <a:r>
              <a:rPr lang="en-US" sz="7200" dirty="0">
                <a:latin typeface="Arial" panose="020B0604020202020204" pitchFamily="34" charset="0"/>
                <a:cs typeface="Arial" panose="020B0604020202020204" pitchFamily="34" charset="0"/>
              </a:rPr>
              <a:t>For the Lord Himself will descend from heaven with a shout, with the voice of an archangel, and with the trumpet of God. And the dead in Christ will rise first. </a:t>
            </a:r>
          </a:p>
          <a:p>
            <a:endParaRPr lang="en-US" sz="7200" baseline="30000" dirty="0">
              <a:latin typeface="Arial" panose="020B0604020202020204" pitchFamily="34" charset="0"/>
              <a:cs typeface="Arial" panose="020B0604020202020204" pitchFamily="34" charset="0"/>
            </a:endParaRPr>
          </a:p>
          <a:p>
            <a:r>
              <a:rPr lang="en-US" sz="7200" baseline="30000" dirty="0">
                <a:latin typeface="Arial" panose="020B0604020202020204" pitchFamily="34" charset="0"/>
                <a:cs typeface="Arial" panose="020B0604020202020204" pitchFamily="34" charset="0"/>
              </a:rPr>
              <a:t>17 </a:t>
            </a:r>
            <a:r>
              <a:rPr lang="en-US" sz="7200" dirty="0">
                <a:latin typeface="Arial" panose="020B0604020202020204" pitchFamily="34" charset="0"/>
                <a:cs typeface="Arial" panose="020B0604020202020204" pitchFamily="34" charset="0"/>
              </a:rPr>
              <a:t>Then we who are alive </a:t>
            </a:r>
            <a:r>
              <a:rPr lang="en-US" sz="7200" i="1" dirty="0">
                <a:latin typeface="Arial" panose="020B0604020202020204" pitchFamily="34" charset="0"/>
                <a:cs typeface="Arial" panose="020B0604020202020204" pitchFamily="34" charset="0"/>
              </a:rPr>
              <a:t>and</a:t>
            </a:r>
            <a:r>
              <a:rPr lang="en-US" sz="7200" dirty="0">
                <a:latin typeface="Arial" panose="020B0604020202020204" pitchFamily="34" charset="0"/>
                <a:cs typeface="Arial" panose="020B0604020202020204" pitchFamily="34" charset="0"/>
              </a:rPr>
              <a:t> remain shall be caught up together with them in the clouds to meet the Lord in the air. And thus we shall always be with the Lord. </a:t>
            </a:r>
          </a:p>
          <a:p>
            <a:endParaRPr lang="en-US" sz="7200" baseline="30000" dirty="0">
              <a:latin typeface="Arial" panose="020B0604020202020204" pitchFamily="34" charset="0"/>
              <a:cs typeface="Arial" panose="020B0604020202020204" pitchFamily="34" charset="0"/>
            </a:endParaRPr>
          </a:p>
          <a:p>
            <a:r>
              <a:rPr lang="en-US" sz="7200" baseline="30000" dirty="0">
                <a:latin typeface="Arial" panose="020B0604020202020204" pitchFamily="34" charset="0"/>
                <a:cs typeface="Arial" panose="020B0604020202020204" pitchFamily="34" charset="0"/>
              </a:rPr>
              <a:t>18 </a:t>
            </a:r>
            <a:r>
              <a:rPr lang="en-US" sz="7200" dirty="0">
                <a:latin typeface="Arial" panose="020B0604020202020204" pitchFamily="34" charset="0"/>
                <a:cs typeface="Arial" panose="020B0604020202020204" pitchFamily="34" charset="0"/>
              </a:rPr>
              <a:t>Therefore comfort one another with these words.</a:t>
            </a:r>
          </a:p>
          <a:p>
            <a:endParaRPr lang="en-US" sz="29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719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left)">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9922C-1587-4681-A79C-F6C215155A0C}"/>
              </a:ext>
            </a:extLst>
          </p:cNvPr>
          <p:cNvSpPr>
            <a:spLocks noGrp="1"/>
          </p:cNvSpPr>
          <p:nvPr>
            <p:ph type="title"/>
          </p:nvPr>
        </p:nvSpPr>
        <p:spPr>
          <a:xfrm>
            <a:off x="523072" y="702156"/>
            <a:ext cx="9926655" cy="1188720"/>
          </a:xfrm>
        </p:spPr>
        <p:txBody>
          <a:bodyPr>
            <a:normAutofit/>
          </a:bodyPr>
          <a:lstStyle/>
          <a:p>
            <a:r>
              <a:rPr kumimoji="0" lang="en-US" b="1" i="0" u="none" strike="noStrike" kern="1200" cap="all" spc="0" normalizeH="0" baseline="0" noProof="0" dirty="0">
                <a:ln>
                  <a:noFill/>
                </a:ln>
                <a:effectLst/>
                <a:uLnTx/>
                <a:uFillTx/>
                <a:latin typeface="Arial" panose="020B0604020202020204" pitchFamily="34" charset="0"/>
                <a:ea typeface="+mj-ea"/>
                <a:cs typeface="Arial" panose="020B0604020202020204" pitchFamily="34" charset="0"/>
              </a:rPr>
              <a:t>When he shall come with trumpet sound, </a:t>
            </a:r>
            <a:r>
              <a:rPr kumimoji="0" lang="en-US" b="1" i="0" u="none" strike="noStrike" kern="1200" cap="all" spc="0" normalizeH="0" baseline="0" noProof="0" dirty="0">
                <a:ln>
                  <a:noFill/>
                </a:ln>
                <a:effectLst/>
                <a:highlight>
                  <a:srgbClr val="FFFF00"/>
                </a:highlight>
                <a:uLnTx/>
                <a:uFillTx/>
                <a:latin typeface="Arial" panose="020B0604020202020204" pitchFamily="34" charset="0"/>
                <a:ea typeface="+mj-ea"/>
                <a:cs typeface="Arial" panose="020B0604020202020204" pitchFamily="34" charset="0"/>
              </a:rPr>
              <a:t>o may I then in him be found</a:t>
            </a:r>
            <a:endParaRPr lang="en-US" dirty="0">
              <a:highlight>
                <a:srgbClr val="FFFF00"/>
              </a:highlight>
            </a:endParaRPr>
          </a:p>
        </p:txBody>
      </p:sp>
      <p:sp>
        <p:nvSpPr>
          <p:cNvPr id="67" name="Rectangle 6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7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C1FC31-F5E3-4218-9A69-C7ED68877329}"/>
              </a:ext>
            </a:extLst>
          </p:cNvPr>
          <p:cNvSpPr>
            <a:spLocks noGrp="1"/>
          </p:cNvSpPr>
          <p:nvPr>
            <p:ph idx="1"/>
          </p:nvPr>
        </p:nvSpPr>
        <p:spPr>
          <a:xfrm>
            <a:off x="4054793" y="2180496"/>
            <a:ext cx="6079959" cy="4045683"/>
          </a:xfrm>
        </p:spPr>
        <p:txBody>
          <a:bodyPr>
            <a:normAutofit fontScale="25000" lnSpcReduction="20000"/>
          </a:bodyPr>
          <a:lstStyle/>
          <a:p>
            <a:endParaRPr lang="en-US" sz="7200" dirty="0">
              <a:latin typeface="Arial" panose="020B0604020202020204" pitchFamily="34" charset="0"/>
              <a:cs typeface="Arial" panose="020B0604020202020204" pitchFamily="34" charset="0"/>
            </a:endParaRPr>
          </a:p>
          <a:p>
            <a:endParaRPr lang="en-US" sz="7200" dirty="0">
              <a:latin typeface="Arial" panose="020B0604020202020204" pitchFamily="34" charset="0"/>
              <a:cs typeface="Arial" panose="020B0604020202020204" pitchFamily="34" charset="0"/>
            </a:endParaRPr>
          </a:p>
          <a:p>
            <a:r>
              <a:rPr lang="en-US" sz="7200" dirty="0">
                <a:latin typeface="Arial" panose="020B0604020202020204" pitchFamily="34" charset="0"/>
                <a:cs typeface="Arial" panose="020B0604020202020204" pitchFamily="34" charset="0"/>
              </a:rPr>
              <a:t>Phil 3:8-11 “</a:t>
            </a:r>
            <a:r>
              <a:rPr lang="en-US" sz="7200" baseline="30000" dirty="0">
                <a:latin typeface="Arial" panose="020B0604020202020204" pitchFamily="34" charset="0"/>
                <a:cs typeface="Arial" panose="020B0604020202020204" pitchFamily="34" charset="0"/>
              </a:rPr>
              <a:t>8 </a:t>
            </a:r>
            <a:r>
              <a:rPr lang="en-US" sz="7200" dirty="0">
                <a:latin typeface="Arial" panose="020B0604020202020204" pitchFamily="34" charset="0"/>
                <a:cs typeface="Arial" panose="020B0604020202020204" pitchFamily="34" charset="0"/>
              </a:rPr>
              <a:t>Yet indeed I also count all things loss for the excellence of the knowledge of Christ Jesus my Lord, for whom I have suffered the loss of all things, and count them as rubbish, that I may gain Christ </a:t>
            </a:r>
          </a:p>
          <a:p>
            <a:r>
              <a:rPr lang="en-US" sz="7200" baseline="30000" dirty="0">
                <a:latin typeface="Arial" panose="020B0604020202020204" pitchFamily="34" charset="0"/>
                <a:cs typeface="Arial" panose="020B0604020202020204" pitchFamily="34" charset="0"/>
              </a:rPr>
              <a:t>9 </a:t>
            </a:r>
            <a:r>
              <a:rPr lang="en-US" sz="7200" dirty="0">
                <a:latin typeface="Arial" panose="020B0604020202020204" pitchFamily="34" charset="0"/>
                <a:cs typeface="Arial" panose="020B0604020202020204" pitchFamily="34" charset="0"/>
              </a:rPr>
              <a:t>and be found in Him, not having my own righteousness, which </a:t>
            </a:r>
            <a:r>
              <a:rPr lang="en-US" sz="7200" i="1" dirty="0">
                <a:latin typeface="Arial" panose="020B0604020202020204" pitchFamily="34" charset="0"/>
                <a:cs typeface="Arial" panose="020B0604020202020204" pitchFamily="34" charset="0"/>
              </a:rPr>
              <a:t>is</a:t>
            </a:r>
            <a:r>
              <a:rPr lang="en-US" sz="7200" dirty="0">
                <a:latin typeface="Arial" panose="020B0604020202020204" pitchFamily="34" charset="0"/>
                <a:cs typeface="Arial" panose="020B0604020202020204" pitchFamily="34" charset="0"/>
              </a:rPr>
              <a:t> from the law, but that which </a:t>
            </a:r>
            <a:r>
              <a:rPr lang="en-US" sz="7200" i="1" dirty="0">
                <a:latin typeface="Arial" panose="020B0604020202020204" pitchFamily="34" charset="0"/>
                <a:cs typeface="Arial" panose="020B0604020202020204" pitchFamily="34" charset="0"/>
              </a:rPr>
              <a:t>is</a:t>
            </a:r>
            <a:r>
              <a:rPr lang="en-US" sz="7200" dirty="0">
                <a:latin typeface="Arial" panose="020B0604020202020204" pitchFamily="34" charset="0"/>
                <a:cs typeface="Arial" panose="020B0604020202020204" pitchFamily="34" charset="0"/>
              </a:rPr>
              <a:t> through faith in Christ, the righteousness which is from God by faith; </a:t>
            </a:r>
          </a:p>
          <a:p>
            <a:r>
              <a:rPr lang="en-US" sz="7200" baseline="30000" dirty="0">
                <a:latin typeface="Arial" panose="020B0604020202020204" pitchFamily="34" charset="0"/>
                <a:cs typeface="Arial" panose="020B0604020202020204" pitchFamily="34" charset="0"/>
              </a:rPr>
              <a:t>10 </a:t>
            </a:r>
            <a:r>
              <a:rPr lang="en-US" sz="7200" dirty="0">
                <a:latin typeface="Arial" panose="020B0604020202020204" pitchFamily="34" charset="0"/>
                <a:cs typeface="Arial" panose="020B0604020202020204" pitchFamily="34" charset="0"/>
              </a:rPr>
              <a:t>that I may know Him and the power of His resurrection, and the fellowship of His sufferings, being conformed to His death, </a:t>
            </a:r>
          </a:p>
          <a:p>
            <a:r>
              <a:rPr lang="en-US" sz="7200" baseline="30000" dirty="0">
                <a:latin typeface="Arial" panose="020B0604020202020204" pitchFamily="34" charset="0"/>
                <a:cs typeface="Arial" panose="020B0604020202020204" pitchFamily="34" charset="0"/>
              </a:rPr>
              <a:t>11 </a:t>
            </a:r>
            <a:r>
              <a:rPr lang="en-US" sz="7200" dirty="0">
                <a:latin typeface="Arial" panose="020B0604020202020204" pitchFamily="34" charset="0"/>
                <a:cs typeface="Arial" panose="020B0604020202020204" pitchFamily="34" charset="0"/>
              </a:rPr>
              <a:t>if, by any means, I may attain to the resurrection from the dead.</a:t>
            </a:r>
          </a:p>
          <a:p>
            <a:pPr marL="0" indent="0">
              <a:buNone/>
            </a:pPr>
            <a:endParaRPr lang="en-US" sz="7200" dirty="0">
              <a:latin typeface="Arial" panose="020B0604020202020204" pitchFamily="34" charset="0"/>
              <a:cs typeface="Arial" panose="020B0604020202020204" pitchFamily="34" charset="0"/>
            </a:endParaRPr>
          </a:p>
          <a:p>
            <a:endParaRPr lang="en-US" sz="29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889C5129-6E0F-4A31-9379-090DE52378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586" y="2180496"/>
            <a:ext cx="3332988" cy="4045683"/>
          </a:xfrm>
          <a:prstGeom prst="rect">
            <a:avLst/>
          </a:prstGeom>
        </p:spPr>
      </p:pic>
    </p:spTree>
    <p:extLst>
      <p:ext uri="{BB962C8B-B14F-4D97-AF65-F5344CB8AC3E}">
        <p14:creationId xmlns:p14="http://schemas.microsoft.com/office/powerpoint/2010/main" val="1091770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13190</TotalTime>
  <Words>1338</Words>
  <Application>Microsoft Office PowerPoint</Application>
  <PresentationFormat>Custom</PresentationFormat>
  <Paragraphs>127</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Franklin Gothic Book</vt:lpstr>
      <vt:lpstr>Wingdings 2</vt:lpstr>
      <vt:lpstr>DividendVTI</vt:lpstr>
      <vt:lpstr>The solid rock</vt:lpstr>
      <vt:lpstr>His oath, His covenant, his blood, support me in the whelming flood</vt:lpstr>
      <vt:lpstr>His oath, His covenant, his blood, support me in the whelming flood</vt:lpstr>
      <vt:lpstr>His oath, His covenant, his blood, support me in the whelming flood</vt:lpstr>
      <vt:lpstr>When all around my soul gives way, he then is all my hope and stay</vt:lpstr>
      <vt:lpstr>When all around my soul gives way, he then is all my hope and stay</vt:lpstr>
      <vt:lpstr>When he shall come with trumpet sound, o may I then in him be found</vt:lpstr>
      <vt:lpstr>When he shall come with trumpet sound, o may I then in him be found</vt:lpstr>
      <vt:lpstr>When he shall come with trumpet sound, o may I then in him be found</vt:lpstr>
      <vt:lpstr>Dressed in his righteousness alone, faultless to stand before the throne</vt:lpstr>
      <vt:lpstr>Dressed in his righteousness alone, faultless to stand before the throne</vt:lpstr>
      <vt:lpstr>Dressed in his righteousness alone, faultless to stand before the throne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all the World To me</dc:title>
  <dc:creator>Rob Miller</dc:creator>
  <cp:lastModifiedBy>West End</cp:lastModifiedBy>
  <cp:revision>107</cp:revision>
  <dcterms:created xsi:type="dcterms:W3CDTF">2021-04-23T20:54:59Z</dcterms:created>
  <dcterms:modified xsi:type="dcterms:W3CDTF">2022-02-27T23:31:56Z</dcterms:modified>
</cp:coreProperties>
</file>