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4"/>
  </p:notesMasterIdLst>
  <p:handoutMasterIdLst>
    <p:handoutMasterId r:id="rId15"/>
  </p:handout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a:srgbClr val="F8F8F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51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1/29/2022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1/29/2022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The term</a:t>
            </a:r>
            <a:r>
              <a:rPr lang="en-US" dirty="0"/>
              <a:t> </a:t>
            </a:r>
            <a:r>
              <a:rPr lang="en-US" b="1" dirty="0"/>
              <a:t>but</a:t>
            </a:r>
            <a:r>
              <a:rPr lang="en-US" dirty="0"/>
              <a:t>, with which this </a:t>
            </a:r>
            <a:r>
              <a:rPr lang="en-US" b="1" dirty="0"/>
              <a:t>verse begins could be translated “in spite of that”</a:t>
            </a:r>
            <a:r>
              <a:rPr lang="en-US" dirty="0"/>
              <a:t> or “</a:t>
            </a:r>
            <a:r>
              <a:rPr lang="en-US" b="1" dirty="0"/>
              <a:t>on the other hand</a:t>
            </a:r>
            <a:r>
              <a:rPr lang="en-US" dirty="0"/>
              <a:t>,” </a:t>
            </a:r>
            <a:r>
              <a:rPr lang="en-US" b="1" u="sng" dirty="0"/>
              <a:t>contrasting</a:t>
            </a:r>
            <a:r>
              <a:rPr lang="en-US" dirty="0"/>
              <a:t> </a:t>
            </a:r>
            <a:r>
              <a:rPr lang="en-US" b="1" dirty="0"/>
              <a:t>the previous subject matter in verses 3–6</a:t>
            </a:r>
            <a:r>
              <a:rPr lang="en-US" dirty="0"/>
              <a:t> </a:t>
            </a:r>
            <a:r>
              <a:rPr lang="en-US" b="1" dirty="0"/>
              <a:t> of </a:t>
            </a:r>
            <a:r>
              <a:rPr lang="en-US" b="1" u="sng" dirty="0"/>
              <a:t>the unity of believers</a:t>
            </a:r>
            <a:r>
              <a:rPr lang="en-US" b="1" dirty="0"/>
              <a:t>, </a:t>
            </a:r>
            <a:r>
              <a:rPr lang="en-US" dirty="0"/>
              <a:t>with </a:t>
            </a:r>
            <a:r>
              <a:rPr lang="en-US" b="1" u="sng" dirty="0"/>
              <a:t>what is about to be said</a:t>
            </a:r>
            <a:r>
              <a:rPr lang="en-US" dirty="0"/>
              <a:t>, of their </a:t>
            </a:r>
            <a:r>
              <a:rPr lang="en-US" b="1" u="sng" dirty="0"/>
              <a:t>individual diversity</a:t>
            </a:r>
            <a:r>
              <a:rPr lang="en-US" b="1" dirty="0"/>
              <a:t> or distinctiveness.</a:t>
            </a: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209234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Some interpreters have understood the phrase </a:t>
            </a:r>
            <a:r>
              <a:rPr lang="en-US" i="1" dirty="0"/>
              <a:t>pastors and teachers</a:t>
            </a:r>
            <a:r>
              <a:rPr lang="en-US" dirty="0"/>
              <a:t> to refer to one and the same group. This would mean that all pastors are teachers and that all teachers are pastors. This position is often taken because it is recognized that both nouns (i.e., </a:t>
            </a:r>
            <a:r>
              <a:rPr lang="en-US" i="1" dirty="0"/>
              <a:t>pastors</a:t>
            </a:r>
            <a:r>
              <a:rPr lang="en-US" dirty="0"/>
              <a:t> and </a:t>
            </a:r>
            <a:r>
              <a:rPr lang="en-US" i="1" dirty="0"/>
              <a:t>teachers</a:t>
            </a:r>
            <a:r>
              <a:rPr lang="en-US" dirty="0"/>
              <a:t>) are governed by one article in Greek. But because the nouns are plural, it is extremely unlikely that they refer to the same group, but only that the author is linking them closely together. It is better to regard the pastors as a subset of teachers. In other words, all pastors are teachers, but not all teachers are pastors. See </a:t>
            </a:r>
            <a:r>
              <a:rPr lang="en-US" i="1" dirty="0" err="1"/>
              <a:t>ExSyn</a:t>
            </a:r>
            <a:r>
              <a:rPr lang="en-US" dirty="0"/>
              <a:t> 284.</a:t>
            </a:r>
          </a:p>
          <a:p>
            <a:endParaRPr lang="en-US" dirty="0"/>
          </a:p>
          <a:p>
            <a:r>
              <a:rPr lang="en-US" b="1" u="sng" dirty="0"/>
              <a:t>All pastors teach</a:t>
            </a:r>
            <a:r>
              <a:rPr lang="en-US" dirty="0"/>
              <a:t> (</a:t>
            </a:r>
            <a:r>
              <a:rPr lang="en-US" b="1" dirty="0"/>
              <a:t>since </a:t>
            </a:r>
            <a:r>
              <a:rPr lang="en-US" b="1" u="sng" dirty="0"/>
              <a:t>teaching</a:t>
            </a:r>
            <a:r>
              <a:rPr lang="en-US" b="1" dirty="0"/>
              <a:t> is an essential part of pastoral ministry</a:t>
            </a:r>
            <a:r>
              <a:rPr lang="en-US" dirty="0"/>
              <a:t>), but </a:t>
            </a:r>
            <a:r>
              <a:rPr lang="en-US" b="1" dirty="0"/>
              <a:t>not</a:t>
            </a:r>
            <a:r>
              <a:rPr lang="en-US" dirty="0"/>
              <a:t> </a:t>
            </a:r>
            <a:r>
              <a:rPr lang="en-US" b="1" u="sng" dirty="0"/>
              <a:t>all teachers</a:t>
            </a:r>
            <a:r>
              <a:rPr lang="en-US" dirty="0"/>
              <a:t> </a:t>
            </a:r>
            <a:r>
              <a:rPr lang="en-US" b="1" dirty="0"/>
              <a:t>are also pastors</a:t>
            </a:r>
            <a:r>
              <a:rPr lang="en-US" dirty="0"/>
              <a:t>. </a:t>
            </a:r>
            <a:r>
              <a:rPr lang="en-US" b="1" u="sng" dirty="0"/>
              <a:t>The latter</a:t>
            </a:r>
            <a:r>
              <a:rPr lang="en-US" dirty="0"/>
              <a:t> </a:t>
            </a:r>
            <a:r>
              <a:rPr lang="en-US" b="1" dirty="0"/>
              <a:t>exercise their leadership role by feeding God’s flock with his word. </a:t>
            </a:r>
            <a:r>
              <a:rPr lang="en-US" dirty="0"/>
              <a:t>The term for </a:t>
            </a:r>
            <a:r>
              <a:rPr lang="en-US" b="1" dirty="0"/>
              <a:t>shepherds/pastors</a:t>
            </a:r>
            <a:r>
              <a:rPr lang="en-US" dirty="0"/>
              <a:t> (</a:t>
            </a:r>
            <a:r>
              <a:rPr lang="en-US" i="1" dirty="0" err="1"/>
              <a:t>Poimēn</a:t>
            </a:r>
            <a:r>
              <a:rPr lang="en-US" dirty="0"/>
              <a:t>) </a:t>
            </a:r>
            <a:r>
              <a:rPr lang="en-US" b="1" dirty="0"/>
              <a:t>emphasizes the pastoral role of caring </a:t>
            </a:r>
            <a:r>
              <a:rPr lang="en-US" dirty="0"/>
              <a:t>and </a:t>
            </a:r>
            <a:r>
              <a:rPr lang="en-US" b="1" dirty="0"/>
              <a:t>feeding,</a:t>
            </a:r>
            <a:r>
              <a:rPr lang="en-US" dirty="0"/>
              <a:t> although </a:t>
            </a:r>
            <a:r>
              <a:rPr lang="en-US" b="1" u="sng" dirty="0"/>
              <a:t>the concept of leadership</a:t>
            </a:r>
            <a:r>
              <a:rPr lang="en-US" dirty="0"/>
              <a:t> is </a:t>
            </a:r>
            <a:r>
              <a:rPr lang="en-US" b="1" dirty="0"/>
              <a:t>also inherent in the picture of a shepherd</a:t>
            </a: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122093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Grace</a:t>
            </a:r>
            <a:r>
              <a:rPr lang="en-US" dirty="0"/>
              <a:t> is </a:t>
            </a:r>
            <a:r>
              <a:rPr lang="en-US" b="1" dirty="0"/>
              <a:t>a single–word definition of the gospel</a:t>
            </a:r>
            <a:r>
              <a:rPr lang="en-US" dirty="0"/>
              <a:t>. </a:t>
            </a:r>
            <a:r>
              <a:rPr lang="en-US" b="1" u="sng" dirty="0"/>
              <a:t>The gospel</a:t>
            </a:r>
            <a:r>
              <a:rPr lang="en-US" dirty="0"/>
              <a:t> </a:t>
            </a:r>
            <a:r>
              <a:rPr lang="en-US" b="1" dirty="0"/>
              <a:t>is the good news of God’s grace to sinful humanity…</a:t>
            </a:r>
            <a:r>
              <a:rPr lang="en-US" b="1" u="sng" dirty="0"/>
              <a:t>His grace</a:t>
            </a:r>
            <a:r>
              <a:rPr lang="en-US" dirty="0"/>
              <a:t> is therefore </a:t>
            </a:r>
            <a:r>
              <a:rPr lang="en-US" b="1" dirty="0"/>
              <a:t>unmerited, unearned, undeserved.</a:t>
            </a: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576569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FFFF00"/>
                </a:solidFill>
              </a:rPr>
              <a:t>Eph 4:8 </a:t>
            </a:r>
            <a:r>
              <a:rPr lang="en-US" dirty="0"/>
              <a:t>is an allusion to </a:t>
            </a:r>
            <a:r>
              <a:rPr lang="en-US" b="1" dirty="0">
                <a:solidFill>
                  <a:srgbClr val="FFFF00"/>
                </a:solidFill>
              </a:rPr>
              <a:t>Ps 68:18</a:t>
            </a:r>
          </a:p>
          <a:p>
            <a:pPr lvl="1"/>
            <a:r>
              <a:rPr lang="en-US" dirty="0"/>
              <a:t>The idea here is that a military victor has a right to receive gifts from the people he has conquered </a:t>
            </a:r>
          </a:p>
          <a:p>
            <a:pPr lvl="1"/>
            <a:r>
              <a:rPr lang="en-US" dirty="0"/>
              <a:t>Paul suggests that as the One who conquered death and removed slavery to sin, Christ gives gifts to his new devoted followers (His captives)</a:t>
            </a:r>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57777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makes it very clear the “He” is the one who will fill all thing (Jesus Christ)</a:t>
            </a:r>
          </a:p>
          <a:p>
            <a:endParaRPr lang="en-US" dirty="0"/>
          </a:p>
          <a:p>
            <a:r>
              <a:rPr lang="en-US" dirty="0"/>
              <a:t>Ascended refers to His being taken to heaven… and therefore he must have descended from heaven to earth</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591045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makes it very clear the “He” is the one who will fill all thing (Jesus Christ)</a:t>
            </a:r>
          </a:p>
          <a:p>
            <a:endParaRPr lang="en-US" dirty="0"/>
          </a:p>
          <a:p>
            <a:r>
              <a:rPr lang="en-US" dirty="0"/>
              <a:t>Ascended refers to His being taken to heaven… and therefore he must have descended from heaven to earth</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847794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Paul’s point in</a:t>
            </a:r>
            <a:r>
              <a:rPr lang="en-US" dirty="0"/>
              <a:t> </a:t>
            </a:r>
            <a:r>
              <a:rPr lang="en-US" b="1" dirty="0"/>
              <a:t>Ephesians 4:8–10</a:t>
            </a:r>
            <a:r>
              <a:rPr lang="en-US" dirty="0"/>
              <a:t> </a:t>
            </a:r>
            <a:r>
              <a:rPr lang="en-US" b="1" dirty="0"/>
              <a:t>is </a:t>
            </a:r>
            <a:r>
              <a:rPr lang="en-US" b="1" u="sng" dirty="0"/>
              <a:t>to explain</a:t>
            </a:r>
            <a:r>
              <a:rPr lang="en-US" b="1" dirty="0"/>
              <a:t> that </a:t>
            </a:r>
            <a:r>
              <a:rPr lang="en-US" b="1" u="sng" dirty="0"/>
              <a:t>Jesus’ paying </a:t>
            </a:r>
            <a:r>
              <a:rPr lang="en-US" b="1" dirty="0"/>
              <a:t>the infinite price of coming to earth </a:t>
            </a:r>
            <a:r>
              <a:rPr lang="en-US" dirty="0"/>
              <a:t>and </a:t>
            </a:r>
            <a:r>
              <a:rPr lang="en-US" b="1" dirty="0"/>
              <a:t>suffering death on our behalf, </a:t>
            </a:r>
            <a:r>
              <a:rPr lang="en-US" b="1" u="sng" dirty="0"/>
              <a:t>qualified Him</a:t>
            </a:r>
            <a:r>
              <a:rPr lang="en-US" b="1" dirty="0"/>
              <a:t> to be exalted above all the heavens</a:t>
            </a:r>
            <a:r>
              <a:rPr lang="en-US" dirty="0"/>
              <a:t> (that is, </a:t>
            </a:r>
            <a:r>
              <a:rPr lang="en-US" b="1" dirty="0"/>
              <a:t>to the throne of God</a:t>
            </a:r>
            <a:r>
              <a:rPr lang="en-US" dirty="0"/>
              <a:t>), </a:t>
            </a:r>
            <a:r>
              <a:rPr lang="en-US" b="1" u="sng" dirty="0"/>
              <a:t>in order that He might rightfully have the authority</a:t>
            </a:r>
            <a:r>
              <a:rPr lang="en-US" dirty="0"/>
              <a:t> </a:t>
            </a:r>
            <a:r>
              <a:rPr lang="en-US" b="1" dirty="0"/>
              <a:t>to give gifts to His saints</a:t>
            </a:r>
            <a:r>
              <a:rPr lang="en-US" u="sng" dirty="0"/>
              <a:t>. </a:t>
            </a:r>
            <a:r>
              <a:rPr lang="en-US" b="1" u="sng" dirty="0"/>
              <a:t>By that victory</a:t>
            </a:r>
            <a:r>
              <a:rPr lang="en-US" dirty="0"/>
              <a:t> </a:t>
            </a:r>
            <a:r>
              <a:rPr lang="en-US" b="1" dirty="0"/>
              <a:t>He gained the right to </a:t>
            </a:r>
            <a:r>
              <a:rPr lang="en-US" b="1" u="sng" dirty="0"/>
              <a:t>rule</a:t>
            </a:r>
            <a:r>
              <a:rPr lang="en-US" b="1" dirty="0"/>
              <a:t> His church </a:t>
            </a:r>
            <a:r>
              <a:rPr lang="en-US" dirty="0"/>
              <a:t>and </a:t>
            </a:r>
            <a:r>
              <a:rPr lang="en-US" b="1" u="sng" dirty="0"/>
              <a:t>to give gifts</a:t>
            </a:r>
            <a:r>
              <a:rPr lang="en-US" b="1" dirty="0"/>
              <a:t> to His church</a:t>
            </a:r>
            <a:r>
              <a:rPr lang="en-US" dirty="0"/>
              <a:t>, </a:t>
            </a:r>
            <a:r>
              <a:rPr lang="en-US" b="1" dirty="0"/>
              <a:t>that He might fill all things</a:t>
            </a:r>
            <a:r>
              <a:rPr lang="en-US" dirty="0"/>
              <a:t>.</a:t>
            </a:r>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833078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word means “One who is sent with a commission”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selected group of apostles had special qualifications… had to give eye witness testimony of the resurrected Christ</a:t>
            </a:r>
          </a:p>
          <a:p>
            <a:endParaRPr lang="en-US" dirty="0"/>
          </a:p>
          <a:p>
            <a:r>
              <a:rPr lang="en-US" dirty="0"/>
              <a:t>There are no Apostles today in the strictest sense of the New Testament</a:t>
            </a:r>
          </a:p>
          <a:p>
            <a:r>
              <a:rPr lang="en-US" dirty="0"/>
              <a:t>These men helped to lay the foundation of the Church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540021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b="1" u="sng" dirty="0"/>
              <a:t>New Testament usage </a:t>
            </a:r>
            <a:r>
              <a:rPr lang="en-US" b="1" dirty="0"/>
              <a:t>suggests that a </a:t>
            </a:r>
            <a:r>
              <a:rPr lang="en-US" dirty="0"/>
              <a:t>“</a:t>
            </a:r>
            <a:r>
              <a:rPr lang="en-US" b="1" dirty="0"/>
              <a:t>prophet</a:t>
            </a:r>
            <a:r>
              <a:rPr lang="en-US" dirty="0"/>
              <a:t>” (cf. Acts 21:10–11) was </a:t>
            </a:r>
            <a:r>
              <a:rPr lang="en-US" b="1" dirty="0"/>
              <a:t>not</a:t>
            </a:r>
            <a:r>
              <a:rPr lang="en-US" dirty="0"/>
              <a:t> </a:t>
            </a:r>
            <a:r>
              <a:rPr lang="en-US" b="1" dirty="0"/>
              <a:t>necessarily a person who foretold the future</a:t>
            </a:r>
            <a:r>
              <a:rPr lang="en-US" dirty="0"/>
              <a:t> but </a:t>
            </a:r>
            <a:r>
              <a:rPr lang="en-US" b="1" u="sng" dirty="0"/>
              <a:t>one who brought God’s message to others</a:t>
            </a:r>
            <a:r>
              <a:rPr lang="en-US" dirty="0"/>
              <a:t>, be that </a:t>
            </a:r>
            <a:r>
              <a:rPr lang="en-US" b="1" u="sng" dirty="0"/>
              <a:t>a message about</a:t>
            </a:r>
            <a:r>
              <a:rPr lang="en-US" b="1" dirty="0"/>
              <a:t> the past, present, or future </a:t>
            </a:r>
            <a:endParaRPr lang="en-US" dirty="0"/>
          </a:p>
          <a:p>
            <a:endParaRPr lang="en-US" dirty="0"/>
          </a:p>
          <a:p>
            <a:r>
              <a:rPr lang="en-US" dirty="0"/>
              <a:t>Along with the Apostles, the Prophets had a foundational ministry in the early Church, and are not needed today because we have the completed Word and can go back and learn from them any time we wish </a:t>
            </a:r>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755283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term means “Bearers of the good news”</a:t>
            </a:r>
          </a:p>
          <a:p>
            <a:r>
              <a:rPr lang="en-US" dirty="0"/>
              <a:t>These men travelled from place to place preaching the gospel and winning the lost </a:t>
            </a:r>
          </a:p>
          <a:p>
            <a:endParaRPr lang="en-US" dirty="0"/>
          </a:p>
          <a:p>
            <a:r>
              <a:rPr lang="en-US" dirty="0"/>
              <a:t>The apostles as and prophets laid the foundation of the church and the evangelists built on it by spreading the Word to lost souls and helping the Lord add to the church</a:t>
            </a:r>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89974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January 29,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Saturday, January 29,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Saturday, January 29,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January 29,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Saturday, January 29,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Saturday, January 29,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Saturday, January 29,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Saturday, January 29,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Saturday, January 29,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Saturday, January 29,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Saturday, January 29,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January 29,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together     in unity</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4:7-11</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Qr code&#10;&#10;Description automatically generated with medium confidence">
            <a:extLst>
              <a:ext uri="{FF2B5EF4-FFF2-40B4-BE49-F238E27FC236}">
                <a16:creationId xmlns:a16="http://schemas.microsoft.com/office/drawing/2014/main" id="{AEC41474-A5CE-4B43-BCB3-06CDB8E42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201"/>
            <a:ext cx="5085720" cy="3891598"/>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4000"/>
            <a:ext cx="4685040" cy="4006800"/>
          </a:xfrm>
        </p:spPr>
        <p:txBody>
          <a:bodyPr>
            <a:normAutofit/>
          </a:bodyPr>
          <a:lstStyle/>
          <a:p>
            <a:r>
              <a:rPr lang="en-US" sz="2800" dirty="0">
                <a:solidFill>
                  <a:srgbClr val="FFFFCC"/>
                </a:solidFill>
                <a:latin typeface="Arial" panose="020B0604020202020204" pitchFamily="34" charset="0"/>
                <a:cs typeface="Arial" panose="020B0604020202020204" pitchFamily="34" charset="0"/>
              </a:rPr>
              <a:t>Eph 4:11 “</a:t>
            </a:r>
            <a:r>
              <a:rPr lang="en-US" sz="2800" baseline="30000" dirty="0">
                <a:solidFill>
                  <a:srgbClr val="FFFFCC"/>
                </a:solidFill>
              </a:rPr>
              <a:t>11 </a:t>
            </a:r>
            <a:r>
              <a:rPr lang="en-US" sz="2800" dirty="0">
                <a:solidFill>
                  <a:srgbClr val="FFFFCC"/>
                </a:solidFill>
              </a:rPr>
              <a:t>And He Himself gave some </a:t>
            </a:r>
            <a:r>
              <a:rPr lang="en-US" sz="2800" i="1" dirty="0">
                <a:solidFill>
                  <a:srgbClr val="FFFFCC"/>
                </a:solidFill>
              </a:rPr>
              <a:t>to be</a:t>
            </a:r>
            <a:r>
              <a:rPr lang="en-US" sz="2800" dirty="0">
                <a:solidFill>
                  <a:srgbClr val="FFFFCC"/>
                </a:solidFill>
              </a:rPr>
              <a:t> apostles, some </a:t>
            </a:r>
            <a:r>
              <a:rPr lang="en-US" sz="2800" dirty="0">
                <a:solidFill>
                  <a:srgbClr val="FFFFCC"/>
                </a:solidFill>
                <a:highlight>
                  <a:srgbClr val="FF0000"/>
                </a:highlight>
              </a:rPr>
              <a:t>prophets</a:t>
            </a:r>
            <a:r>
              <a:rPr lang="en-US" sz="2800" dirty="0">
                <a:solidFill>
                  <a:srgbClr val="FFFFCC"/>
                </a:solidFill>
              </a:rPr>
              <a:t>, some evangelists, and some pastors and teachers, </a:t>
            </a:r>
            <a:endParaRPr lang="en-US" sz="2800" b="1" dirty="0">
              <a:solidFill>
                <a:srgbClr val="FFFFCC"/>
              </a:solidFill>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524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Qr code&#10;&#10;Description automatically generated with medium confidence">
            <a:extLst>
              <a:ext uri="{FF2B5EF4-FFF2-40B4-BE49-F238E27FC236}">
                <a16:creationId xmlns:a16="http://schemas.microsoft.com/office/drawing/2014/main" id="{AEC41474-A5CE-4B43-BCB3-06CDB8E42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201"/>
            <a:ext cx="5085720" cy="3891598"/>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4000"/>
            <a:ext cx="4685040" cy="4006800"/>
          </a:xfrm>
        </p:spPr>
        <p:txBody>
          <a:bodyPr>
            <a:normAutofit/>
          </a:bodyPr>
          <a:lstStyle/>
          <a:p>
            <a:r>
              <a:rPr lang="en-US" sz="2800" dirty="0">
                <a:solidFill>
                  <a:srgbClr val="FFFFCC"/>
                </a:solidFill>
                <a:latin typeface="Arial" panose="020B0604020202020204" pitchFamily="34" charset="0"/>
                <a:cs typeface="Arial" panose="020B0604020202020204" pitchFamily="34" charset="0"/>
              </a:rPr>
              <a:t>Eph 4:11 “</a:t>
            </a:r>
            <a:r>
              <a:rPr lang="en-US" sz="2800" baseline="30000" dirty="0">
                <a:solidFill>
                  <a:srgbClr val="FFFFCC"/>
                </a:solidFill>
              </a:rPr>
              <a:t>11 </a:t>
            </a:r>
            <a:r>
              <a:rPr lang="en-US" sz="2800" dirty="0">
                <a:solidFill>
                  <a:srgbClr val="FFFFCC"/>
                </a:solidFill>
              </a:rPr>
              <a:t>And He Himself gave some </a:t>
            </a:r>
            <a:r>
              <a:rPr lang="en-US" sz="2800" i="1" dirty="0">
                <a:solidFill>
                  <a:srgbClr val="FFFFCC"/>
                </a:solidFill>
              </a:rPr>
              <a:t>to be</a:t>
            </a:r>
            <a:r>
              <a:rPr lang="en-US" sz="2800" dirty="0">
                <a:solidFill>
                  <a:srgbClr val="FFFFCC"/>
                </a:solidFill>
              </a:rPr>
              <a:t> apostles, some prophets, some </a:t>
            </a:r>
            <a:r>
              <a:rPr lang="en-US" sz="2800" dirty="0">
                <a:solidFill>
                  <a:srgbClr val="FFFFCC"/>
                </a:solidFill>
                <a:highlight>
                  <a:srgbClr val="FF0000"/>
                </a:highlight>
              </a:rPr>
              <a:t>evangelists</a:t>
            </a:r>
            <a:r>
              <a:rPr lang="en-US" sz="2800" dirty="0">
                <a:solidFill>
                  <a:srgbClr val="FFFFCC"/>
                </a:solidFill>
              </a:rPr>
              <a:t>, and some pastors and teachers, </a:t>
            </a:r>
            <a:endParaRPr lang="en-US" sz="2800" b="1" dirty="0">
              <a:solidFill>
                <a:srgbClr val="FFFFCC"/>
              </a:solidFill>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9562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Qr code&#10;&#10;Description automatically generated with medium confidence">
            <a:extLst>
              <a:ext uri="{FF2B5EF4-FFF2-40B4-BE49-F238E27FC236}">
                <a16:creationId xmlns:a16="http://schemas.microsoft.com/office/drawing/2014/main" id="{AEC41474-A5CE-4B43-BCB3-06CDB8E42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201"/>
            <a:ext cx="5085720" cy="3891598"/>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4000"/>
            <a:ext cx="4685040" cy="4006800"/>
          </a:xfrm>
        </p:spPr>
        <p:txBody>
          <a:bodyPr>
            <a:normAutofit/>
          </a:bodyPr>
          <a:lstStyle/>
          <a:p>
            <a:r>
              <a:rPr lang="en-US" sz="2800" dirty="0">
                <a:solidFill>
                  <a:srgbClr val="FFFFCC"/>
                </a:solidFill>
                <a:latin typeface="Arial" panose="020B0604020202020204" pitchFamily="34" charset="0"/>
                <a:cs typeface="Arial" panose="020B0604020202020204" pitchFamily="34" charset="0"/>
              </a:rPr>
              <a:t>Eph 4:11 “</a:t>
            </a:r>
            <a:r>
              <a:rPr lang="en-US" sz="2800" baseline="30000" dirty="0">
                <a:solidFill>
                  <a:srgbClr val="FFFFCC"/>
                </a:solidFill>
              </a:rPr>
              <a:t>11 </a:t>
            </a:r>
            <a:r>
              <a:rPr lang="en-US" sz="2800" dirty="0">
                <a:solidFill>
                  <a:srgbClr val="FFFFCC"/>
                </a:solidFill>
              </a:rPr>
              <a:t>And He Himself gave some </a:t>
            </a:r>
            <a:r>
              <a:rPr lang="en-US" sz="2800" i="1" dirty="0">
                <a:solidFill>
                  <a:srgbClr val="FFFFCC"/>
                </a:solidFill>
              </a:rPr>
              <a:t>to be</a:t>
            </a:r>
            <a:r>
              <a:rPr lang="en-US" sz="2800" dirty="0">
                <a:solidFill>
                  <a:srgbClr val="FFFFCC"/>
                </a:solidFill>
              </a:rPr>
              <a:t> apostles, some prophets, some evangelists, and some </a:t>
            </a:r>
            <a:r>
              <a:rPr lang="en-US" sz="2800" dirty="0">
                <a:solidFill>
                  <a:srgbClr val="FFFFCC"/>
                </a:solidFill>
                <a:highlight>
                  <a:srgbClr val="FF0000"/>
                </a:highlight>
              </a:rPr>
              <a:t>pastors and teachers</a:t>
            </a:r>
            <a:r>
              <a:rPr lang="en-US" sz="2800" dirty="0">
                <a:solidFill>
                  <a:srgbClr val="FFFFCC"/>
                </a:solidFill>
              </a:rPr>
              <a:t>, </a:t>
            </a:r>
            <a:endParaRPr lang="en-US" sz="2800" b="1" dirty="0">
              <a:solidFill>
                <a:srgbClr val="FFFFCC"/>
              </a:solidFill>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711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4AE17-610B-4481-B0DC-2C567829CEF7}"/>
              </a:ext>
            </a:extLst>
          </p:cNvPr>
          <p:cNvSpPr>
            <a:spLocks noGrp="1"/>
          </p:cNvSpPr>
          <p:nvPr>
            <p:ph type="title"/>
          </p:nvPr>
        </p:nvSpPr>
        <p:spPr/>
        <p:txBody>
          <a:bodyPr>
            <a:noAutofit/>
          </a:bodyPr>
          <a:lstStyle/>
          <a:p>
            <a:r>
              <a:rPr lang="en-US" sz="9600" dirty="0"/>
              <a:t>Introduction</a:t>
            </a:r>
          </a:p>
        </p:txBody>
      </p:sp>
      <p:sp>
        <p:nvSpPr>
          <p:cNvPr id="3" name="Content Placeholder 2">
            <a:extLst>
              <a:ext uri="{FF2B5EF4-FFF2-40B4-BE49-F238E27FC236}">
                <a16:creationId xmlns:a16="http://schemas.microsoft.com/office/drawing/2014/main" id="{3BD6E358-6792-4616-85FC-368875A2A2B1}"/>
              </a:ext>
            </a:extLst>
          </p:cNvPr>
          <p:cNvSpPr>
            <a:spLocks noGrp="1"/>
          </p:cNvSpPr>
          <p:nvPr>
            <p:ph idx="1"/>
          </p:nvPr>
        </p:nvSpPr>
        <p:spPr>
          <a:xfrm>
            <a:off x="403250" y="1735200"/>
            <a:ext cx="10163880" cy="4426449"/>
          </a:xfrm>
        </p:spPr>
        <p:txBody>
          <a:bodyPr>
            <a:normAutofit/>
          </a:bodyPr>
          <a:lstStyle/>
          <a:p>
            <a:r>
              <a:rPr lang="en-US" sz="2000" b="1" dirty="0">
                <a:solidFill>
                  <a:srgbClr val="FFFFFF"/>
                </a:solidFill>
                <a:latin typeface="Arial" panose="020B0604020202020204" pitchFamily="34" charset="0"/>
                <a:cs typeface="Arial" panose="020B0604020202020204" pitchFamily="34" charset="0"/>
              </a:rPr>
              <a:t>Paul is continuing a natural flow of thought from</a:t>
            </a:r>
          </a:p>
          <a:p>
            <a:pPr lvl="1"/>
            <a:r>
              <a:rPr lang="en-US" sz="2000" b="1" dirty="0">
                <a:solidFill>
                  <a:srgbClr val="FFFFFF"/>
                </a:solidFill>
                <a:latin typeface="Arial" panose="020B0604020202020204" pitchFamily="34" charset="0"/>
                <a:cs typeface="Arial" panose="020B0604020202020204" pitchFamily="34" charset="0"/>
              </a:rPr>
              <a:t>A call to walk in unity</a:t>
            </a:r>
          </a:p>
          <a:p>
            <a:pPr lvl="1"/>
            <a:r>
              <a:rPr lang="en-US" sz="2000" b="1" dirty="0">
                <a:solidFill>
                  <a:srgbClr val="FFFFFF"/>
                </a:solidFill>
                <a:latin typeface="Arial" panose="020B0604020202020204" pitchFamily="34" charset="0"/>
                <a:cs typeface="Arial" panose="020B0604020202020204" pitchFamily="34" charset="0"/>
              </a:rPr>
              <a:t>The basis of this unity we must have</a:t>
            </a:r>
          </a:p>
          <a:p>
            <a:pPr lvl="1"/>
            <a:r>
              <a:rPr lang="en-US" sz="2000" b="1" dirty="0">
                <a:solidFill>
                  <a:srgbClr val="FFFFFF"/>
                </a:solidFill>
                <a:latin typeface="Arial" panose="020B0604020202020204" pitchFamily="34" charset="0"/>
                <a:cs typeface="Arial" panose="020B0604020202020204" pitchFamily="34" charset="0"/>
              </a:rPr>
              <a:t>Gifts we have been given to attain this unity</a:t>
            </a:r>
          </a:p>
          <a:p>
            <a:r>
              <a:rPr lang="en-US" sz="2000" b="1" dirty="0">
                <a:solidFill>
                  <a:srgbClr val="FFFFFF"/>
                </a:solidFill>
                <a:latin typeface="Arial" panose="020B0604020202020204" pitchFamily="34" charset="0"/>
                <a:cs typeface="Arial" panose="020B0604020202020204" pitchFamily="34" charset="0"/>
              </a:rPr>
              <a:t>Paul also begins to make a transition here from what all Christians have in common to how Christians differ from one another</a:t>
            </a:r>
          </a:p>
          <a:p>
            <a:r>
              <a:rPr lang="en-US" sz="2000" b="1" dirty="0">
                <a:solidFill>
                  <a:srgbClr val="FFFFFF"/>
                </a:solidFill>
                <a:latin typeface="Arial" panose="020B0604020202020204" pitchFamily="34" charset="0"/>
                <a:cs typeface="Arial" panose="020B0604020202020204" pitchFamily="34" charset="0"/>
              </a:rPr>
              <a:t>It is these individual differences working together that help to keep the body functioning in unity and love</a:t>
            </a:r>
          </a:p>
          <a:p>
            <a:r>
              <a:rPr lang="en-US" sz="2000" b="1" dirty="0">
                <a:solidFill>
                  <a:srgbClr val="FFFFFF"/>
                </a:solidFill>
                <a:latin typeface="Arial" panose="020B0604020202020204" pitchFamily="34" charset="0"/>
                <a:cs typeface="Arial" panose="020B0604020202020204" pitchFamily="34" charset="0"/>
              </a:rPr>
              <a:t>This evening we will look at these gifts</a:t>
            </a:r>
          </a:p>
          <a:p>
            <a:pPr marL="1750" indent="0">
              <a:buNone/>
            </a:pPr>
            <a:endParaRPr lang="en-US" sz="2800" dirty="0">
              <a:solidFill>
                <a:srgbClr val="FFFFFF"/>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38452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Qr code&#10;&#10;Description automatically generated with medium confidence">
            <a:extLst>
              <a:ext uri="{FF2B5EF4-FFF2-40B4-BE49-F238E27FC236}">
                <a16:creationId xmlns:a16="http://schemas.microsoft.com/office/drawing/2014/main" id="{AEC41474-A5CE-4B43-BCB3-06CDB8E42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201"/>
            <a:ext cx="5085720" cy="3891598"/>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4000"/>
            <a:ext cx="4685040" cy="4006800"/>
          </a:xfrm>
        </p:spPr>
        <p:txBody>
          <a:bodyPr>
            <a:normAutofit/>
          </a:bodyPr>
          <a:lstStyle/>
          <a:p>
            <a:r>
              <a:rPr lang="en-US" sz="2800" dirty="0">
                <a:solidFill>
                  <a:srgbClr val="FFFFFF"/>
                </a:solidFill>
                <a:latin typeface="Arial" panose="020B0604020202020204" pitchFamily="34" charset="0"/>
                <a:cs typeface="Arial" panose="020B0604020202020204" pitchFamily="34" charset="0"/>
              </a:rPr>
              <a:t>Eph 4:7 “</a:t>
            </a:r>
            <a:r>
              <a:rPr lang="en-US" sz="2800" baseline="30000" dirty="0">
                <a:solidFill>
                  <a:srgbClr val="FFFFFF"/>
                </a:solidFill>
                <a:latin typeface="Arial" panose="020B0604020202020204" pitchFamily="34" charset="0"/>
                <a:cs typeface="Arial" panose="020B0604020202020204" pitchFamily="34" charset="0"/>
              </a:rPr>
              <a:t>7 </a:t>
            </a:r>
            <a:r>
              <a:rPr lang="en-US" sz="2800" dirty="0">
                <a:solidFill>
                  <a:srgbClr val="FFFFFF"/>
                </a:solidFill>
                <a:highlight>
                  <a:srgbClr val="FF0000"/>
                </a:highlight>
                <a:latin typeface="Arial" panose="020B0604020202020204" pitchFamily="34" charset="0"/>
                <a:cs typeface="Arial" panose="020B0604020202020204" pitchFamily="34" charset="0"/>
              </a:rPr>
              <a:t>But</a:t>
            </a:r>
            <a:r>
              <a:rPr lang="en-US" sz="2800" dirty="0">
                <a:solidFill>
                  <a:srgbClr val="FFFFFF"/>
                </a:solidFill>
                <a:latin typeface="Arial" panose="020B0604020202020204" pitchFamily="34" charset="0"/>
                <a:cs typeface="Arial" panose="020B0604020202020204" pitchFamily="34" charset="0"/>
              </a:rPr>
              <a:t> to each one of us grace was given according to the measure of Christ’s gift.</a:t>
            </a:r>
            <a:endParaRPr lang="en-US" sz="28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35637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Qr code&#10;&#10;Description automatically generated with medium confidence">
            <a:extLst>
              <a:ext uri="{FF2B5EF4-FFF2-40B4-BE49-F238E27FC236}">
                <a16:creationId xmlns:a16="http://schemas.microsoft.com/office/drawing/2014/main" id="{AEC41474-A5CE-4B43-BCB3-06CDB8E42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201"/>
            <a:ext cx="5085720" cy="3891598"/>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4000"/>
            <a:ext cx="4685040" cy="4006800"/>
          </a:xfrm>
        </p:spPr>
        <p:txBody>
          <a:bodyPr>
            <a:normAutofit/>
          </a:bodyPr>
          <a:lstStyle/>
          <a:p>
            <a:r>
              <a:rPr lang="en-US" sz="2800" dirty="0">
                <a:solidFill>
                  <a:srgbClr val="FFFFFF"/>
                </a:solidFill>
                <a:latin typeface="Arial" panose="020B0604020202020204" pitchFamily="34" charset="0"/>
                <a:cs typeface="Arial" panose="020B0604020202020204" pitchFamily="34" charset="0"/>
              </a:rPr>
              <a:t>Eph 4:7 “</a:t>
            </a:r>
            <a:r>
              <a:rPr lang="en-US" sz="2800" baseline="30000" dirty="0">
                <a:solidFill>
                  <a:srgbClr val="FFFFFF"/>
                </a:solidFill>
                <a:latin typeface="Arial" panose="020B0604020202020204" pitchFamily="34" charset="0"/>
                <a:cs typeface="Arial" panose="020B0604020202020204" pitchFamily="34" charset="0"/>
              </a:rPr>
              <a:t>7 </a:t>
            </a:r>
            <a:r>
              <a:rPr lang="en-US" sz="2800" dirty="0">
                <a:solidFill>
                  <a:srgbClr val="FFFFFF"/>
                </a:solidFill>
                <a:latin typeface="Arial" panose="020B0604020202020204" pitchFamily="34" charset="0"/>
                <a:cs typeface="Arial" panose="020B0604020202020204" pitchFamily="34" charset="0"/>
              </a:rPr>
              <a:t>But to each one of us </a:t>
            </a:r>
            <a:r>
              <a:rPr lang="en-US" sz="2800" dirty="0">
                <a:solidFill>
                  <a:srgbClr val="FFFFFF"/>
                </a:solidFill>
                <a:highlight>
                  <a:srgbClr val="FF0000"/>
                </a:highlight>
                <a:latin typeface="Arial" panose="020B0604020202020204" pitchFamily="34" charset="0"/>
                <a:cs typeface="Arial" panose="020B0604020202020204" pitchFamily="34" charset="0"/>
              </a:rPr>
              <a:t>grace was given according to the measure of Christ’s gift.</a:t>
            </a:r>
            <a:endParaRPr lang="en-US" sz="2800" b="1" dirty="0">
              <a:solidFill>
                <a:srgbClr val="FFFFFF"/>
              </a:solidFill>
              <a:highlight>
                <a:srgbClr val="FF00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8840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descr="Graphical user interface&#10;&#10;Description automatically generated with medium confidence">
            <a:extLst>
              <a:ext uri="{FF2B5EF4-FFF2-40B4-BE49-F238E27FC236}">
                <a16:creationId xmlns:a16="http://schemas.microsoft.com/office/drawing/2014/main" id="{42FC1AB9-E111-493A-A6DB-3A588E593F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1375200"/>
            <a:ext cx="5085720" cy="5093997"/>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4000"/>
            <a:ext cx="4685040" cy="4006800"/>
          </a:xfrm>
        </p:spPr>
        <p:txBody>
          <a:bodyPr>
            <a:normAutofit/>
          </a:bodyPr>
          <a:lstStyle/>
          <a:p>
            <a:r>
              <a:rPr lang="en-US" sz="2800" dirty="0">
                <a:solidFill>
                  <a:srgbClr val="FFFFCC"/>
                </a:solidFill>
                <a:latin typeface="Arial" panose="020B0604020202020204" pitchFamily="34" charset="0"/>
                <a:cs typeface="Arial" panose="020B0604020202020204" pitchFamily="34" charset="0"/>
              </a:rPr>
              <a:t>Eph 4:8 “</a:t>
            </a:r>
            <a:r>
              <a:rPr lang="en-US" sz="2800" baseline="30000" dirty="0">
                <a:solidFill>
                  <a:srgbClr val="FFFFCC"/>
                </a:solidFill>
                <a:latin typeface="Arial" panose="020B0604020202020204" pitchFamily="34" charset="0"/>
                <a:cs typeface="Arial" panose="020B0604020202020204" pitchFamily="34" charset="0"/>
              </a:rPr>
              <a:t>8 </a:t>
            </a:r>
            <a:r>
              <a:rPr lang="en-US" sz="2800" dirty="0">
                <a:solidFill>
                  <a:srgbClr val="FFFFCC"/>
                </a:solidFill>
                <a:latin typeface="Arial" panose="020B0604020202020204" pitchFamily="34" charset="0"/>
                <a:cs typeface="Arial" panose="020B0604020202020204" pitchFamily="34" charset="0"/>
              </a:rPr>
              <a:t>Therefore He says: “When He ascended on high, He led captivity captive, And gave gifts to men.”</a:t>
            </a:r>
          </a:p>
          <a:p>
            <a:pPr marL="1750" indent="0">
              <a:buNone/>
            </a:pPr>
            <a:endParaRPr lang="en-US" b="1" dirty="0">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138553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79" y="1944000"/>
            <a:ext cx="4685042" cy="4006800"/>
          </a:xfrm>
        </p:spPr>
        <p:txBody>
          <a:bodyPr>
            <a:normAutofit fontScale="85000" lnSpcReduction="10000"/>
          </a:bodyPr>
          <a:lstStyle/>
          <a:p>
            <a:r>
              <a:rPr lang="en-US" sz="2800" dirty="0">
                <a:solidFill>
                  <a:srgbClr val="FFFFCC"/>
                </a:solidFill>
                <a:latin typeface="Arial" panose="020B0604020202020204" pitchFamily="34" charset="0"/>
                <a:cs typeface="Arial" panose="020B0604020202020204" pitchFamily="34" charset="0"/>
              </a:rPr>
              <a:t>Eph 4:9-10 “</a:t>
            </a:r>
            <a:r>
              <a:rPr lang="en-US" sz="2800" baseline="30000" dirty="0">
                <a:solidFill>
                  <a:srgbClr val="FFFFCC"/>
                </a:solidFill>
              </a:rPr>
              <a:t>9 </a:t>
            </a:r>
            <a:r>
              <a:rPr lang="en-US" sz="2800" dirty="0">
                <a:solidFill>
                  <a:srgbClr val="FFFFCC"/>
                </a:solidFill>
              </a:rPr>
              <a:t>(Now this, “He ascended”—</a:t>
            </a:r>
            <a:r>
              <a:rPr lang="en-US" sz="2800" dirty="0">
                <a:solidFill>
                  <a:srgbClr val="FFFFCC"/>
                </a:solidFill>
                <a:highlight>
                  <a:srgbClr val="FF0000"/>
                </a:highlight>
              </a:rPr>
              <a:t>what does it mean but that He also first descended into the lower parts of the earth? </a:t>
            </a:r>
          </a:p>
          <a:p>
            <a:r>
              <a:rPr lang="en-US" sz="2800" baseline="30000" dirty="0">
                <a:solidFill>
                  <a:srgbClr val="FFFFCC"/>
                </a:solidFill>
              </a:rPr>
              <a:t>10 </a:t>
            </a:r>
            <a:r>
              <a:rPr lang="en-US" sz="2800" dirty="0">
                <a:solidFill>
                  <a:srgbClr val="FFFFCC"/>
                </a:solidFill>
              </a:rPr>
              <a:t>He who descended is also the One who ascended far above all the heavens, that He might fill all things.)</a:t>
            </a:r>
          </a:p>
          <a:p>
            <a:endParaRPr lang="en-US" sz="2800" dirty="0">
              <a:solidFill>
                <a:srgbClr val="FFFFCC"/>
              </a:solidFill>
              <a:latin typeface="Arial" panose="020B0604020202020204" pitchFamily="34" charset="0"/>
              <a:cs typeface="Arial" panose="020B0604020202020204" pitchFamily="34" charset="0"/>
            </a:endParaRPr>
          </a:p>
          <a:p>
            <a:pPr marL="1750" indent="0">
              <a:buNone/>
            </a:pPr>
            <a:endParaRPr lang="en-US" b="1" dirty="0">
              <a:highlight>
                <a:srgbClr val="0000FF"/>
              </a:highlight>
              <a:latin typeface="Arial" panose="020B0604020202020204" pitchFamily="34" charset="0"/>
              <a:cs typeface="Arial" panose="020B0604020202020204" pitchFamily="34" charset="0"/>
            </a:endParaRPr>
          </a:p>
        </p:txBody>
      </p:sp>
      <p:pic>
        <p:nvPicPr>
          <p:cNvPr id="6" name="Picture 5" descr="Shape, arrow&#10;&#10;Description automatically generated">
            <a:extLst>
              <a:ext uri="{FF2B5EF4-FFF2-40B4-BE49-F238E27FC236}">
                <a16:creationId xmlns:a16="http://schemas.microsoft.com/office/drawing/2014/main" id="{9CE7D0C3-3560-4B89-A581-D842638222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4000"/>
            <a:ext cx="5085721" cy="4006800"/>
          </a:xfrm>
          <a:prstGeom prst="rect">
            <a:avLst/>
          </a:prstGeom>
        </p:spPr>
      </p:pic>
    </p:spTree>
    <p:extLst>
      <p:ext uri="{BB962C8B-B14F-4D97-AF65-F5344CB8AC3E}">
        <p14:creationId xmlns:p14="http://schemas.microsoft.com/office/powerpoint/2010/main" val="42244515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79" y="1944000"/>
            <a:ext cx="4685042" cy="4006800"/>
          </a:xfrm>
        </p:spPr>
        <p:txBody>
          <a:bodyPr>
            <a:normAutofit fontScale="85000" lnSpcReduction="10000"/>
          </a:bodyPr>
          <a:lstStyle/>
          <a:p>
            <a:r>
              <a:rPr lang="en-US" sz="2800" dirty="0">
                <a:solidFill>
                  <a:srgbClr val="FFFFCC"/>
                </a:solidFill>
                <a:latin typeface="Arial" panose="020B0604020202020204" pitchFamily="34" charset="0"/>
                <a:cs typeface="Arial" panose="020B0604020202020204" pitchFamily="34" charset="0"/>
              </a:rPr>
              <a:t>Eph 4:9-10 “</a:t>
            </a:r>
            <a:r>
              <a:rPr lang="en-US" sz="2800" baseline="30000" dirty="0">
                <a:solidFill>
                  <a:srgbClr val="FFFFCC"/>
                </a:solidFill>
              </a:rPr>
              <a:t>9 </a:t>
            </a:r>
            <a:r>
              <a:rPr lang="en-US" sz="2800" dirty="0">
                <a:solidFill>
                  <a:srgbClr val="FFFFCC"/>
                </a:solidFill>
              </a:rPr>
              <a:t>(Now this, “He ascended”—what does it mean but that He also first descended into the lower parts of the earth? </a:t>
            </a:r>
            <a:r>
              <a:rPr lang="en-US" sz="2800" baseline="30000" dirty="0">
                <a:solidFill>
                  <a:srgbClr val="FFFFCC"/>
                </a:solidFill>
              </a:rPr>
              <a:t>10 </a:t>
            </a:r>
            <a:r>
              <a:rPr lang="en-US" sz="2800" dirty="0">
                <a:solidFill>
                  <a:srgbClr val="FFFFCC"/>
                </a:solidFill>
              </a:rPr>
              <a:t>He who descended is also the </a:t>
            </a:r>
            <a:r>
              <a:rPr lang="en-US" sz="2800" dirty="0">
                <a:solidFill>
                  <a:srgbClr val="FFFFCC"/>
                </a:solidFill>
                <a:highlight>
                  <a:srgbClr val="FF0000"/>
                </a:highlight>
              </a:rPr>
              <a:t>One who ascended far above all the heavens, that He might fill all things.</a:t>
            </a:r>
            <a:r>
              <a:rPr lang="en-US" sz="2800" dirty="0">
                <a:solidFill>
                  <a:srgbClr val="FFFFCC"/>
                </a:solidFill>
              </a:rPr>
              <a:t>)</a:t>
            </a:r>
          </a:p>
          <a:p>
            <a:endParaRPr lang="en-US" sz="2800" dirty="0">
              <a:solidFill>
                <a:srgbClr val="FFFFCC"/>
              </a:solidFill>
              <a:latin typeface="Arial" panose="020B0604020202020204" pitchFamily="34" charset="0"/>
              <a:cs typeface="Arial" panose="020B0604020202020204" pitchFamily="34" charset="0"/>
            </a:endParaRPr>
          </a:p>
          <a:p>
            <a:pPr marL="1750" indent="0">
              <a:buNone/>
            </a:pPr>
            <a:endParaRPr lang="en-US" b="1" dirty="0">
              <a:highlight>
                <a:srgbClr val="0000FF"/>
              </a:highlight>
              <a:latin typeface="Arial" panose="020B0604020202020204" pitchFamily="34" charset="0"/>
              <a:cs typeface="Arial" panose="020B0604020202020204" pitchFamily="34" charset="0"/>
            </a:endParaRPr>
          </a:p>
        </p:txBody>
      </p:sp>
      <p:pic>
        <p:nvPicPr>
          <p:cNvPr id="6" name="Picture 5" descr="Shape, arrow&#10;&#10;Description automatically generated">
            <a:extLst>
              <a:ext uri="{FF2B5EF4-FFF2-40B4-BE49-F238E27FC236}">
                <a16:creationId xmlns:a16="http://schemas.microsoft.com/office/drawing/2014/main" id="{9CE7D0C3-3560-4B89-A581-D842638222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4000"/>
            <a:ext cx="5085721" cy="4006800"/>
          </a:xfrm>
          <a:prstGeom prst="rect">
            <a:avLst/>
          </a:prstGeom>
        </p:spPr>
      </p:pic>
    </p:spTree>
    <p:extLst>
      <p:ext uri="{BB962C8B-B14F-4D97-AF65-F5344CB8AC3E}">
        <p14:creationId xmlns:p14="http://schemas.microsoft.com/office/powerpoint/2010/main" val="228592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79" y="1944000"/>
            <a:ext cx="4685042" cy="4006800"/>
          </a:xfrm>
        </p:spPr>
        <p:txBody>
          <a:bodyPr>
            <a:normAutofit fontScale="85000" lnSpcReduction="10000"/>
          </a:bodyPr>
          <a:lstStyle/>
          <a:p>
            <a:r>
              <a:rPr lang="en-US" sz="2800" dirty="0">
                <a:solidFill>
                  <a:srgbClr val="FFFFCC"/>
                </a:solidFill>
                <a:latin typeface="Arial" panose="020B0604020202020204" pitchFamily="34" charset="0"/>
                <a:cs typeface="Arial" panose="020B0604020202020204" pitchFamily="34" charset="0"/>
              </a:rPr>
              <a:t>Eph 4:9-10 “</a:t>
            </a:r>
            <a:r>
              <a:rPr lang="en-US" sz="2800" baseline="30000" dirty="0">
                <a:solidFill>
                  <a:srgbClr val="FFFFCC"/>
                </a:solidFill>
              </a:rPr>
              <a:t>9 </a:t>
            </a:r>
            <a:r>
              <a:rPr lang="en-US" sz="2800" dirty="0">
                <a:solidFill>
                  <a:srgbClr val="FFFFCC"/>
                </a:solidFill>
              </a:rPr>
              <a:t>(Now this, “He ascended”—what does it mean but that He also first descended into the lower parts of the earth? </a:t>
            </a:r>
            <a:r>
              <a:rPr lang="en-US" sz="2800" baseline="30000" dirty="0">
                <a:solidFill>
                  <a:srgbClr val="FFFFCC"/>
                </a:solidFill>
              </a:rPr>
              <a:t>10 </a:t>
            </a:r>
            <a:r>
              <a:rPr lang="en-US" sz="2800" dirty="0">
                <a:solidFill>
                  <a:srgbClr val="FFFFCC"/>
                </a:solidFill>
              </a:rPr>
              <a:t>He who descended is also the </a:t>
            </a:r>
            <a:r>
              <a:rPr lang="en-US" sz="2800" dirty="0">
                <a:solidFill>
                  <a:srgbClr val="FFFFCC"/>
                </a:solidFill>
                <a:highlight>
                  <a:srgbClr val="FF0000"/>
                </a:highlight>
              </a:rPr>
              <a:t>One who ascended far above all the heavens, that He might fill all things.</a:t>
            </a:r>
            <a:r>
              <a:rPr lang="en-US" sz="2800" dirty="0">
                <a:solidFill>
                  <a:srgbClr val="FFFFCC"/>
                </a:solidFill>
              </a:rPr>
              <a:t>)</a:t>
            </a:r>
          </a:p>
          <a:p>
            <a:endParaRPr lang="en-US" sz="2800" dirty="0">
              <a:solidFill>
                <a:srgbClr val="FFFFCC"/>
              </a:solidFill>
              <a:latin typeface="Arial" panose="020B0604020202020204" pitchFamily="34" charset="0"/>
              <a:cs typeface="Arial" panose="020B0604020202020204" pitchFamily="34" charset="0"/>
            </a:endParaRPr>
          </a:p>
          <a:p>
            <a:pPr marL="1750" indent="0">
              <a:buNone/>
            </a:pPr>
            <a:endParaRPr lang="en-US" b="1" dirty="0">
              <a:highlight>
                <a:srgbClr val="0000FF"/>
              </a:highlight>
              <a:latin typeface="Arial" panose="020B0604020202020204" pitchFamily="34" charset="0"/>
              <a:cs typeface="Arial" panose="020B0604020202020204" pitchFamily="34" charset="0"/>
            </a:endParaRPr>
          </a:p>
        </p:txBody>
      </p:sp>
      <p:pic>
        <p:nvPicPr>
          <p:cNvPr id="6" name="Picture 5" descr="Shape, arrow&#10;&#10;Description automatically generated">
            <a:extLst>
              <a:ext uri="{FF2B5EF4-FFF2-40B4-BE49-F238E27FC236}">
                <a16:creationId xmlns:a16="http://schemas.microsoft.com/office/drawing/2014/main" id="{9CE7D0C3-3560-4B89-A581-D842638222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4000"/>
            <a:ext cx="5085721" cy="4006800"/>
          </a:xfrm>
          <a:prstGeom prst="rect">
            <a:avLst/>
          </a:prstGeom>
        </p:spPr>
      </p:pic>
    </p:spTree>
    <p:extLst>
      <p:ext uri="{BB962C8B-B14F-4D97-AF65-F5344CB8AC3E}">
        <p14:creationId xmlns:p14="http://schemas.microsoft.com/office/powerpoint/2010/main" val="3332078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Gifts for Unity (4:7-11)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Qr code&#10;&#10;Description automatically generated with medium confidence">
            <a:extLst>
              <a:ext uri="{FF2B5EF4-FFF2-40B4-BE49-F238E27FC236}">
                <a16:creationId xmlns:a16="http://schemas.microsoft.com/office/drawing/2014/main" id="{AEC41474-A5CE-4B43-BCB3-06CDB8E42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201"/>
            <a:ext cx="5085720" cy="3891598"/>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4000"/>
            <a:ext cx="4685040" cy="4006800"/>
          </a:xfrm>
        </p:spPr>
        <p:txBody>
          <a:bodyPr>
            <a:normAutofit/>
          </a:bodyPr>
          <a:lstStyle/>
          <a:p>
            <a:r>
              <a:rPr lang="en-US" sz="2800" dirty="0">
                <a:solidFill>
                  <a:srgbClr val="FFFFCC"/>
                </a:solidFill>
                <a:latin typeface="Arial" panose="020B0604020202020204" pitchFamily="34" charset="0"/>
                <a:cs typeface="Arial" panose="020B0604020202020204" pitchFamily="34" charset="0"/>
              </a:rPr>
              <a:t>Eph 4:11 “</a:t>
            </a:r>
            <a:r>
              <a:rPr lang="en-US" sz="2800" baseline="30000" dirty="0">
                <a:solidFill>
                  <a:srgbClr val="FFFFCC"/>
                </a:solidFill>
              </a:rPr>
              <a:t>11 </a:t>
            </a:r>
            <a:r>
              <a:rPr lang="en-US" sz="2800" dirty="0">
                <a:solidFill>
                  <a:srgbClr val="FFFFCC"/>
                </a:solidFill>
              </a:rPr>
              <a:t>And He Himself gave some </a:t>
            </a:r>
            <a:r>
              <a:rPr lang="en-US" sz="2800" i="1" dirty="0">
                <a:solidFill>
                  <a:srgbClr val="FFFFCC"/>
                </a:solidFill>
              </a:rPr>
              <a:t>to be</a:t>
            </a:r>
            <a:r>
              <a:rPr lang="en-US" sz="2800" dirty="0">
                <a:solidFill>
                  <a:srgbClr val="FFFFCC"/>
                </a:solidFill>
              </a:rPr>
              <a:t> </a:t>
            </a:r>
            <a:r>
              <a:rPr lang="en-US" sz="2800" dirty="0">
                <a:solidFill>
                  <a:srgbClr val="FFFFCC"/>
                </a:solidFill>
                <a:highlight>
                  <a:srgbClr val="FF0000"/>
                </a:highlight>
              </a:rPr>
              <a:t>apostles</a:t>
            </a:r>
            <a:r>
              <a:rPr lang="en-US" sz="2800" dirty="0">
                <a:solidFill>
                  <a:srgbClr val="FFFFCC"/>
                </a:solidFill>
              </a:rPr>
              <a:t>, some prophets, some evangelists, and some pastors and teachers, </a:t>
            </a:r>
            <a:endParaRPr lang="en-US" sz="2800" b="1" dirty="0">
              <a:solidFill>
                <a:srgbClr val="FFFFCC"/>
              </a:solidFill>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90117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5915</TotalTime>
  <Words>1204</Words>
  <Application>Microsoft Office PowerPoint</Application>
  <PresentationFormat>Custom</PresentationFormat>
  <Paragraphs>79</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Source Sans Pro</vt:lpstr>
      <vt:lpstr>Source Sans Pro Light</vt:lpstr>
      <vt:lpstr>ThinLineVTI</vt:lpstr>
      <vt:lpstr>Walk together     in unity</vt:lpstr>
      <vt:lpstr>Introduction</vt:lpstr>
      <vt:lpstr>Gifts for Unity (4:7-11) </vt:lpstr>
      <vt:lpstr>Gifts for Unity (4:7-11) </vt:lpstr>
      <vt:lpstr>Gifts for Unity (4:7-11) </vt:lpstr>
      <vt:lpstr>Gifts for Unity (4:7-11) </vt:lpstr>
      <vt:lpstr>Gifts for Unity (4:7-11) </vt:lpstr>
      <vt:lpstr>Gifts for Unity (4:7-11) </vt:lpstr>
      <vt:lpstr>Gifts for Unity (4:7-11) </vt:lpstr>
      <vt:lpstr>Gifts for Unity (4:7-11) </vt:lpstr>
      <vt:lpstr>Gifts for Unity (4:7-11) </vt:lpstr>
      <vt:lpstr>Gifts for Unity (4:7-11)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53</cp:revision>
  <dcterms:created xsi:type="dcterms:W3CDTF">2021-10-07T01:39:58Z</dcterms:created>
  <dcterms:modified xsi:type="dcterms:W3CDTF">2022-01-29T19:43:44Z</dcterms:modified>
</cp:coreProperties>
</file>