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6"/>
  </p:notesMasterIdLst>
  <p:handoutMasterIdLst>
    <p:handoutMasterId r:id="rId17"/>
  </p:handoutMasterIdLst>
  <p:sldIdLst>
    <p:sldId id="256"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Lst>
  <p:sldSz cx="109728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5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A91BAC-26EF-430E-9341-5E3D9B70499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DABAEFBA-637B-41E5-B9B3-06A29069985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89EF31-5CF4-42FF-80A1-0B48375EF078}" type="datetimeFigureOut">
              <a:rPr lang="en-US" smtClean="0"/>
              <a:t>1/27/2022</a:t>
            </a:fld>
            <a:endParaRPr lang="en-US"/>
          </a:p>
        </p:txBody>
      </p:sp>
      <p:sp>
        <p:nvSpPr>
          <p:cNvPr id="4" name="Footer Placeholder 3">
            <a:extLst>
              <a:ext uri="{FF2B5EF4-FFF2-40B4-BE49-F238E27FC236}">
                <a16:creationId xmlns:a16="http://schemas.microsoft.com/office/drawing/2014/main" id="{1DE3052B-1568-494D-AED4-E4F6E72200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2B15A-EAEE-4FCF-B3A2-F7591E53F43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FC018B-EFFF-4100-96F1-6E698E4E4405}" type="slidenum">
              <a:rPr lang="en-US" smtClean="0"/>
              <a:t>‹#›</a:t>
            </a:fld>
            <a:endParaRPr lang="en-US"/>
          </a:p>
        </p:txBody>
      </p:sp>
    </p:spTree>
    <p:extLst>
      <p:ext uri="{BB962C8B-B14F-4D97-AF65-F5344CB8AC3E}">
        <p14:creationId xmlns:p14="http://schemas.microsoft.com/office/powerpoint/2010/main" val="7298305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9A71C2-AE23-4C50-ACDB-CEE537182F05}" type="datetimeFigureOut">
              <a:rPr lang="en-US" smtClean="0"/>
              <a:t>1/27/2022</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ED5F4A-394E-41C2-81EC-6198DA086BB2}" type="slidenum">
              <a:rPr lang="en-US" smtClean="0"/>
              <a:t>‹#›</a:t>
            </a:fld>
            <a:endParaRPr lang="en-US"/>
          </a:p>
        </p:txBody>
      </p:sp>
    </p:spTree>
    <p:extLst>
      <p:ext uri="{BB962C8B-B14F-4D97-AF65-F5344CB8AC3E}">
        <p14:creationId xmlns:p14="http://schemas.microsoft.com/office/powerpoint/2010/main" val="4548347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1+thes+4&amp;version=NKJV;NET;ESV;KJV#fen-NKJV-29617b"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biblegateway.com/passage/?search=1+thes+4&amp;version=NKJV;NET;ESV;KJV#fen-NKJV-29619d" TargetMode="External"/><Relationship Id="rId4" Type="http://schemas.openxmlformats.org/officeDocument/2006/relationships/hyperlink" Target="https://www.biblegateway.com/passage/?search=1+thes+4&amp;version=NKJV;NET;ESV;KJV#fen-NKJV-29618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ithalone.org/journal/1998i/Ward.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2</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837703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2:8-9 “</a:t>
            </a:r>
            <a:r>
              <a:rPr lang="en-US" baseline="30000" dirty="0"/>
              <a:t>8 </a:t>
            </a:r>
            <a:r>
              <a:rPr lang="en-US" dirty="0"/>
              <a:t>For by grace you have been saved through faith, and that not of yourselves; </a:t>
            </a:r>
            <a:r>
              <a:rPr lang="en-US" i="1" dirty="0"/>
              <a:t>it is</a:t>
            </a:r>
            <a:r>
              <a:rPr lang="en-US" dirty="0"/>
              <a:t> the gift of God, </a:t>
            </a:r>
            <a:r>
              <a:rPr lang="en-US" baseline="30000" dirty="0"/>
              <a:t>9 </a:t>
            </a:r>
            <a:r>
              <a:rPr lang="en-US" dirty="0"/>
              <a:t>not of works, lest anyone should boast. </a:t>
            </a:r>
          </a:p>
        </p:txBody>
      </p:sp>
      <p:sp>
        <p:nvSpPr>
          <p:cNvPr id="4" name="Slide Number Placeholder 3"/>
          <p:cNvSpPr>
            <a:spLocks noGrp="1"/>
          </p:cNvSpPr>
          <p:nvPr>
            <p:ph type="sldNum" sz="quarter" idx="5"/>
          </p:nvPr>
        </p:nvSpPr>
        <p:spPr/>
        <p:txBody>
          <a:bodyPr/>
          <a:lstStyle/>
          <a:p>
            <a:fld id="{ACED5F4A-394E-41C2-81EC-6198DA086BB2}" type="slidenum">
              <a:rPr lang="en-US" smtClean="0"/>
              <a:t>11</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01345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12</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36530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“veil” in question refers to the curtain in the Jerusalem Temple that separated the Holy Place from the Holy of Holies where the Ark of the Covenant resided, representing the throne of God. Further, the writer of Hebrews uses this Temple imagery to point out that Christ has superseded the old covenant and its rituals and now ministers for us not in the earthly Temple, which is but a “copy and a shadow of the heavenly things” (Heb 8:5), but in the “greater and more perfect tabernacle” (Heb 9:11), that is, heaven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all about us are waves and wind that threaten to shipwreck our lives, what we need is an anchor. An anchor that’s chained to an immovable hope. And an anchor that’s fastened around us. An anchor that holds us fast when storms rage all about us. We need what the author of Hebrews tells us we have: “We have this as a sure and steadfast anchor of the soul, a hope that enters in the inner place behind the curtain, where Jesus has gone as a forerunner on our behalf,” (6:19-20). There is no “Jesus and….” There is only Jesus, and he is more than enough.</a:t>
            </a:r>
          </a:p>
        </p:txBody>
      </p:sp>
      <p:sp>
        <p:nvSpPr>
          <p:cNvPr id="4" name="Slide Number Placeholder 3"/>
          <p:cNvSpPr>
            <a:spLocks noGrp="1"/>
          </p:cNvSpPr>
          <p:nvPr>
            <p:ph type="sldNum" sz="quarter" idx="5"/>
          </p:nvPr>
        </p:nvSpPr>
        <p:spPr/>
        <p:txBody>
          <a:bodyPr/>
          <a:lstStyle/>
          <a:p>
            <a:fld id="{ACED5F4A-394E-41C2-81EC-6198DA086BB2}" type="slidenum">
              <a:rPr lang="en-US" smtClean="0"/>
              <a:t>13</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91801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all about us are waves and wind that threaten to shipwreck our lives, what we need is an anchor. An anchor that’s chained to an immovable hope. And an anchor that’s fastened around us. An anchor that holds us fast when storms rage all about us. We need what the author of Hebrews tells us we have: “We have this as a sure and steadfast anchor of the soul, a hope that enters in the inner place behind the curtain, where Jesus has gone as a forerunner on our behalf,” (6:19-20). There is no “Jesus and….” There is only Jesus, and he is more than enough. “In every high and storm gale, my anchor holds within the veil.” Nothing can separate us from the love of Christ because nothing can un-anchor him from us, or us from him. No storms of sin, no gales of guilt, no floods of fear. We may be tossed about, but our anchor holds. We will struggle, we will doubt, but thanks be to God we are not the anchor. Christ is. Our hope is built on nothing less than Jesus’ blood and righteousness. Not our own fidelity. Not our own piety. Not our own anything. There is no “Jesus and….” There is only Jesus, and he is more than enough.</a:t>
            </a:r>
          </a:p>
        </p:txBody>
      </p:sp>
      <p:sp>
        <p:nvSpPr>
          <p:cNvPr id="4" name="Slide Number Placeholder 3"/>
          <p:cNvSpPr>
            <a:spLocks noGrp="1"/>
          </p:cNvSpPr>
          <p:nvPr>
            <p:ph type="sldNum" sz="quarter" idx="5"/>
          </p:nvPr>
        </p:nvSpPr>
        <p:spPr/>
        <p:txBody>
          <a:bodyPr/>
          <a:lstStyle/>
          <a:p>
            <a:fld id="{ACED5F4A-394E-41C2-81EC-6198DA086BB2}" type="slidenum">
              <a:rPr lang="en-US" smtClean="0"/>
              <a:t>14</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45259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13 </a:t>
            </a:r>
            <a:r>
              <a:rPr lang="en-US" dirty="0"/>
              <a:t>But I do not want you to be ignorant, brethren, concerning those who have fallen </a:t>
            </a:r>
            <a:r>
              <a:rPr lang="en-US" baseline="30000" dirty="0"/>
              <a:t>[</a:t>
            </a:r>
            <a:r>
              <a:rPr lang="en-US" baseline="30000" dirty="0">
                <a:hlinkClick r:id="rId3" tooltip="See footnote b"/>
              </a:rPr>
              <a:t>b</a:t>
            </a:r>
            <a:r>
              <a:rPr lang="en-US" baseline="30000" dirty="0"/>
              <a:t>]</a:t>
            </a:r>
            <a:r>
              <a:rPr lang="en-US" dirty="0"/>
              <a:t>asleep, lest you sorrow as others who have no hope. </a:t>
            </a:r>
            <a:r>
              <a:rPr lang="en-US" baseline="30000" dirty="0"/>
              <a:t>14 </a:t>
            </a:r>
            <a:r>
              <a:rPr lang="en-US" dirty="0"/>
              <a:t>For if we believe that Jesus died and rose again, even so God will bring with Him those who </a:t>
            </a:r>
            <a:r>
              <a:rPr lang="en-US" baseline="30000" dirty="0"/>
              <a:t>[</a:t>
            </a:r>
            <a:r>
              <a:rPr lang="en-US" baseline="30000" dirty="0">
                <a:hlinkClick r:id="rId4" tooltip="See footnote c"/>
              </a:rPr>
              <a:t>c</a:t>
            </a:r>
            <a:r>
              <a:rPr lang="en-US" baseline="30000" dirty="0"/>
              <a:t>]</a:t>
            </a:r>
            <a:r>
              <a:rPr lang="en-US" dirty="0"/>
              <a:t>sleep in Jesus.</a:t>
            </a:r>
          </a:p>
          <a:p>
            <a:r>
              <a:rPr lang="en-US" baseline="30000" dirty="0"/>
              <a:t>15 </a:t>
            </a:r>
            <a:r>
              <a:rPr lang="en-US" dirty="0"/>
              <a:t>For this we say to you by the word of the Lord, that we who are alive </a:t>
            </a:r>
            <a:r>
              <a:rPr lang="en-US" i="1" dirty="0"/>
              <a:t>and</a:t>
            </a:r>
            <a:r>
              <a:rPr lang="en-US" dirty="0"/>
              <a:t> remain until the coming of the Lord will by no means precede those who are </a:t>
            </a:r>
            <a:r>
              <a:rPr lang="en-US" baseline="30000" dirty="0"/>
              <a:t>[</a:t>
            </a:r>
            <a:r>
              <a:rPr lang="en-US" baseline="30000" dirty="0">
                <a:hlinkClick r:id="rId5" tooltip="See footnote d"/>
              </a:rPr>
              <a:t>d</a:t>
            </a:r>
            <a:r>
              <a:rPr lang="en-US" baseline="30000" dirty="0"/>
              <a:t>]</a:t>
            </a:r>
            <a:r>
              <a:rPr lang="en-US" dirty="0"/>
              <a:t>asleep. </a:t>
            </a:r>
            <a:r>
              <a:rPr lang="en-US" baseline="30000" dirty="0"/>
              <a:t>16 </a:t>
            </a:r>
            <a:r>
              <a:rPr lang="en-US" dirty="0"/>
              <a:t>For the Lord Himself will descend from heaven with a shout, with the voice of an archangel, and with the trumpet of God. And the dead in Christ will rise first. </a:t>
            </a:r>
            <a:r>
              <a:rPr lang="en-US" baseline="30000" dirty="0"/>
              <a:t>17 </a:t>
            </a:r>
            <a:r>
              <a:rPr lang="en-US" dirty="0"/>
              <a:t>Then we who are alive </a:t>
            </a:r>
            <a:r>
              <a:rPr lang="en-US" i="1" dirty="0"/>
              <a:t>and</a:t>
            </a:r>
            <a:r>
              <a:rPr lang="en-US" dirty="0"/>
              <a:t> remain shall be caught up together with them in the clouds to meet the Lord in the air. And thus we shall always be with the Lord. </a:t>
            </a:r>
            <a:r>
              <a:rPr lang="en-US" baseline="30000" dirty="0"/>
              <a:t>18 </a:t>
            </a:r>
            <a:r>
              <a:rPr lang="en-US" dirty="0"/>
              <a:t>Therefore comfort one another with these words.</a:t>
            </a:r>
          </a:p>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3</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428051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4</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51518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5</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01141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Is 53…1 Pet 1:18-19 a lamb without blemish or defect</a:t>
            </a:r>
          </a:p>
        </p:txBody>
      </p:sp>
      <p:sp>
        <p:nvSpPr>
          <p:cNvPr id="4" name="Slide Number Placeholder 3"/>
          <p:cNvSpPr>
            <a:spLocks noGrp="1"/>
          </p:cNvSpPr>
          <p:nvPr>
            <p:ph type="sldNum" sz="quarter" idx="5"/>
          </p:nvPr>
        </p:nvSpPr>
        <p:spPr/>
        <p:txBody>
          <a:bodyPr/>
          <a:lstStyle/>
          <a:p>
            <a:fld id="{ACED5F4A-394E-41C2-81EC-6198DA086BB2}" type="slidenum">
              <a:rPr lang="en-US" smtClean="0"/>
              <a:t>6</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20869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7</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79450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 the first stanza, hardly a clearer statement of total dependence on Christ could be made. Mote recognizes that our hope for eternal life depends completely upon Jesus’ righteousness, not on some sweet earthly frame. Nothing in this hymn ever hints that any work on our part can add to Christ’s work in order to secure our eternal salvation. ‘ (</a:t>
            </a:r>
            <a:r>
              <a:rPr lang="en-US" i="1" dirty="0">
                <a:hlinkClick r:id="rId3"/>
              </a:rPr>
              <a:t>http://www.faithalone.org/journal/1998i/Ward.html</a:t>
            </a:r>
            <a:r>
              <a:rPr lang="en-US" i="1" dirty="0"/>
              <a:t>)</a:t>
            </a:r>
          </a:p>
          <a:p>
            <a:endParaRPr lang="en-US" i="1" dirty="0"/>
          </a:p>
          <a:p>
            <a:r>
              <a:rPr lang="en-US" i="1" dirty="0"/>
              <a:t>The forbidden fruit in Genesis…The framing of how the land looked that Lot chose…</a:t>
            </a:r>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8</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87447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9</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79698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10</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08074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01881" y="3085767"/>
            <a:ext cx="1016903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23072" y="1020431"/>
            <a:ext cx="9894194" cy="1475013"/>
          </a:xfrm>
          <a:effectLst/>
        </p:spPr>
        <p:txBody>
          <a:bodyPr anchor="b">
            <a:normAutofit/>
          </a:bodyPr>
          <a:lstStyle>
            <a:lvl1pPr>
              <a:defRPr sz="324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23076" y="2495448"/>
            <a:ext cx="9894191" cy="590321"/>
          </a:xfrm>
        </p:spPr>
        <p:txBody>
          <a:bodyPr anchor="t">
            <a:normAutofit/>
          </a:bodyPr>
          <a:lstStyle>
            <a:lvl1pPr marL="0" indent="0" algn="l">
              <a:buNone/>
              <a:defRPr sz="1440" cap="all">
                <a:solidFill>
                  <a:schemeClr val="accent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1/27/2022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23073" y="702156"/>
            <a:ext cx="9926654"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752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252336" y="599725"/>
            <a:ext cx="3318584"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383780" y="863600"/>
            <a:ext cx="281178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97432" y="863600"/>
            <a:ext cx="6445463"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01881" y="457200"/>
            <a:ext cx="3332988"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7237932" y="453643"/>
            <a:ext cx="3332988"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1/27/2022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36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3" y="702156"/>
            <a:ext cx="9926654"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23073" y="2340864"/>
            <a:ext cx="9926654"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1/27/2022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5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03035" y="5141977"/>
            <a:ext cx="10161774"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3074" y="2393953"/>
            <a:ext cx="9926654" cy="2147467"/>
          </a:xfrm>
        </p:spPr>
        <p:txBody>
          <a:bodyPr anchor="b">
            <a:normAutofit/>
          </a:bodyPr>
          <a:lstStyle>
            <a:lvl1pPr algn="l">
              <a:defRPr sz="324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3073" y="4541417"/>
            <a:ext cx="9926654" cy="600556"/>
          </a:xfrm>
        </p:spPr>
        <p:txBody>
          <a:bodyPr anchor="t">
            <a:normAutofit/>
          </a:bodyPr>
          <a:lstStyle>
            <a:lvl1pPr marL="0" indent="0" algn="l">
              <a:buNone/>
              <a:defRPr sz="1620" cap="all">
                <a:solidFill>
                  <a:schemeClr val="accent1"/>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1/27/2022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04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23074" y="2228004"/>
            <a:ext cx="46752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74437" y="2228004"/>
            <a:ext cx="46752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54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3072" y="2250891"/>
            <a:ext cx="4675292" cy="557784"/>
          </a:xfrm>
        </p:spPr>
        <p:txBody>
          <a:bodyPr anchor="ctr">
            <a:noAutofit/>
          </a:bodyPr>
          <a:lstStyle>
            <a:lvl1pPr marL="0" indent="0">
              <a:buNone/>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23076" y="2926055"/>
            <a:ext cx="467528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74435" y="2250895"/>
            <a:ext cx="4675293" cy="553373"/>
          </a:xfrm>
        </p:spPr>
        <p:txBody>
          <a:bodyPr anchor="ctr">
            <a:noAutofit/>
          </a:bodyPr>
          <a:lstStyle>
            <a:lvl1pPr marL="0" marR="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marL="0" marR="0" lvl="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5774435" y="2926055"/>
            <a:ext cx="4675294"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4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18305" y="729658"/>
            <a:ext cx="9926654"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42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05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03037" y="601201"/>
            <a:ext cx="3314451"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1071" y="933453"/>
            <a:ext cx="2728667" cy="1722419"/>
          </a:xfrm>
        </p:spPr>
        <p:txBody>
          <a:bodyPr anchor="b">
            <a:normAutofit/>
          </a:bodyPr>
          <a:lstStyle>
            <a:lvl1pPr algn="l">
              <a:defRPr sz="21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10836" y="1179829"/>
            <a:ext cx="5985892" cy="4658216"/>
          </a:xfrm>
        </p:spPr>
        <p:txBody>
          <a:bodyPr anchor="ctr">
            <a:normAutofit/>
          </a:bodyPr>
          <a:lstStyle>
            <a:lvl1pPr>
              <a:defRPr sz="1800">
                <a:solidFill>
                  <a:schemeClr val="tx2"/>
                </a:solidFill>
              </a:defRPr>
            </a:lvl1pPr>
            <a:lvl2pPr>
              <a:defRPr sz="1620">
                <a:solidFill>
                  <a:schemeClr val="tx2"/>
                </a:solidFill>
              </a:defRPr>
            </a:lvl2pPr>
            <a:lvl3pPr>
              <a:defRPr sz="1440">
                <a:solidFill>
                  <a:schemeClr val="tx2"/>
                </a:solidFill>
              </a:defRPr>
            </a:lvl3pPr>
            <a:lvl4pPr>
              <a:defRPr sz="1260">
                <a:solidFill>
                  <a:schemeClr val="tx2"/>
                </a:solidFill>
              </a:defRPr>
            </a:lvl4pPr>
            <a:lvl5pPr>
              <a:defRPr sz="1260">
                <a:solidFill>
                  <a:schemeClr val="tx2"/>
                </a:solidFill>
              </a:defRPr>
            </a:lvl5pPr>
            <a:lvl6pPr>
              <a:defRPr sz="1260">
                <a:solidFill>
                  <a:schemeClr val="tx2"/>
                </a:solidFill>
              </a:defRPr>
            </a:lvl6pPr>
            <a:lvl7pPr>
              <a:defRPr sz="1260">
                <a:solidFill>
                  <a:schemeClr val="tx2"/>
                </a:solidFill>
              </a:defRPr>
            </a:lvl7pPr>
            <a:lvl8pPr>
              <a:defRPr sz="1260">
                <a:solidFill>
                  <a:schemeClr val="tx2"/>
                </a:solidFill>
              </a:defRPr>
            </a:lvl8pPr>
            <a:lvl9pPr>
              <a:defRPr sz="126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1071" y="2836654"/>
            <a:ext cx="2728667" cy="3001392"/>
          </a:xfrm>
        </p:spPr>
        <p:txBody>
          <a:bodyPr anchor="t">
            <a:normAutofit/>
          </a:bodyPr>
          <a:lstStyle>
            <a:lvl1pPr marL="0" indent="0" algn="l">
              <a:buNone/>
              <a:defRPr sz="1440">
                <a:solidFill>
                  <a:srgbClr val="FFFFFF"/>
                </a:solidFill>
              </a:defRPr>
            </a:lvl1pPr>
            <a:lvl2pPr marL="411480" indent="0">
              <a:buNone/>
              <a:defRPr sz="99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6845357" y="6456919"/>
            <a:ext cx="2560319" cy="365125"/>
          </a:xfrm>
        </p:spPr>
        <p:txBody>
          <a:bodyPr/>
          <a:lstStyle/>
          <a:p>
            <a:fld id="{D82884F1-FFEA-405F-9602-3DCA865EDA4E}" type="datetime1">
              <a:rPr lang="en-US" smtClean="0"/>
              <a:t>1/27/2022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23074" y="6452593"/>
            <a:ext cx="6225489"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9502471" y="6456919"/>
            <a:ext cx="947259"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98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3074" y="4693389"/>
            <a:ext cx="9926654" cy="566738"/>
          </a:xfrm>
        </p:spPr>
        <p:txBody>
          <a:bodyPr anchor="b">
            <a:normAutofit/>
          </a:bodyPr>
          <a:lstStyle>
            <a:lvl1pPr algn="l">
              <a:defRPr sz="216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03037" y="641353"/>
            <a:ext cx="10161773" cy="3651249"/>
          </a:xfrm>
        </p:spPr>
        <p:txBody>
          <a:bodyPr anchor="t">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r>
              <a:rPr lang="en-US"/>
              <a:t>Click icon to add picture</a:t>
            </a:r>
            <a:endParaRPr lang="en-US" dirty="0"/>
          </a:p>
        </p:txBody>
      </p:sp>
      <p:sp>
        <p:nvSpPr>
          <p:cNvPr id="4" name="Text Placeholder 3"/>
          <p:cNvSpPr>
            <a:spLocks noGrp="1"/>
          </p:cNvSpPr>
          <p:nvPr>
            <p:ph type="body" sz="half" idx="2"/>
          </p:nvPr>
        </p:nvSpPr>
        <p:spPr>
          <a:xfrm>
            <a:off x="523074" y="5260127"/>
            <a:ext cx="9926655" cy="998148"/>
          </a:xfrm>
        </p:spPr>
        <p:txBody>
          <a:bodyPr anchor="t">
            <a:normAutofit/>
          </a:bodyPr>
          <a:lstStyle>
            <a:lvl1pPr marL="0" indent="0">
              <a:buNone/>
              <a:defRPr sz="144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3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073" y="705124"/>
            <a:ext cx="9926654"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23073" y="2336005"/>
            <a:ext cx="9926654"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45357" y="6423917"/>
            <a:ext cx="256031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ED291B17-9318-49DB-B28B-6E5994AE9581}" type="datetime1">
              <a:rPr lang="en-US" smtClean="0"/>
              <a:t>1/27/2022</a:t>
            </a:fld>
            <a:endParaRPr lang="en-US" dirty="0"/>
          </a:p>
        </p:txBody>
      </p:sp>
      <p:sp>
        <p:nvSpPr>
          <p:cNvPr id="5" name="Footer Placeholder 4"/>
          <p:cNvSpPr>
            <a:spLocks noGrp="1"/>
          </p:cNvSpPr>
          <p:nvPr>
            <p:ph type="ftr" sz="quarter" idx="3"/>
          </p:nvPr>
        </p:nvSpPr>
        <p:spPr>
          <a:xfrm>
            <a:off x="523074" y="6423917"/>
            <a:ext cx="6225489" cy="365125"/>
          </a:xfrm>
          <a:prstGeom prst="rect">
            <a:avLst/>
          </a:prstGeom>
        </p:spPr>
        <p:txBody>
          <a:bodyPr vert="horz" lIns="91440" tIns="45720" rIns="91440" bIns="45720" rtlCol="0" anchor="ctr"/>
          <a:lstStyle>
            <a:lvl1pPr algn="l">
              <a:defRPr sz="81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9502471" y="6423917"/>
            <a:ext cx="94725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01881"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99733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11480" rtl="0" eaLnBrk="1" latinLnBrk="0" hangingPunct="1">
        <a:lnSpc>
          <a:spcPct val="100000"/>
        </a:lnSpc>
        <a:spcBef>
          <a:spcPct val="0"/>
        </a:spcBef>
        <a:buNone/>
        <a:defRPr sz="234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54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530" kern="1200">
          <a:solidFill>
            <a:schemeClr val="tx1">
              <a:lumMod val="75000"/>
              <a:lumOff val="25000"/>
            </a:schemeClr>
          </a:solidFill>
          <a:latin typeface="+mn-lt"/>
          <a:ea typeface="+mn-ea"/>
          <a:cs typeface="+mn-cs"/>
        </a:defRPr>
      </a:lvl1pPr>
      <a:lvl2pPr marL="5670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260" kern="1200">
          <a:solidFill>
            <a:schemeClr val="tx1">
              <a:lumMod val="75000"/>
              <a:lumOff val="25000"/>
            </a:schemeClr>
          </a:solidFill>
          <a:latin typeface="+mn-lt"/>
          <a:ea typeface="+mn-ea"/>
          <a:cs typeface="+mn-cs"/>
        </a:defRPr>
      </a:lvl2pPr>
      <a:lvl3pPr marL="810000" indent="-2430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170" kern="1200">
          <a:solidFill>
            <a:schemeClr val="tx1">
              <a:lumMod val="75000"/>
              <a:lumOff val="25000"/>
            </a:schemeClr>
          </a:solidFill>
          <a:latin typeface="+mn-lt"/>
          <a:ea typeface="+mn-ea"/>
          <a:cs typeface="+mn-cs"/>
        </a:defRPr>
      </a:lvl3pPr>
      <a:lvl4pPr marL="1117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4pPr>
      <a:lvl5pPr marL="1441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5pPr>
      <a:lvl6pPr marL="171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6pPr>
      <a:lvl7pPr marL="198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7pPr>
      <a:lvl8pPr marL="225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8pPr>
      <a:lvl9pPr marL="252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biblegateway.com/passage/?search=jn+20%3A31%3B+acts+4%3A12%2C+10%3A43&amp;version=NKJV;NET;ESV;KJV#fen-NKJV-27303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2" name="Group 11">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4261" y="754380"/>
            <a:ext cx="3332988" cy="5341620"/>
            <a:chOff x="438068" y="457200"/>
            <a:chExt cx="3703320" cy="5935133"/>
          </a:xfrm>
        </p:grpSpPr>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25781" y="1714501"/>
            <a:ext cx="3070860" cy="3130546"/>
          </a:xfrm>
        </p:spPr>
        <p:txBody>
          <a:bodyPr>
            <a:normAutofit/>
          </a:bodyPr>
          <a:lstStyle/>
          <a:p>
            <a:r>
              <a:rPr lang="en-US" dirty="0">
                <a:solidFill>
                  <a:srgbClr val="FFFFFF"/>
                </a:solidFill>
              </a:rPr>
              <a:t>The solid rock</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25781" y="4973862"/>
            <a:ext cx="3070860" cy="664938"/>
          </a:xfrm>
        </p:spPr>
        <p:txBody>
          <a:bodyPr>
            <a:normAutofit/>
          </a:bodyPr>
          <a:lstStyle/>
          <a:p>
            <a:r>
              <a:rPr lang="en-US" sz="2520" dirty="0">
                <a:solidFill>
                  <a:srgbClr val="FFFFFF">
                    <a:alpha val="75000"/>
                  </a:srgbClr>
                </a:solidFill>
              </a:rPr>
              <a:t>Song #378</a:t>
            </a:r>
          </a:p>
        </p:txBody>
      </p:sp>
      <p:pic>
        <p:nvPicPr>
          <p:cNvPr id="5" name="Picture 4" descr="A close-up of a document&#10;&#10;Description automatically generated with low confidence">
            <a:extLst>
              <a:ext uri="{FF2B5EF4-FFF2-40B4-BE49-F238E27FC236}">
                <a16:creationId xmlns:a16="http://schemas.microsoft.com/office/drawing/2014/main" id="{C42537A7-D1F5-441A-BC7E-30B9ADBE8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548" y="1250168"/>
            <a:ext cx="6088378" cy="4336326"/>
          </a:xfrm>
          <a:prstGeom prst="rect">
            <a:avLst/>
          </a:prstGeom>
        </p:spPr>
      </p:pic>
    </p:spTree>
    <p:extLst>
      <p:ext uri="{BB962C8B-B14F-4D97-AF65-F5344CB8AC3E}">
        <p14:creationId xmlns:p14="http://schemas.microsoft.com/office/powerpoint/2010/main" val="552316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 dare not trust the sweetest frame, but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wholly lean on Jesus’ name</a:t>
            </a:r>
            <a:endParaRPr lang="en-US" sz="3200" dirty="0">
              <a:highlight>
                <a:srgbClr val="FFFF00"/>
              </a:highlight>
            </a:endParaRPr>
          </a:p>
        </p:txBody>
      </p:sp>
      <p:sp>
        <p:nvSpPr>
          <p:cNvPr id="108" name="Rectangle 10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10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11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11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A141A076-4DD8-4E53-818D-3B1253E99767}"/>
              </a:ext>
            </a:extLst>
          </p:cNvPr>
          <p:cNvPicPr>
            <a:picLocks noChangeAspect="1"/>
          </p:cNvPicPr>
          <p:nvPr/>
        </p:nvPicPr>
        <p:blipFill rotWithShape="1">
          <a:blip r:embed="rId3">
            <a:extLst>
              <a:ext uri="{28A0092B-C50C-407E-A947-70E740481C1C}">
                <a14:useLocalDpi xmlns:a14="http://schemas.microsoft.com/office/drawing/2010/main" val="0"/>
              </a:ext>
            </a:extLst>
          </a:blip>
          <a:srcRect l="10270" r="10992"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4473522"/>
          </a:xfrm>
        </p:spPr>
        <p:txBody>
          <a:bodyPr>
            <a:normAutofit fontScale="775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2300" dirty="0">
                <a:latin typeface="Arial" panose="020B0604020202020204" pitchFamily="34" charset="0"/>
                <a:cs typeface="Arial" panose="020B0604020202020204" pitchFamily="34" charset="0"/>
              </a:rPr>
              <a:t>.</a:t>
            </a:r>
            <a:r>
              <a:rPr lang="en-US" sz="2300" b="1" dirty="0">
                <a:latin typeface="Arial" panose="020B0604020202020204" pitchFamily="34" charset="0"/>
                <a:cs typeface="Arial" panose="020B0604020202020204" pitchFamily="34" charset="0"/>
              </a:rPr>
              <a:t>Jn 20:31 “</a:t>
            </a:r>
            <a:r>
              <a:rPr lang="en-US" sz="2300" b="1" baseline="30000" dirty="0">
                <a:latin typeface="Arial" panose="020B0604020202020204" pitchFamily="34" charset="0"/>
                <a:cs typeface="Arial" panose="020B0604020202020204" pitchFamily="34" charset="0"/>
              </a:rPr>
              <a:t>31 </a:t>
            </a:r>
            <a:r>
              <a:rPr lang="en-US" sz="2300" b="1" dirty="0">
                <a:latin typeface="Arial" panose="020B0604020202020204" pitchFamily="34" charset="0"/>
                <a:cs typeface="Arial" panose="020B0604020202020204" pitchFamily="34" charset="0"/>
              </a:rPr>
              <a:t>but these are written that you may believe that Jesus is the Christ, the Son of God, and that believing you may have life in His name.</a:t>
            </a:r>
          </a:p>
          <a:p>
            <a:pPr marL="0" indent="0">
              <a:buNone/>
            </a:pPr>
            <a:endParaRPr lang="en-US" sz="2300" b="1" dirty="0">
              <a:latin typeface="Arial" panose="020B0604020202020204" pitchFamily="34" charset="0"/>
              <a:cs typeface="Arial" panose="020B0604020202020204" pitchFamily="34" charset="0"/>
            </a:endParaRPr>
          </a:p>
          <a:p>
            <a:pPr marL="0" indent="0">
              <a:buNone/>
            </a:pPr>
            <a:r>
              <a:rPr lang="en-US" sz="2300" b="1" dirty="0">
                <a:latin typeface="Arial" panose="020B0604020202020204" pitchFamily="34" charset="0"/>
                <a:cs typeface="Arial" panose="020B0604020202020204" pitchFamily="34" charset="0"/>
              </a:rPr>
              <a:t>Acts 4:12 “</a:t>
            </a:r>
            <a:r>
              <a:rPr lang="en-US" sz="2300" b="1" baseline="30000" dirty="0">
                <a:latin typeface="Arial" panose="020B0604020202020204" pitchFamily="34" charset="0"/>
                <a:cs typeface="Arial" panose="020B0604020202020204" pitchFamily="34" charset="0"/>
              </a:rPr>
              <a:t>12 </a:t>
            </a:r>
            <a:r>
              <a:rPr lang="en-US" sz="2300" b="1" dirty="0">
                <a:latin typeface="Arial" panose="020B0604020202020204" pitchFamily="34" charset="0"/>
                <a:cs typeface="Arial" panose="020B0604020202020204" pitchFamily="34" charset="0"/>
              </a:rPr>
              <a:t>Nor is there salvation in any other, for there is no other name under heaven given among men by which we must be saved.”</a:t>
            </a:r>
          </a:p>
          <a:p>
            <a:pPr marL="0" indent="0">
              <a:buNone/>
            </a:pPr>
            <a:endParaRPr lang="en-US" sz="2300" b="1" dirty="0">
              <a:latin typeface="Arial" panose="020B0604020202020204" pitchFamily="34" charset="0"/>
              <a:cs typeface="Arial" panose="020B0604020202020204" pitchFamily="34" charset="0"/>
            </a:endParaRPr>
          </a:p>
          <a:p>
            <a:pPr marL="0" indent="0">
              <a:buNone/>
            </a:pPr>
            <a:r>
              <a:rPr lang="en-US" sz="2300" b="1" dirty="0">
                <a:latin typeface="Arial" panose="020B0604020202020204" pitchFamily="34" charset="0"/>
                <a:cs typeface="Arial" panose="020B0604020202020204" pitchFamily="34" charset="0"/>
              </a:rPr>
              <a:t>Acts 10:43 “</a:t>
            </a:r>
            <a:r>
              <a:rPr lang="en-US" sz="2300" b="1" baseline="30000" dirty="0">
                <a:latin typeface="Arial" panose="020B0604020202020204" pitchFamily="34" charset="0"/>
                <a:cs typeface="Arial" panose="020B0604020202020204" pitchFamily="34" charset="0"/>
              </a:rPr>
              <a:t>43 </a:t>
            </a:r>
            <a:r>
              <a:rPr lang="en-US" sz="2300" b="1" dirty="0">
                <a:latin typeface="Arial" panose="020B0604020202020204" pitchFamily="34" charset="0"/>
                <a:cs typeface="Arial" panose="020B0604020202020204" pitchFamily="34" charset="0"/>
              </a:rPr>
              <a:t>To Him all the prophets witness that, through His name, whoever believes in Him will receive remission</a:t>
            </a:r>
            <a:r>
              <a:rPr lang="en-US" sz="2300" b="1" baseline="30000" dirty="0">
                <a:latin typeface="Arial" panose="020B0604020202020204" pitchFamily="34" charset="0"/>
                <a:cs typeface="Arial" panose="020B0604020202020204" pitchFamily="34" charset="0"/>
              </a:rPr>
              <a:t>[</a:t>
            </a:r>
            <a:r>
              <a:rPr lang="en-US" sz="2300" b="1" baseline="30000" dirty="0">
                <a:latin typeface="Arial" panose="020B0604020202020204" pitchFamily="34" charset="0"/>
                <a:cs typeface="Arial" panose="020B0604020202020204" pitchFamily="34" charset="0"/>
                <a:hlinkClick r:id="rId4" tooltip="See footnote a"/>
              </a:rPr>
              <a:t>a</a:t>
            </a:r>
            <a:r>
              <a:rPr lang="en-US" sz="2300" b="1" baseline="30000" dirty="0">
                <a:latin typeface="Arial" panose="020B0604020202020204" pitchFamily="34" charset="0"/>
                <a:cs typeface="Arial" panose="020B0604020202020204" pitchFamily="34" charset="0"/>
              </a:rPr>
              <a:t>]</a:t>
            </a:r>
            <a:r>
              <a:rPr lang="en-US" sz="2300" b="1" dirty="0">
                <a:latin typeface="Arial" panose="020B0604020202020204" pitchFamily="34" charset="0"/>
                <a:cs typeface="Arial" panose="020B0604020202020204" pitchFamily="34" charset="0"/>
              </a:rPr>
              <a:t> of sins.”</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230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When darkness veils his lovely face, I rest on his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unchanging grace</a:t>
            </a:r>
            <a:endParaRPr lang="en-US" sz="3200" dirty="0">
              <a:highlight>
                <a:srgbClr val="FFFF00"/>
              </a:highlight>
            </a:endParaRPr>
          </a:p>
        </p:txBody>
      </p:sp>
      <p:sp>
        <p:nvSpPr>
          <p:cNvPr id="77" name="Rectangle 76">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blackboard&#10;&#10;Description automatically generated">
            <a:extLst>
              <a:ext uri="{FF2B5EF4-FFF2-40B4-BE49-F238E27FC236}">
                <a16:creationId xmlns:a16="http://schemas.microsoft.com/office/drawing/2014/main" id="{A7CB36AE-EB83-417C-9254-13F536A0F5D3}"/>
              </a:ext>
            </a:extLst>
          </p:cNvPr>
          <p:cNvPicPr>
            <a:picLocks noChangeAspect="1"/>
          </p:cNvPicPr>
          <p:nvPr/>
        </p:nvPicPr>
        <p:blipFill rotWithShape="1">
          <a:blip r:embed="rId3">
            <a:extLst>
              <a:ext uri="{28A0092B-C50C-407E-A947-70E740481C1C}">
                <a14:useLocalDpi xmlns:a14="http://schemas.microsoft.com/office/drawing/2010/main" val="0"/>
              </a:ext>
            </a:extLst>
          </a:blip>
          <a:srcRect t="9566" r="-2" b="915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4501658"/>
          </a:xfrm>
        </p:spPr>
        <p:txBody>
          <a:bodyPr>
            <a:normAutofit lnSpcReduction="10000"/>
          </a:bodyPr>
          <a:lstStyle/>
          <a:p>
            <a:pPr marL="0" indent="0">
              <a:lnSpc>
                <a:spcPct val="100000"/>
              </a:lnSpc>
              <a:buNone/>
            </a:pPr>
            <a:endParaRPr lang="en-US" b="1"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panose="020B0604020202020204" pitchFamily="34" charset="0"/>
                <a:cs typeface="Arial" panose="020B0604020202020204" pitchFamily="34" charset="0"/>
              </a:rPr>
              <a:t>Jn 1:14 “</a:t>
            </a:r>
            <a:r>
              <a:rPr lang="en-US" sz="1800" b="1" baseline="30000" dirty="0">
                <a:latin typeface="Arial" panose="020B0604020202020204" pitchFamily="34" charset="0"/>
                <a:cs typeface="Arial" panose="020B0604020202020204" pitchFamily="34" charset="0"/>
              </a:rPr>
              <a:t>14 </a:t>
            </a:r>
            <a:r>
              <a:rPr lang="en-US" sz="1800" b="1" dirty="0">
                <a:latin typeface="Arial" panose="020B0604020202020204" pitchFamily="34" charset="0"/>
                <a:cs typeface="Arial" panose="020B0604020202020204" pitchFamily="34" charset="0"/>
              </a:rPr>
              <a:t>And the Word became flesh and dwelt among us, and we beheld His glory, the glory as of the only begotten of the Father, full of grace and truth.</a:t>
            </a:r>
          </a:p>
          <a:p>
            <a:pPr marL="0" indent="0">
              <a:lnSpc>
                <a:spcPct val="100000"/>
              </a:lnSpc>
              <a:buNone/>
            </a:pPr>
            <a:endParaRPr lang="en-US" sz="1800" b="1"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panose="020B0604020202020204" pitchFamily="34" charset="0"/>
                <a:cs typeface="Arial" panose="020B0604020202020204" pitchFamily="34" charset="0"/>
              </a:rPr>
              <a:t>Heb 13:8 “</a:t>
            </a:r>
            <a:r>
              <a:rPr lang="en-US" sz="1800" b="1" baseline="30000" dirty="0">
                <a:latin typeface="Arial" panose="020B0604020202020204" pitchFamily="34" charset="0"/>
                <a:cs typeface="Arial" panose="020B0604020202020204" pitchFamily="34" charset="0"/>
              </a:rPr>
              <a:t>8 </a:t>
            </a:r>
            <a:r>
              <a:rPr lang="en-US" sz="1800" b="1" dirty="0">
                <a:latin typeface="Arial" panose="020B0604020202020204" pitchFamily="34" charset="0"/>
                <a:cs typeface="Arial" panose="020B0604020202020204" pitchFamily="34" charset="0"/>
              </a:rPr>
              <a:t>Jesus Christ </a:t>
            </a:r>
            <a:r>
              <a:rPr lang="en-US" sz="1800" b="1" i="1" dirty="0">
                <a:latin typeface="Arial" panose="020B0604020202020204" pitchFamily="34" charset="0"/>
                <a:cs typeface="Arial" panose="020B0604020202020204" pitchFamily="34" charset="0"/>
              </a:rPr>
              <a:t>is</a:t>
            </a:r>
            <a:r>
              <a:rPr lang="en-US" sz="1800" b="1" dirty="0">
                <a:latin typeface="Arial" panose="020B0604020202020204" pitchFamily="34" charset="0"/>
                <a:cs typeface="Arial" panose="020B0604020202020204" pitchFamily="34" charset="0"/>
              </a:rPr>
              <a:t> the same yesterday, today, and forever. </a:t>
            </a:r>
          </a:p>
          <a:p>
            <a:pPr marL="0" indent="0">
              <a:lnSpc>
                <a:spcPct val="100000"/>
              </a:lnSpc>
              <a:buNone/>
            </a:pPr>
            <a:endParaRPr lang="en-US" sz="1800" b="1"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panose="020B0604020202020204" pitchFamily="34" charset="0"/>
                <a:cs typeface="Arial" panose="020B0604020202020204" pitchFamily="34" charset="0"/>
              </a:rPr>
              <a:t>Jam 1:17 :</a:t>
            </a:r>
            <a:r>
              <a:rPr lang="en-US" sz="1800" b="1" baseline="30000" dirty="0">
                <a:latin typeface="Arial" panose="020B0604020202020204" pitchFamily="34" charset="0"/>
                <a:cs typeface="Arial" panose="020B0604020202020204" pitchFamily="34" charset="0"/>
              </a:rPr>
              <a:t>17 </a:t>
            </a:r>
            <a:r>
              <a:rPr lang="en-US" sz="1800" b="1" dirty="0">
                <a:latin typeface="Arial" panose="020B0604020202020204" pitchFamily="34" charset="0"/>
                <a:cs typeface="Arial" panose="020B0604020202020204" pitchFamily="34" charset="0"/>
              </a:rPr>
              <a:t>Every good gift and every perfect gift is from above, and comes down from the Father of lights, with whom there is no variation or shadow of turning. </a:t>
            </a:r>
          </a:p>
          <a:p>
            <a:pPr marL="0" indent="0">
              <a:lnSpc>
                <a:spcPct val="100000"/>
              </a:lnSpc>
              <a:buNone/>
            </a:pPr>
            <a:endParaRPr lang="en-US" b="1"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999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In every high and stormy gale</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my anchor holds within the veil</a:t>
            </a:r>
            <a:endParaRPr lang="en-US" sz="3200" dirty="0">
              <a:highlight>
                <a:srgbClr val="FFFF00"/>
              </a:highlight>
            </a:endParaRPr>
          </a:p>
        </p:txBody>
      </p:sp>
      <p:sp>
        <p:nvSpPr>
          <p:cNvPr id="88" name="Rectangle 8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port, water sport, swimming&#10;&#10;Description automatically generated">
            <a:extLst>
              <a:ext uri="{FF2B5EF4-FFF2-40B4-BE49-F238E27FC236}">
                <a16:creationId xmlns:a16="http://schemas.microsoft.com/office/drawing/2014/main" id="{AD1A9DA8-2CF5-4C11-B927-645D3C448A74}"/>
              </a:ext>
            </a:extLst>
          </p:cNvPr>
          <p:cNvPicPr>
            <a:picLocks noChangeAspect="1"/>
          </p:cNvPicPr>
          <p:nvPr/>
        </p:nvPicPr>
        <p:blipFill rotWithShape="1">
          <a:blip r:embed="rId3">
            <a:extLst>
              <a:ext uri="{28A0092B-C50C-407E-A947-70E740481C1C}">
                <a14:useLocalDpi xmlns:a14="http://schemas.microsoft.com/office/drawing/2010/main" val="0"/>
              </a:ext>
            </a:extLst>
          </a:blip>
          <a:srcRect l="5650" r="22684"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340864"/>
            <a:ext cx="4742979" cy="3634486"/>
          </a:xfrm>
        </p:spPr>
        <p:txBody>
          <a:bodyPr>
            <a:normAutofit/>
          </a:bodyPr>
          <a:lstStyle/>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Jn 1:14 “</a:t>
            </a:r>
            <a:r>
              <a:rPr lang="en-US" sz="1400" b="1" baseline="30000" dirty="0">
                <a:latin typeface="Arial" panose="020B0604020202020204" pitchFamily="34" charset="0"/>
                <a:cs typeface="Arial" panose="020B0604020202020204" pitchFamily="34" charset="0"/>
              </a:rPr>
              <a:t>14 </a:t>
            </a:r>
            <a:r>
              <a:rPr lang="en-US" sz="1400" b="1" dirty="0">
                <a:latin typeface="Arial" panose="020B0604020202020204" pitchFamily="34" charset="0"/>
                <a:cs typeface="Arial" panose="020B0604020202020204" pitchFamily="34" charset="0"/>
              </a:rPr>
              <a:t>And the Word became flesh and dwelt among us, and we beheld His glory, the glory as of the only begotten of the Father, full of grace and truth.</a:t>
            </a:r>
          </a:p>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Heb 13:8 “</a:t>
            </a:r>
            <a:r>
              <a:rPr lang="en-US" sz="1400" b="1" baseline="30000" dirty="0">
                <a:latin typeface="Arial" panose="020B0604020202020204" pitchFamily="34" charset="0"/>
                <a:cs typeface="Arial" panose="020B0604020202020204" pitchFamily="34" charset="0"/>
              </a:rPr>
              <a:t>8 </a:t>
            </a:r>
            <a:r>
              <a:rPr lang="en-US" sz="1400" b="1" dirty="0">
                <a:latin typeface="Arial" panose="020B0604020202020204" pitchFamily="34" charset="0"/>
                <a:cs typeface="Arial" panose="020B0604020202020204" pitchFamily="34" charset="0"/>
              </a:rPr>
              <a:t>Jesus Christ </a:t>
            </a:r>
            <a:r>
              <a:rPr lang="en-US" sz="1400" b="1" i="1" dirty="0">
                <a:latin typeface="Arial" panose="020B0604020202020204" pitchFamily="34" charset="0"/>
                <a:cs typeface="Arial" panose="020B0604020202020204" pitchFamily="34" charset="0"/>
              </a:rPr>
              <a:t>is</a:t>
            </a:r>
            <a:r>
              <a:rPr lang="en-US" sz="1400" b="1" dirty="0">
                <a:latin typeface="Arial" panose="020B0604020202020204" pitchFamily="34" charset="0"/>
                <a:cs typeface="Arial" panose="020B0604020202020204" pitchFamily="34" charset="0"/>
              </a:rPr>
              <a:t> the same yesterday, today, and forever. </a:t>
            </a:r>
          </a:p>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Jam 1:17 :</a:t>
            </a:r>
            <a:r>
              <a:rPr lang="en-US" sz="1400" b="1" baseline="30000" dirty="0">
                <a:latin typeface="Arial" panose="020B0604020202020204" pitchFamily="34" charset="0"/>
                <a:cs typeface="Arial" panose="020B0604020202020204" pitchFamily="34" charset="0"/>
              </a:rPr>
              <a:t>17 </a:t>
            </a:r>
            <a:r>
              <a:rPr lang="en-US" sz="1400" b="1" dirty="0">
                <a:latin typeface="Arial" panose="020B0604020202020204" pitchFamily="34" charset="0"/>
                <a:cs typeface="Arial" panose="020B0604020202020204" pitchFamily="34" charset="0"/>
              </a:rPr>
              <a:t>Every good gift and every perfect gift is from above, and comes down from the Father of lights, with whom there is no variation or shadow of turning. </a:t>
            </a: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4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In every high and stormy gale,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my anchor holds within the veil</a:t>
            </a:r>
            <a:endParaRPr lang="en-US" sz="3200" dirty="0">
              <a:highlight>
                <a:srgbClr val="FFFF00"/>
              </a:highlight>
            </a:endParaRPr>
          </a:p>
        </p:txBody>
      </p:sp>
      <p:sp>
        <p:nvSpPr>
          <p:cNvPr id="88" name="Rectangle 8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port, water sport, swimming&#10;&#10;Description automatically generated">
            <a:extLst>
              <a:ext uri="{FF2B5EF4-FFF2-40B4-BE49-F238E27FC236}">
                <a16:creationId xmlns:a16="http://schemas.microsoft.com/office/drawing/2014/main" id="{AD1A9DA8-2CF5-4C11-B927-645D3C448A74}"/>
              </a:ext>
            </a:extLst>
          </p:cNvPr>
          <p:cNvPicPr>
            <a:picLocks noChangeAspect="1"/>
          </p:cNvPicPr>
          <p:nvPr/>
        </p:nvPicPr>
        <p:blipFill rotWithShape="1">
          <a:blip r:embed="rId3">
            <a:extLst>
              <a:ext uri="{28A0092B-C50C-407E-A947-70E740481C1C}">
                <a14:useLocalDpi xmlns:a14="http://schemas.microsoft.com/office/drawing/2010/main" val="0"/>
              </a:ext>
            </a:extLst>
          </a:blip>
          <a:srcRect l="5650" r="22684"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340864"/>
            <a:ext cx="4742979" cy="3814980"/>
          </a:xfrm>
        </p:spPr>
        <p:txBody>
          <a:bodyPr>
            <a:normAutofit lnSpcReduction="10000"/>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Heb 6:19-20 “</a:t>
            </a:r>
            <a:r>
              <a:rPr lang="en-US" sz="2000" b="1" baseline="30000" dirty="0">
                <a:latin typeface="Arial" panose="020B0604020202020204" pitchFamily="34" charset="0"/>
                <a:cs typeface="Arial" panose="020B0604020202020204" pitchFamily="34" charset="0"/>
              </a:rPr>
              <a:t>19 </a:t>
            </a:r>
            <a:r>
              <a:rPr lang="en-US" sz="2000" b="1" dirty="0">
                <a:latin typeface="Arial" panose="020B0604020202020204" pitchFamily="34" charset="0"/>
                <a:cs typeface="Arial" panose="020B0604020202020204" pitchFamily="34" charset="0"/>
              </a:rPr>
              <a:t>This </a:t>
            </a:r>
            <a:r>
              <a:rPr lang="en-US" sz="2000" b="1" i="1" dirty="0">
                <a:latin typeface="Arial" panose="020B0604020202020204" pitchFamily="34" charset="0"/>
                <a:cs typeface="Arial" panose="020B0604020202020204" pitchFamily="34" charset="0"/>
              </a:rPr>
              <a:t>hope</a:t>
            </a:r>
            <a:r>
              <a:rPr lang="en-US" sz="2000" b="1" dirty="0">
                <a:latin typeface="Arial" panose="020B0604020202020204" pitchFamily="34" charset="0"/>
                <a:cs typeface="Arial" panose="020B0604020202020204" pitchFamily="34" charset="0"/>
              </a:rPr>
              <a:t> we have as an anchor of the soul, both sure and steadfast, and which enters the </a:t>
            </a:r>
            <a:r>
              <a:rPr lang="en-US" sz="2000" b="1" i="1" dirty="0">
                <a:latin typeface="Arial" panose="020B0604020202020204" pitchFamily="34" charset="0"/>
                <a:cs typeface="Arial" panose="020B0604020202020204" pitchFamily="34" charset="0"/>
              </a:rPr>
              <a:t>Presence</a:t>
            </a:r>
            <a:r>
              <a:rPr lang="en-US" sz="2000" b="1" dirty="0">
                <a:latin typeface="Arial" panose="020B0604020202020204" pitchFamily="34" charset="0"/>
                <a:cs typeface="Arial" panose="020B0604020202020204" pitchFamily="34" charset="0"/>
              </a:rPr>
              <a:t> behind the veil,</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 </a:t>
            </a:r>
            <a:r>
              <a:rPr lang="en-US" sz="2000" b="1" baseline="30000" dirty="0">
                <a:latin typeface="Arial" panose="020B0604020202020204" pitchFamily="34" charset="0"/>
                <a:cs typeface="Arial" panose="020B0604020202020204" pitchFamily="34" charset="0"/>
              </a:rPr>
              <a:t>20 </a:t>
            </a:r>
            <a:r>
              <a:rPr lang="en-US" sz="2000" b="1" dirty="0">
                <a:latin typeface="Arial" panose="020B0604020202020204" pitchFamily="34" charset="0"/>
                <a:cs typeface="Arial" panose="020B0604020202020204" pitchFamily="34" charset="0"/>
              </a:rPr>
              <a:t>where the forerunner has entered for us, </a:t>
            </a:r>
            <a:r>
              <a:rPr lang="en-US" sz="2000" b="1" i="1" dirty="0">
                <a:latin typeface="Arial" panose="020B0604020202020204" pitchFamily="34" charset="0"/>
                <a:cs typeface="Arial" panose="020B0604020202020204" pitchFamily="34" charset="0"/>
              </a:rPr>
              <a:t>even</a:t>
            </a:r>
            <a:r>
              <a:rPr lang="en-US" sz="2000" b="1" dirty="0">
                <a:latin typeface="Arial" panose="020B0604020202020204" pitchFamily="34" charset="0"/>
                <a:cs typeface="Arial" panose="020B0604020202020204" pitchFamily="34" charset="0"/>
              </a:rPr>
              <a:t> Jesus, having become High Priest forever according to the order of Melchizedek.</a:t>
            </a: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60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In every high and stormy gale,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my anchor holds within the veil</a:t>
            </a:r>
            <a:endParaRPr lang="en-US" sz="3200" dirty="0">
              <a:highlight>
                <a:srgbClr val="FFFF00"/>
              </a:highlight>
            </a:endParaRPr>
          </a:p>
        </p:txBody>
      </p:sp>
      <p:sp>
        <p:nvSpPr>
          <p:cNvPr id="88" name="Rectangle 8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port, water sport, swimming&#10;&#10;Description automatically generated">
            <a:extLst>
              <a:ext uri="{FF2B5EF4-FFF2-40B4-BE49-F238E27FC236}">
                <a16:creationId xmlns:a16="http://schemas.microsoft.com/office/drawing/2014/main" id="{AD1A9DA8-2CF5-4C11-B927-645D3C448A74}"/>
              </a:ext>
            </a:extLst>
          </p:cNvPr>
          <p:cNvPicPr>
            <a:picLocks noChangeAspect="1"/>
          </p:cNvPicPr>
          <p:nvPr/>
        </p:nvPicPr>
        <p:blipFill rotWithShape="1">
          <a:blip r:embed="rId3">
            <a:extLst>
              <a:ext uri="{28A0092B-C50C-407E-A947-70E740481C1C}">
                <a14:useLocalDpi xmlns:a14="http://schemas.microsoft.com/office/drawing/2010/main" val="0"/>
              </a:ext>
            </a:extLst>
          </a:blip>
          <a:srcRect l="5650" r="22684"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340864"/>
            <a:ext cx="4742979" cy="3814980"/>
          </a:xfrm>
        </p:spPr>
        <p:txBody>
          <a:bodyPr>
            <a:normAutofit lnSpcReduction="10000"/>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Heb 6:19-20 “</a:t>
            </a:r>
            <a:r>
              <a:rPr lang="en-US" sz="2000" b="1" baseline="30000" dirty="0">
                <a:latin typeface="Arial" panose="020B0604020202020204" pitchFamily="34" charset="0"/>
                <a:cs typeface="Arial" panose="020B0604020202020204" pitchFamily="34" charset="0"/>
              </a:rPr>
              <a:t>19 </a:t>
            </a:r>
            <a:r>
              <a:rPr lang="en-US" sz="2000" b="1" dirty="0">
                <a:latin typeface="Arial" panose="020B0604020202020204" pitchFamily="34" charset="0"/>
                <a:cs typeface="Arial" panose="020B0604020202020204" pitchFamily="34" charset="0"/>
              </a:rPr>
              <a:t>This </a:t>
            </a:r>
            <a:r>
              <a:rPr lang="en-US" sz="2000" b="1" i="1" dirty="0">
                <a:latin typeface="Arial" panose="020B0604020202020204" pitchFamily="34" charset="0"/>
                <a:cs typeface="Arial" panose="020B0604020202020204" pitchFamily="34" charset="0"/>
              </a:rPr>
              <a:t>hope</a:t>
            </a:r>
            <a:r>
              <a:rPr lang="en-US" sz="2000" b="1" dirty="0">
                <a:latin typeface="Arial" panose="020B0604020202020204" pitchFamily="34" charset="0"/>
                <a:cs typeface="Arial" panose="020B0604020202020204" pitchFamily="34" charset="0"/>
              </a:rPr>
              <a:t> we have as an anchor of the soul, both sure and steadfast, and which enters the </a:t>
            </a:r>
            <a:r>
              <a:rPr lang="en-US" sz="2000" b="1" i="1" dirty="0">
                <a:latin typeface="Arial" panose="020B0604020202020204" pitchFamily="34" charset="0"/>
                <a:cs typeface="Arial" panose="020B0604020202020204" pitchFamily="34" charset="0"/>
              </a:rPr>
              <a:t>Presence</a:t>
            </a:r>
            <a:r>
              <a:rPr lang="en-US" sz="2000" b="1" dirty="0">
                <a:latin typeface="Arial" panose="020B0604020202020204" pitchFamily="34" charset="0"/>
                <a:cs typeface="Arial" panose="020B0604020202020204" pitchFamily="34" charset="0"/>
              </a:rPr>
              <a:t> behind the veil,</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 </a:t>
            </a:r>
            <a:r>
              <a:rPr lang="en-US" sz="2000" b="1" baseline="30000" dirty="0">
                <a:latin typeface="Arial" panose="020B0604020202020204" pitchFamily="34" charset="0"/>
                <a:cs typeface="Arial" panose="020B0604020202020204" pitchFamily="34" charset="0"/>
              </a:rPr>
              <a:t>20 </a:t>
            </a:r>
            <a:r>
              <a:rPr lang="en-US" sz="2000" b="1" dirty="0">
                <a:latin typeface="Arial" panose="020B0604020202020204" pitchFamily="34" charset="0"/>
                <a:cs typeface="Arial" panose="020B0604020202020204" pitchFamily="34" charset="0"/>
              </a:rPr>
              <a:t>where the forerunner has entered for us, </a:t>
            </a:r>
            <a:r>
              <a:rPr lang="en-US" sz="2000" b="1" i="1" dirty="0">
                <a:latin typeface="Arial" panose="020B0604020202020204" pitchFamily="34" charset="0"/>
                <a:cs typeface="Arial" panose="020B0604020202020204" pitchFamily="34" charset="0"/>
              </a:rPr>
              <a:t>even</a:t>
            </a:r>
            <a:r>
              <a:rPr lang="en-US" sz="2000" b="1" dirty="0">
                <a:latin typeface="Arial" panose="020B0604020202020204" pitchFamily="34" charset="0"/>
                <a:cs typeface="Arial" panose="020B0604020202020204" pitchFamily="34" charset="0"/>
              </a:rPr>
              <a:t> Jesus, having become High Priest forever according to the order of Melchizedek.</a:t>
            </a: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68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My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hope</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is built on nothing less than Jesus</a:t>
            </a:r>
            <a:r>
              <a:rPr lang="en-US" sz="3200" b="1" dirty="0">
                <a:latin typeface="Arial" panose="020B0604020202020204" pitchFamily="34" charset="0"/>
                <a:cs typeface="Arial" panose="020B0604020202020204" pitchFamily="34" charset="0"/>
              </a:rPr>
              <a:t>’ blood and righteousness</a:t>
            </a:r>
            <a:endParaRPr lang="en-US" sz="3200" dirty="0"/>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9CCB524-E8B5-466A-8CA1-9BFFB9658FFA}"/>
              </a:ext>
            </a:extLst>
          </p:cNvPr>
          <p:cNvPicPr>
            <a:picLocks noChangeAspect="1"/>
          </p:cNvPicPr>
          <p:nvPr/>
        </p:nvPicPr>
        <p:blipFill rotWithShape="1">
          <a:blip r:embed="rId3">
            <a:extLst>
              <a:ext uri="{28A0092B-C50C-407E-A947-70E740481C1C}">
                <a14:useLocalDpi xmlns:a14="http://schemas.microsoft.com/office/drawing/2010/main" val="0"/>
              </a:ext>
            </a:extLst>
          </a:blip>
          <a:srcRect l="26423" r="4374"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fontScale="62500" lnSpcReduction="20000"/>
          </a:bodyPr>
          <a:lstStyle/>
          <a:p>
            <a:pPr marL="0" indent="0">
              <a:buNone/>
            </a:pPr>
            <a:r>
              <a:rPr lang="en-US" sz="2900" b="1" dirty="0">
                <a:latin typeface="Arial" panose="020B0604020202020204" pitchFamily="34" charset="0"/>
                <a:cs typeface="Arial" panose="020B0604020202020204" pitchFamily="34" charset="0"/>
              </a:rPr>
              <a:t>Tit 2:11-14 “</a:t>
            </a:r>
            <a:r>
              <a:rPr lang="en-US" sz="2900" b="1" baseline="30000" dirty="0">
                <a:latin typeface="Arial" panose="020B0604020202020204" pitchFamily="34" charset="0"/>
                <a:cs typeface="Arial" panose="020B0604020202020204" pitchFamily="34" charset="0"/>
              </a:rPr>
              <a:t>11 </a:t>
            </a:r>
            <a:r>
              <a:rPr lang="en-US" sz="2900" b="1" dirty="0">
                <a:latin typeface="Arial" panose="020B0604020202020204" pitchFamily="34" charset="0"/>
                <a:cs typeface="Arial" panose="020B0604020202020204" pitchFamily="34" charset="0"/>
              </a:rPr>
              <a:t>For the grace of God that brings salvation has appeared to all men, </a:t>
            </a:r>
          </a:p>
          <a:p>
            <a:pPr marL="0" indent="0">
              <a:buNone/>
            </a:pPr>
            <a:endParaRPr lang="en-US" sz="2600" b="1" baseline="30000" dirty="0">
              <a:latin typeface="Arial" panose="020B0604020202020204" pitchFamily="34" charset="0"/>
              <a:cs typeface="Arial" panose="020B0604020202020204" pitchFamily="34" charset="0"/>
            </a:endParaRPr>
          </a:p>
          <a:p>
            <a:pPr marL="0" indent="0">
              <a:buNone/>
            </a:pPr>
            <a:r>
              <a:rPr lang="en-US" sz="2900" b="1" baseline="30000" dirty="0">
                <a:latin typeface="Arial" panose="020B0604020202020204" pitchFamily="34" charset="0"/>
                <a:cs typeface="Arial" panose="020B0604020202020204" pitchFamily="34" charset="0"/>
              </a:rPr>
              <a:t>12 </a:t>
            </a:r>
            <a:r>
              <a:rPr lang="en-US" sz="2900" b="1" dirty="0">
                <a:latin typeface="Arial" panose="020B0604020202020204" pitchFamily="34" charset="0"/>
                <a:cs typeface="Arial" panose="020B0604020202020204" pitchFamily="34" charset="0"/>
              </a:rPr>
              <a:t>teaching us that, denying ungodliness and worldly lusts, we should live soberly, righteously, and godly in the present age,</a:t>
            </a:r>
          </a:p>
          <a:p>
            <a:pPr marL="0" indent="0">
              <a:buNone/>
            </a:pPr>
            <a:endParaRPr lang="en-US" sz="2600" b="1" dirty="0">
              <a:latin typeface="Arial" panose="020B0604020202020204" pitchFamily="34" charset="0"/>
              <a:cs typeface="Arial" panose="020B0604020202020204" pitchFamily="34" charset="0"/>
            </a:endParaRPr>
          </a:p>
          <a:p>
            <a:pPr marL="0" indent="0">
              <a:buNone/>
            </a:pPr>
            <a:r>
              <a:rPr lang="en-US" sz="2900" b="1" dirty="0">
                <a:latin typeface="Arial" panose="020B0604020202020204" pitchFamily="34" charset="0"/>
                <a:cs typeface="Arial" panose="020B0604020202020204" pitchFamily="34" charset="0"/>
              </a:rPr>
              <a:t> </a:t>
            </a:r>
            <a:r>
              <a:rPr lang="en-US" sz="2900" b="1" baseline="30000" dirty="0">
                <a:latin typeface="Arial" panose="020B0604020202020204" pitchFamily="34" charset="0"/>
                <a:cs typeface="Arial" panose="020B0604020202020204" pitchFamily="34" charset="0"/>
              </a:rPr>
              <a:t>13 </a:t>
            </a:r>
            <a:r>
              <a:rPr lang="en-US" sz="2900" b="1" dirty="0">
                <a:latin typeface="Arial" panose="020B0604020202020204" pitchFamily="34" charset="0"/>
                <a:cs typeface="Arial" panose="020B0604020202020204" pitchFamily="34" charset="0"/>
              </a:rPr>
              <a:t>looking for the blessed hope and glorious appearing of our great God and Savior Jesus Christ,</a:t>
            </a:r>
          </a:p>
          <a:p>
            <a:pPr marL="0" indent="0">
              <a:buNone/>
            </a:pPr>
            <a:endParaRPr lang="en-US" sz="2600" b="1" dirty="0">
              <a:latin typeface="Arial" panose="020B0604020202020204" pitchFamily="34" charset="0"/>
              <a:cs typeface="Arial" panose="020B0604020202020204" pitchFamily="34" charset="0"/>
            </a:endParaRPr>
          </a:p>
          <a:p>
            <a:pPr marL="0" indent="0">
              <a:buNone/>
            </a:pPr>
            <a:r>
              <a:rPr lang="en-US" sz="2900" b="1" dirty="0">
                <a:latin typeface="Arial" panose="020B0604020202020204" pitchFamily="34" charset="0"/>
                <a:cs typeface="Arial" panose="020B0604020202020204" pitchFamily="34" charset="0"/>
              </a:rPr>
              <a:t> </a:t>
            </a:r>
            <a:r>
              <a:rPr lang="en-US" sz="2900" b="1" baseline="30000" dirty="0">
                <a:latin typeface="Arial" panose="020B0604020202020204" pitchFamily="34" charset="0"/>
                <a:cs typeface="Arial" panose="020B0604020202020204" pitchFamily="34" charset="0"/>
              </a:rPr>
              <a:t>14 </a:t>
            </a:r>
            <a:r>
              <a:rPr lang="en-US" sz="2900" b="1" dirty="0">
                <a:latin typeface="Arial" panose="020B0604020202020204" pitchFamily="34" charset="0"/>
                <a:cs typeface="Arial" panose="020B0604020202020204" pitchFamily="34" charset="0"/>
              </a:rPr>
              <a:t>who gave Himself for us, that He might redeem us from every lawless deed and purify for Himself </a:t>
            </a:r>
            <a:r>
              <a:rPr lang="en-US" sz="2900" b="1" i="1" dirty="0">
                <a:latin typeface="Arial" panose="020B0604020202020204" pitchFamily="34" charset="0"/>
                <a:cs typeface="Arial" panose="020B0604020202020204" pitchFamily="34" charset="0"/>
              </a:rPr>
              <a:t>His</a:t>
            </a:r>
            <a:r>
              <a:rPr lang="en-US" sz="2900" b="1" dirty="0">
                <a:latin typeface="Arial" panose="020B0604020202020204" pitchFamily="34" charset="0"/>
                <a:cs typeface="Arial" panose="020B0604020202020204" pitchFamily="34" charset="0"/>
              </a:rPr>
              <a:t> own special people, zealous for good works.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421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My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hope</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is built on nothing less than Jesus</a:t>
            </a:r>
            <a:r>
              <a:rPr lang="en-US" sz="3200" b="1" dirty="0">
                <a:latin typeface="Arial" panose="020B0604020202020204" pitchFamily="34" charset="0"/>
                <a:cs typeface="Arial" panose="020B0604020202020204" pitchFamily="34" charset="0"/>
              </a:rPr>
              <a:t>’ blood and righteousness</a:t>
            </a:r>
            <a:endParaRPr lang="en-US" sz="3200" dirty="0"/>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9CCB524-E8B5-466A-8CA1-9BFFB9658FFA}"/>
              </a:ext>
            </a:extLst>
          </p:cNvPr>
          <p:cNvPicPr>
            <a:picLocks noChangeAspect="1"/>
          </p:cNvPicPr>
          <p:nvPr/>
        </p:nvPicPr>
        <p:blipFill rotWithShape="1">
          <a:blip r:embed="rId3">
            <a:extLst>
              <a:ext uri="{28A0092B-C50C-407E-A947-70E740481C1C}">
                <a14:useLocalDpi xmlns:a14="http://schemas.microsoft.com/office/drawing/2010/main" val="0"/>
              </a:ext>
            </a:extLst>
          </a:blip>
          <a:srcRect l="26423" r="4374"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1932347E-437C-4912-B56F-8559993A5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747" y="2180496"/>
            <a:ext cx="4876800" cy="4045683"/>
          </a:xfrm>
          <a:prstGeom prst="rect">
            <a:avLst/>
          </a:prstGeom>
        </p:spPr>
      </p:pic>
    </p:spTree>
    <p:extLst>
      <p:ext uri="{BB962C8B-B14F-4D97-AF65-F5344CB8AC3E}">
        <p14:creationId xmlns:p14="http://schemas.microsoft.com/office/powerpoint/2010/main" val="34759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My hope is built on nothing less than Jesus</a:t>
            </a:r>
            <a:r>
              <a:rPr lang="en-US" sz="3200" b="1" dirty="0">
                <a:latin typeface="Arial" panose="020B0604020202020204" pitchFamily="34" charset="0"/>
                <a:cs typeface="Arial" panose="020B0604020202020204" pitchFamily="34" charset="0"/>
              </a:rPr>
              <a:t>’ </a:t>
            </a:r>
            <a:r>
              <a:rPr lang="en-US" sz="3200" b="1" dirty="0">
                <a:highlight>
                  <a:srgbClr val="FFFF00"/>
                </a:highlight>
                <a:latin typeface="Arial" panose="020B0604020202020204" pitchFamily="34" charset="0"/>
                <a:cs typeface="Arial" panose="020B0604020202020204" pitchFamily="34" charset="0"/>
              </a:rPr>
              <a:t>blood</a:t>
            </a:r>
            <a:r>
              <a:rPr lang="en-US" sz="3200" b="1" dirty="0">
                <a:latin typeface="Arial" panose="020B0604020202020204" pitchFamily="34" charset="0"/>
                <a:cs typeface="Arial" panose="020B0604020202020204" pitchFamily="34" charset="0"/>
              </a:rPr>
              <a:t> and righteousness</a:t>
            </a:r>
            <a:endParaRPr lang="en-US" sz="3200" dirty="0"/>
          </a:p>
        </p:txBody>
      </p:sp>
      <p:sp>
        <p:nvSpPr>
          <p:cNvPr id="75" name="Rectangle 7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5ACB5B3A-DB4A-48B6-A0DA-96E4E540298D}"/>
              </a:ext>
            </a:extLst>
          </p:cNvPr>
          <p:cNvPicPr>
            <a:picLocks noChangeAspect="1"/>
          </p:cNvPicPr>
          <p:nvPr/>
        </p:nvPicPr>
        <p:blipFill rotWithShape="1">
          <a:blip r:embed="rId3">
            <a:extLst>
              <a:ext uri="{28A0092B-C50C-407E-A947-70E740481C1C}">
                <a14:useLocalDpi xmlns:a14="http://schemas.microsoft.com/office/drawing/2010/main" val="0"/>
              </a:ext>
            </a:extLst>
          </a:blip>
          <a:srcRect r="7729"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359965"/>
          </a:xfrm>
        </p:spPr>
        <p:txBody>
          <a:bodyPr>
            <a:normAutofit fontScale="25000" lnSpcReduction="20000"/>
          </a:bodyPr>
          <a:lstStyle/>
          <a:p>
            <a:pPr marL="0" indent="0">
              <a:buNone/>
            </a:pPr>
            <a:endParaRPr lang="en-US" b="1" dirty="0">
              <a:latin typeface="Arial" panose="020B0604020202020204" pitchFamily="34" charset="0"/>
              <a:cs typeface="Arial" panose="020B0604020202020204" pitchFamily="34" charset="0"/>
            </a:endParaRPr>
          </a:p>
          <a:p>
            <a:pPr marL="0" indent="0">
              <a:buNone/>
            </a:pPr>
            <a:endParaRPr lang="en-US" sz="4400" b="1" dirty="0">
              <a:latin typeface="Arial" panose="020B0604020202020204" pitchFamily="34" charset="0"/>
              <a:cs typeface="Arial" panose="020B0604020202020204" pitchFamily="34" charset="0"/>
            </a:endParaRPr>
          </a:p>
          <a:p>
            <a:pPr marL="0" indent="0">
              <a:buNone/>
            </a:pPr>
            <a:endParaRPr lang="en-US" sz="7200" b="1" dirty="0">
              <a:latin typeface="Arial" panose="020B0604020202020204" pitchFamily="34" charset="0"/>
              <a:cs typeface="Arial" panose="020B0604020202020204" pitchFamily="34" charset="0"/>
            </a:endParaRPr>
          </a:p>
          <a:p>
            <a:pPr marL="0" indent="0">
              <a:buNone/>
            </a:pPr>
            <a:r>
              <a:rPr lang="en-US" sz="7200" b="1" dirty="0">
                <a:latin typeface="Arial" panose="020B0604020202020204" pitchFamily="34" charset="0"/>
                <a:cs typeface="Arial" panose="020B0604020202020204" pitchFamily="34" charset="0"/>
              </a:rPr>
              <a:t>Rom 5:6-9 “</a:t>
            </a:r>
            <a:r>
              <a:rPr lang="en-US" sz="7200" b="1" baseline="30000" dirty="0">
                <a:latin typeface="Arial" panose="020B0604020202020204" pitchFamily="34" charset="0"/>
                <a:cs typeface="Arial" panose="020B0604020202020204" pitchFamily="34" charset="0"/>
              </a:rPr>
              <a:t>6 </a:t>
            </a:r>
            <a:r>
              <a:rPr lang="en-US" sz="7200" b="1" dirty="0">
                <a:latin typeface="Arial" panose="020B0604020202020204" pitchFamily="34" charset="0"/>
                <a:cs typeface="Arial" panose="020B0604020202020204" pitchFamily="34" charset="0"/>
              </a:rPr>
              <a:t>For when we were still without strength, in due time Christ died for the ungodly. </a:t>
            </a:r>
          </a:p>
          <a:p>
            <a:pPr marL="0" indent="0">
              <a:buNone/>
            </a:pPr>
            <a:endParaRPr lang="en-US" sz="7200" b="1" baseline="30000" dirty="0">
              <a:latin typeface="Arial" panose="020B0604020202020204" pitchFamily="34" charset="0"/>
              <a:cs typeface="Arial" panose="020B0604020202020204" pitchFamily="34" charset="0"/>
            </a:endParaRPr>
          </a:p>
          <a:p>
            <a:pPr marL="0" indent="0">
              <a:buNone/>
            </a:pPr>
            <a:r>
              <a:rPr lang="en-US" sz="7200" b="1" baseline="30000" dirty="0">
                <a:latin typeface="Arial" panose="020B0604020202020204" pitchFamily="34" charset="0"/>
                <a:cs typeface="Arial" panose="020B0604020202020204" pitchFamily="34" charset="0"/>
              </a:rPr>
              <a:t>7 </a:t>
            </a:r>
            <a:r>
              <a:rPr lang="en-US" sz="7200" b="1" dirty="0">
                <a:latin typeface="Arial" panose="020B0604020202020204" pitchFamily="34" charset="0"/>
                <a:cs typeface="Arial" panose="020B0604020202020204" pitchFamily="34" charset="0"/>
              </a:rPr>
              <a:t>For scarcely for a righteous man will one die; yet perhaps for a good man someone would even dare to die.</a:t>
            </a:r>
          </a:p>
          <a:p>
            <a:pPr marL="0" indent="0">
              <a:buNone/>
            </a:pPr>
            <a:endParaRPr lang="en-US" sz="7200" b="1" dirty="0">
              <a:latin typeface="Arial" panose="020B0604020202020204" pitchFamily="34" charset="0"/>
              <a:cs typeface="Arial" panose="020B0604020202020204" pitchFamily="34" charset="0"/>
            </a:endParaRPr>
          </a:p>
          <a:p>
            <a:pPr marL="0" indent="0">
              <a:buNone/>
            </a:pPr>
            <a:r>
              <a:rPr lang="en-US" sz="7200" b="1" dirty="0">
                <a:latin typeface="Arial" panose="020B0604020202020204" pitchFamily="34" charset="0"/>
                <a:cs typeface="Arial" panose="020B0604020202020204" pitchFamily="34" charset="0"/>
              </a:rPr>
              <a:t> </a:t>
            </a:r>
            <a:r>
              <a:rPr lang="en-US" sz="7200" b="1" baseline="30000" dirty="0">
                <a:latin typeface="Arial" panose="020B0604020202020204" pitchFamily="34" charset="0"/>
                <a:cs typeface="Arial" panose="020B0604020202020204" pitchFamily="34" charset="0"/>
              </a:rPr>
              <a:t>8 </a:t>
            </a:r>
            <a:r>
              <a:rPr lang="en-US" sz="7200" b="1" dirty="0">
                <a:latin typeface="Arial" panose="020B0604020202020204" pitchFamily="34" charset="0"/>
                <a:cs typeface="Arial" panose="020B0604020202020204" pitchFamily="34" charset="0"/>
              </a:rPr>
              <a:t>But God demonstrates His own love toward us, in that while we were still sinners, Christ died for us.</a:t>
            </a:r>
          </a:p>
          <a:p>
            <a:pPr marL="0" indent="0">
              <a:buNone/>
            </a:pPr>
            <a:endParaRPr lang="en-US" sz="7200" b="1" dirty="0">
              <a:latin typeface="Arial" panose="020B0604020202020204" pitchFamily="34" charset="0"/>
              <a:cs typeface="Arial" panose="020B0604020202020204" pitchFamily="34" charset="0"/>
            </a:endParaRPr>
          </a:p>
          <a:p>
            <a:pPr marL="0" indent="0">
              <a:buNone/>
            </a:pPr>
            <a:r>
              <a:rPr lang="en-US" sz="7200" b="1" dirty="0">
                <a:latin typeface="Arial" panose="020B0604020202020204" pitchFamily="34" charset="0"/>
                <a:cs typeface="Arial" panose="020B0604020202020204" pitchFamily="34" charset="0"/>
              </a:rPr>
              <a:t> </a:t>
            </a:r>
            <a:r>
              <a:rPr lang="en-US" sz="7200" b="1" baseline="30000" dirty="0">
                <a:latin typeface="Arial" panose="020B0604020202020204" pitchFamily="34" charset="0"/>
                <a:cs typeface="Arial" panose="020B0604020202020204" pitchFamily="34" charset="0"/>
              </a:rPr>
              <a:t>9 </a:t>
            </a:r>
            <a:r>
              <a:rPr lang="en-US" sz="7200" b="1" dirty="0">
                <a:latin typeface="Arial" panose="020B0604020202020204" pitchFamily="34" charset="0"/>
                <a:cs typeface="Arial" panose="020B0604020202020204" pitchFamily="34" charset="0"/>
              </a:rPr>
              <a:t>Much more then, having now been justified by His blood, we shall be saved from wrath through Him</a:t>
            </a:r>
            <a:r>
              <a:rPr lang="en-US" sz="7200" dirty="0">
                <a:latin typeface="Arial" panose="020B0604020202020204" pitchFamily="34" charset="0"/>
                <a:cs typeface="Arial" panose="020B0604020202020204" pitchFamily="34" charset="0"/>
              </a:rPr>
              <a:t>. </a:t>
            </a:r>
          </a:p>
          <a:p>
            <a:pPr marL="0" indent="0">
              <a:buNone/>
            </a:pPr>
            <a:endParaRPr lang="en-US" sz="46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293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left)">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My hope is built on nothing less than Jesus</a:t>
            </a:r>
            <a:r>
              <a:rPr lang="en-US" sz="3200" b="1" dirty="0">
                <a:latin typeface="Arial" panose="020B0604020202020204" pitchFamily="34" charset="0"/>
                <a:cs typeface="Arial" panose="020B0604020202020204" pitchFamily="34" charset="0"/>
              </a:rPr>
              <a:t>’ </a:t>
            </a:r>
            <a:r>
              <a:rPr lang="en-US" sz="3200" b="1" dirty="0">
                <a:highlight>
                  <a:srgbClr val="FFFF00"/>
                </a:highlight>
                <a:latin typeface="Arial" panose="020B0604020202020204" pitchFamily="34" charset="0"/>
                <a:cs typeface="Arial" panose="020B0604020202020204" pitchFamily="34" charset="0"/>
              </a:rPr>
              <a:t>blood</a:t>
            </a:r>
            <a:r>
              <a:rPr lang="en-US" sz="3200" b="1" dirty="0">
                <a:latin typeface="Arial" panose="020B0604020202020204" pitchFamily="34" charset="0"/>
                <a:cs typeface="Arial" panose="020B0604020202020204" pitchFamily="34" charset="0"/>
              </a:rPr>
              <a:t> and righteousness</a:t>
            </a:r>
            <a:endParaRPr lang="en-US" sz="3200" dirty="0"/>
          </a:p>
        </p:txBody>
      </p:sp>
      <p:sp>
        <p:nvSpPr>
          <p:cNvPr id="75" name="Rectangle 7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5ACB5B3A-DB4A-48B6-A0DA-96E4E540298D}"/>
              </a:ext>
            </a:extLst>
          </p:cNvPr>
          <p:cNvPicPr>
            <a:picLocks noChangeAspect="1"/>
          </p:cNvPicPr>
          <p:nvPr/>
        </p:nvPicPr>
        <p:blipFill rotWithShape="1">
          <a:blip r:embed="rId3">
            <a:extLst>
              <a:ext uri="{28A0092B-C50C-407E-A947-70E740481C1C}">
                <a14:useLocalDpi xmlns:a14="http://schemas.microsoft.com/office/drawing/2010/main" val="0"/>
              </a:ext>
            </a:extLst>
          </a:blip>
          <a:srcRect r="7729"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185343"/>
          </a:xfrm>
        </p:spPr>
        <p:txBody>
          <a:bodyPr>
            <a:normAutofit fontScale="47500" lnSpcReduction="20000"/>
          </a:bodyPr>
          <a:lstStyle/>
          <a:p>
            <a:pPr marL="0" indent="0">
              <a:buNone/>
            </a:pPr>
            <a:endParaRPr lang="en-US" b="1" dirty="0">
              <a:latin typeface="Arial" panose="020B0604020202020204" pitchFamily="34" charset="0"/>
              <a:cs typeface="Arial" panose="020B0604020202020204" pitchFamily="34" charset="0"/>
            </a:endParaRPr>
          </a:p>
          <a:p>
            <a:pPr marL="0" indent="0">
              <a:buNone/>
            </a:pPr>
            <a:endParaRPr lang="en-US" sz="4400" b="1" dirty="0">
              <a:latin typeface="Arial" panose="020B0604020202020204" pitchFamily="34" charset="0"/>
              <a:cs typeface="Arial" panose="020B0604020202020204" pitchFamily="34" charset="0"/>
            </a:endParaRPr>
          </a:p>
          <a:p>
            <a:pPr marL="0" indent="0">
              <a:buNone/>
            </a:pPr>
            <a:r>
              <a:rPr lang="en-US" sz="4600" b="1" dirty="0">
                <a:latin typeface="Arial" panose="020B0604020202020204" pitchFamily="34" charset="0"/>
                <a:cs typeface="Arial" panose="020B0604020202020204" pitchFamily="34" charset="0"/>
              </a:rPr>
              <a:t>Eph 1:7 “</a:t>
            </a:r>
            <a:r>
              <a:rPr lang="en-US" sz="4600" b="1" baseline="30000" dirty="0">
                <a:latin typeface="Arial" panose="020B0604020202020204" pitchFamily="34" charset="0"/>
                <a:cs typeface="Arial" panose="020B0604020202020204" pitchFamily="34" charset="0"/>
              </a:rPr>
              <a:t>7 </a:t>
            </a:r>
            <a:r>
              <a:rPr lang="en-US" sz="4600" b="1" dirty="0">
                <a:latin typeface="Arial" panose="020B0604020202020204" pitchFamily="34" charset="0"/>
                <a:cs typeface="Arial" panose="020B0604020202020204" pitchFamily="34" charset="0"/>
              </a:rPr>
              <a:t>In Him we have redemption through His blood, the forgiveness of sins, according to the riches of His grace </a:t>
            </a:r>
          </a:p>
          <a:p>
            <a:pPr marL="0" indent="0">
              <a:buNone/>
            </a:pPr>
            <a:endParaRPr lang="en-US" sz="4600" b="1" dirty="0">
              <a:latin typeface="Arial" panose="020B0604020202020204" pitchFamily="34" charset="0"/>
              <a:cs typeface="Arial" panose="020B0604020202020204" pitchFamily="34" charset="0"/>
            </a:endParaRPr>
          </a:p>
          <a:p>
            <a:pPr marL="0" indent="0">
              <a:buNone/>
            </a:pPr>
            <a:r>
              <a:rPr lang="en-US" sz="4600" b="1" dirty="0">
                <a:latin typeface="Arial" panose="020B0604020202020204" pitchFamily="34" charset="0"/>
                <a:cs typeface="Arial" panose="020B0604020202020204" pitchFamily="34" charset="0"/>
              </a:rPr>
              <a:t>1 </a:t>
            </a:r>
            <a:r>
              <a:rPr lang="en-US" sz="4600" b="1" dirty="0" err="1">
                <a:latin typeface="Arial" panose="020B0604020202020204" pitchFamily="34" charset="0"/>
                <a:cs typeface="Arial" panose="020B0604020202020204" pitchFamily="34" charset="0"/>
              </a:rPr>
              <a:t>jn</a:t>
            </a:r>
            <a:r>
              <a:rPr lang="en-US" sz="4600" b="1" dirty="0">
                <a:latin typeface="Arial" panose="020B0604020202020204" pitchFamily="34" charset="0"/>
                <a:cs typeface="Arial" panose="020B0604020202020204" pitchFamily="34" charset="0"/>
              </a:rPr>
              <a:t> 1:7 “</a:t>
            </a:r>
            <a:r>
              <a:rPr lang="en-US" sz="4600" b="1" baseline="30000" dirty="0">
                <a:latin typeface="Arial" panose="020B0604020202020204" pitchFamily="34" charset="0"/>
                <a:cs typeface="Arial" panose="020B0604020202020204" pitchFamily="34" charset="0"/>
              </a:rPr>
              <a:t>7 </a:t>
            </a:r>
            <a:r>
              <a:rPr lang="en-US" sz="4600" b="1" dirty="0">
                <a:latin typeface="Arial" panose="020B0604020202020204" pitchFamily="34" charset="0"/>
                <a:cs typeface="Arial" panose="020B0604020202020204" pitchFamily="34" charset="0"/>
              </a:rPr>
              <a:t>But if we walk in the light as He is in the light, we have fellowship with one another, and the blood of Jesus Christ His Son cleanses us from all sin.</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My hope is built on nothing less than Jesus</a:t>
            </a:r>
            <a:r>
              <a:rPr lang="en-US" sz="3200" b="1" dirty="0">
                <a:latin typeface="Arial" panose="020B0604020202020204" pitchFamily="34" charset="0"/>
                <a:cs typeface="Arial" panose="020B0604020202020204" pitchFamily="34" charset="0"/>
              </a:rPr>
              <a:t>’ blood and </a:t>
            </a:r>
            <a:r>
              <a:rPr lang="en-US" sz="3200" b="1" dirty="0">
                <a:highlight>
                  <a:srgbClr val="FFFF00"/>
                </a:highlight>
                <a:latin typeface="Arial" panose="020B0604020202020204" pitchFamily="34" charset="0"/>
                <a:cs typeface="Arial" panose="020B0604020202020204" pitchFamily="34" charset="0"/>
              </a:rPr>
              <a:t>righteousness</a:t>
            </a:r>
            <a:endParaRPr lang="en-US" sz="3200" dirty="0">
              <a:highlight>
                <a:srgbClr val="FFFF00"/>
              </a:highlight>
            </a:endParaRPr>
          </a:p>
        </p:txBody>
      </p:sp>
      <p:sp>
        <p:nvSpPr>
          <p:cNvPr id="86" name="Rectangle 85">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D8C88B0-F339-4AB8-80CD-FC0DE76AF5BA}"/>
              </a:ext>
            </a:extLst>
          </p:cNvPr>
          <p:cNvPicPr>
            <a:picLocks noChangeAspect="1"/>
          </p:cNvPicPr>
          <p:nvPr/>
        </p:nvPicPr>
        <p:blipFill rotWithShape="1">
          <a:blip r:embed="rId3">
            <a:extLst>
              <a:ext uri="{28A0092B-C50C-407E-A947-70E740481C1C}">
                <a14:useLocalDpi xmlns:a14="http://schemas.microsoft.com/office/drawing/2010/main" val="0"/>
              </a:ext>
            </a:extLst>
          </a:blip>
          <a:srcRect r="4" b="2074"/>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340863"/>
            <a:ext cx="4742979" cy="4383494"/>
          </a:xfrm>
        </p:spPr>
        <p:txBody>
          <a:bodyPr>
            <a:normAutofit fontScale="40000" lnSpcReduction="20000"/>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Heb 4:15 “</a:t>
            </a:r>
            <a:r>
              <a:rPr lang="en-US" sz="4000" b="1" baseline="30000" dirty="0">
                <a:latin typeface="Arial" panose="020B0604020202020204" pitchFamily="34" charset="0"/>
                <a:cs typeface="Arial" panose="020B0604020202020204" pitchFamily="34" charset="0"/>
              </a:rPr>
              <a:t>15 </a:t>
            </a:r>
            <a:r>
              <a:rPr lang="en-US" sz="4000" b="1" dirty="0">
                <a:latin typeface="Arial" panose="020B0604020202020204" pitchFamily="34" charset="0"/>
                <a:cs typeface="Arial" panose="020B0604020202020204" pitchFamily="34" charset="0"/>
              </a:rPr>
              <a:t>For we do not have a High Priest who cannot sympathize with our weaknesses, but was in all </a:t>
            </a:r>
            <a:r>
              <a:rPr lang="en-US" sz="4000" b="1" i="1" dirty="0">
                <a:latin typeface="Arial" panose="020B0604020202020204" pitchFamily="34" charset="0"/>
                <a:cs typeface="Arial" panose="020B0604020202020204" pitchFamily="34" charset="0"/>
              </a:rPr>
              <a:t>points</a:t>
            </a:r>
            <a:r>
              <a:rPr lang="en-US" sz="4000" b="1" dirty="0">
                <a:latin typeface="Arial" panose="020B0604020202020204" pitchFamily="34" charset="0"/>
                <a:cs typeface="Arial" panose="020B0604020202020204" pitchFamily="34" charset="0"/>
              </a:rPr>
              <a:t> tempted as </a:t>
            </a:r>
            <a:r>
              <a:rPr lang="en-US" sz="4000" b="1" i="1" dirty="0">
                <a:latin typeface="Arial" panose="020B0604020202020204" pitchFamily="34" charset="0"/>
                <a:cs typeface="Arial" panose="020B0604020202020204" pitchFamily="34" charset="0"/>
              </a:rPr>
              <a:t>we are,</a:t>
            </a:r>
            <a:r>
              <a:rPr lang="en-US" sz="4000" b="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yet</a:t>
            </a:r>
            <a:r>
              <a:rPr lang="en-US" sz="4000" b="1" dirty="0">
                <a:latin typeface="Arial" panose="020B0604020202020204" pitchFamily="34" charset="0"/>
                <a:cs typeface="Arial" panose="020B0604020202020204" pitchFamily="34" charset="0"/>
              </a:rPr>
              <a:t> without sin. </a:t>
            </a:r>
          </a:p>
          <a:p>
            <a:pPr marL="0" indent="0">
              <a:buNone/>
            </a:pPr>
            <a:endParaRPr lang="en-US" sz="3400" b="1"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Heb 9:14-15 “</a:t>
            </a:r>
            <a:r>
              <a:rPr lang="en-US" sz="4000" b="1" baseline="30000" dirty="0">
                <a:latin typeface="Arial" panose="020B0604020202020204" pitchFamily="34" charset="0"/>
                <a:cs typeface="Arial" panose="020B0604020202020204" pitchFamily="34" charset="0"/>
              </a:rPr>
              <a:t>14 </a:t>
            </a:r>
            <a:r>
              <a:rPr lang="en-US" sz="4000" b="1" dirty="0">
                <a:latin typeface="Arial" panose="020B0604020202020204" pitchFamily="34" charset="0"/>
                <a:cs typeface="Arial" panose="020B0604020202020204" pitchFamily="34" charset="0"/>
              </a:rPr>
              <a:t>how much more shall the blood of Christ, who through the eternal Spirit offered Himself without spot to God, cleanse your conscience from dead works to serve the living God?</a:t>
            </a:r>
          </a:p>
          <a:p>
            <a:pPr marL="0" indent="0">
              <a:buNone/>
            </a:pPr>
            <a:endParaRPr lang="en-US" sz="3400" b="1" dirty="0">
              <a:latin typeface="Arial" panose="020B0604020202020204" pitchFamily="34" charset="0"/>
              <a:cs typeface="Arial" panose="020B0604020202020204" pitchFamily="34" charset="0"/>
            </a:endParaRPr>
          </a:p>
          <a:p>
            <a:pPr marL="0" indent="0">
              <a:buNone/>
            </a:pPr>
            <a:r>
              <a:rPr lang="en-US" sz="3400" b="1" dirty="0">
                <a:latin typeface="Arial" panose="020B0604020202020204" pitchFamily="34" charset="0"/>
                <a:cs typeface="Arial" panose="020B0604020202020204" pitchFamily="34" charset="0"/>
              </a:rPr>
              <a:t> </a:t>
            </a:r>
            <a:r>
              <a:rPr lang="en-US" sz="4000" b="1" baseline="30000" dirty="0">
                <a:latin typeface="Arial" panose="020B0604020202020204" pitchFamily="34" charset="0"/>
                <a:cs typeface="Arial" panose="020B0604020202020204" pitchFamily="34" charset="0"/>
              </a:rPr>
              <a:t>15 </a:t>
            </a:r>
            <a:r>
              <a:rPr lang="en-US" sz="4000" b="1" dirty="0">
                <a:latin typeface="Arial" panose="020B0604020202020204" pitchFamily="34" charset="0"/>
                <a:cs typeface="Arial" panose="020B0604020202020204" pitchFamily="34" charset="0"/>
              </a:rPr>
              <a:t>And for this reason He is the Mediator of the new covenant, by means of death, for the redemption of the transgressions under the first covenant, that those who are called may receive the promise of the eternal inheritance.</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008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 dare not trust the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sweetest frame</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but wholly lean on Jesus’ name</a:t>
            </a:r>
            <a:endParaRPr lang="en-US" sz="3200" dirty="0"/>
          </a:p>
        </p:txBody>
      </p:sp>
      <p:sp>
        <p:nvSpPr>
          <p:cNvPr id="86" name="Rectangle 85">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340863"/>
            <a:ext cx="4742979" cy="4383494"/>
          </a:xfrm>
        </p:spPr>
        <p:txBody>
          <a:bodyPr>
            <a:normAutofit fontScale="62500" lnSpcReduction="20000"/>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A frame as in a structure that gives shelter and security (meaning: I will not trust in the sweetest and most secure shelter on earth but instead trust wholly in Jesus’ name)</a:t>
            </a:r>
          </a:p>
          <a:p>
            <a:pPr marL="0" indent="0">
              <a:buNone/>
            </a:pPr>
            <a:r>
              <a:rPr lang="en-US" sz="3200" b="1" dirty="0">
                <a:latin typeface="Arial" panose="020B0604020202020204" pitchFamily="34" charset="0"/>
                <a:cs typeface="Arial" panose="020B0604020202020204" pitchFamily="34" charset="0"/>
              </a:rPr>
              <a:t>A frame as in a body (meaning: I will not trust in myself or any other person, but wholly trust in Jesus’ name)</a:t>
            </a:r>
          </a:p>
          <a:p>
            <a:pPr marL="0" indent="0">
              <a:buNone/>
            </a:pPr>
            <a:r>
              <a:rPr lang="en-US" sz="3200" b="1" dirty="0">
                <a:latin typeface="Arial" panose="020B0604020202020204" pitchFamily="34" charset="0"/>
                <a:cs typeface="Arial" panose="020B0604020202020204" pitchFamily="34" charset="0"/>
              </a:rPr>
              <a:t>A frame as in a frame of mind (meaning: I will not trust in any other idea or truth, but wholly trust in Jesus’ name)</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descr="A green sign with white text&#10;&#10;Description automatically generated with medium confidence">
            <a:extLst>
              <a:ext uri="{FF2B5EF4-FFF2-40B4-BE49-F238E27FC236}">
                <a16:creationId xmlns:a16="http://schemas.microsoft.com/office/drawing/2014/main" id="{667496AC-1D27-49A2-B613-9EF989455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79" y="2176939"/>
            <a:ext cx="4864175" cy="4223861"/>
          </a:xfrm>
          <a:prstGeom prst="rect">
            <a:avLst/>
          </a:prstGeom>
        </p:spPr>
      </p:pic>
    </p:spTree>
    <p:extLst>
      <p:ext uri="{BB962C8B-B14F-4D97-AF65-F5344CB8AC3E}">
        <p14:creationId xmlns:p14="http://schemas.microsoft.com/office/powerpoint/2010/main" val="594839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 dare not trust the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sweetest frame</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but wholly lean on Jesus’ name</a:t>
            </a:r>
            <a:endParaRPr lang="en-US" sz="3200" dirty="0"/>
          </a:p>
        </p:txBody>
      </p:sp>
      <p:sp>
        <p:nvSpPr>
          <p:cNvPr id="86" name="Rectangle 85">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340863"/>
            <a:ext cx="4742979" cy="4383494"/>
          </a:xfrm>
        </p:spPr>
        <p:txBody>
          <a:bodyPr>
            <a:normAutofit fontScale="92500" lnSpcReduction="20000"/>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Finance</a:t>
            </a:r>
          </a:p>
          <a:p>
            <a:pPr marL="0" indent="0">
              <a:buNone/>
            </a:pPr>
            <a:endParaRPr lang="en-US" sz="3000" b="1"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Family</a:t>
            </a:r>
          </a:p>
          <a:p>
            <a:pPr marL="0" indent="0">
              <a:buNone/>
            </a:pPr>
            <a:endParaRPr lang="en-US" sz="3000" b="1"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Success</a:t>
            </a:r>
          </a:p>
          <a:p>
            <a:pPr marL="0" indent="0">
              <a:buNone/>
            </a:pPr>
            <a:endParaRPr lang="en-US" sz="3000" b="1"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Our own righteousness</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descr="A green sign with white text&#10;&#10;Description automatically generated with medium confidence">
            <a:extLst>
              <a:ext uri="{FF2B5EF4-FFF2-40B4-BE49-F238E27FC236}">
                <a16:creationId xmlns:a16="http://schemas.microsoft.com/office/drawing/2014/main" id="{667496AC-1D27-49A2-B613-9EF989455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79" y="2176939"/>
            <a:ext cx="4864175" cy="4223861"/>
          </a:xfrm>
          <a:prstGeom prst="rect">
            <a:avLst/>
          </a:prstGeom>
        </p:spPr>
      </p:pic>
    </p:spTree>
    <p:extLst>
      <p:ext uri="{BB962C8B-B14F-4D97-AF65-F5344CB8AC3E}">
        <p14:creationId xmlns:p14="http://schemas.microsoft.com/office/powerpoint/2010/main" val="35998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 dare not trust the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sweetest frame</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but wholly lean on Jesus’ name</a:t>
            </a:r>
            <a:endParaRPr lang="en-US" sz="3200" dirty="0"/>
          </a:p>
        </p:txBody>
      </p:sp>
      <p:sp>
        <p:nvSpPr>
          <p:cNvPr id="97" name="Rectangle 96">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102">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10;&#10;Description automatically generated">
            <a:extLst>
              <a:ext uri="{FF2B5EF4-FFF2-40B4-BE49-F238E27FC236}">
                <a16:creationId xmlns:a16="http://schemas.microsoft.com/office/drawing/2014/main" id="{987508F3-6D74-4569-8009-ABB2A3C3A0D7}"/>
              </a:ext>
            </a:extLst>
          </p:cNvPr>
          <p:cNvPicPr>
            <a:picLocks noChangeAspect="1"/>
          </p:cNvPicPr>
          <p:nvPr/>
        </p:nvPicPr>
        <p:blipFill rotWithShape="1">
          <a:blip r:embed="rId3">
            <a:extLst>
              <a:ext uri="{28A0092B-C50C-407E-A947-70E740481C1C}">
                <a14:useLocalDpi xmlns:a14="http://schemas.microsoft.com/office/drawing/2010/main" val="0"/>
              </a:ext>
            </a:extLst>
          </a:blip>
          <a:srcRect l="3338" r="27458"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5"/>
            <a:ext cx="4742979" cy="4045683"/>
          </a:xfrm>
        </p:spPr>
        <p:txBody>
          <a:bodyPr>
            <a:normAutofit fontScale="85000" lnSpcReduction="20000"/>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aseline="30000" dirty="0">
              <a:latin typeface="Arial" panose="020B0604020202020204" pitchFamily="34" charset="0"/>
              <a:cs typeface="Arial" panose="020B0604020202020204" pitchFamily="34" charset="0"/>
            </a:endParaRPr>
          </a:p>
          <a:p>
            <a:pPr marL="0" indent="0">
              <a:buNone/>
            </a:pPr>
            <a:r>
              <a:rPr lang="en-US" sz="2100" b="1" baseline="30000" dirty="0">
                <a:latin typeface="Arial" panose="020B0604020202020204" pitchFamily="34" charset="0"/>
                <a:cs typeface="Arial" panose="020B0604020202020204" pitchFamily="34" charset="0"/>
              </a:rPr>
              <a:t>15 </a:t>
            </a:r>
            <a:r>
              <a:rPr lang="en-US" sz="2100" b="1" dirty="0">
                <a:latin typeface="Arial" panose="020B0604020202020204" pitchFamily="34" charset="0"/>
                <a:cs typeface="Arial" panose="020B0604020202020204" pitchFamily="34" charset="0"/>
              </a:rPr>
              <a:t>Do not love the world or the things in the world. If anyone loves the world, the love of the Father is not in him. </a:t>
            </a:r>
          </a:p>
          <a:p>
            <a:pPr marL="0" indent="0">
              <a:buNone/>
            </a:pPr>
            <a:endParaRPr lang="en-US" sz="2100" b="1" baseline="30000" dirty="0">
              <a:latin typeface="Arial" panose="020B0604020202020204" pitchFamily="34" charset="0"/>
              <a:cs typeface="Arial" panose="020B0604020202020204" pitchFamily="34" charset="0"/>
            </a:endParaRPr>
          </a:p>
          <a:p>
            <a:pPr marL="0" indent="0">
              <a:buNone/>
            </a:pPr>
            <a:r>
              <a:rPr lang="en-US" sz="2100" b="1" baseline="30000" dirty="0">
                <a:latin typeface="Arial" panose="020B0604020202020204" pitchFamily="34" charset="0"/>
                <a:cs typeface="Arial" panose="020B0604020202020204" pitchFamily="34" charset="0"/>
              </a:rPr>
              <a:t>16 </a:t>
            </a:r>
            <a:r>
              <a:rPr lang="en-US" sz="2100" b="1" dirty="0">
                <a:latin typeface="Arial" panose="020B0604020202020204" pitchFamily="34" charset="0"/>
                <a:cs typeface="Arial" panose="020B0604020202020204" pitchFamily="34" charset="0"/>
              </a:rPr>
              <a:t>For all that </a:t>
            </a:r>
            <a:r>
              <a:rPr lang="en-US" sz="2100" b="1" i="1" dirty="0">
                <a:latin typeface="Arial" panose="020B0604020202020204" pitchFamily="34" charset="0"/>
                <a:cs typeface="Arial" panose="020B0604020202020204" pitchFamily="34" charset="0"/>
              </a:rPr>
              <a:t>is</a:t>
            </a:r>
            <a:r>
              <a:rPr lang="en-US" sz="2100" b="1" dirty="0">
                <a:latin typeface="Arial" panose="020B0604020202020204" pitchFamily="34" charset="0"/>
                <a:cs typeface="Arial" panose="020B0604020202020204" pitchFamily="34" charset="0"/>
              </a:rPr>
              <a:t> in the world—the lust of the flesh, the lust of the eyes, and the pride of life—is not of the Father but is of the world. </a:t>
            </a:r>
          </a:p>
          <a:p>
            <a:pPr marL="0" indent="0">
              <a:buNone/>
            </a:pPr>
            <a:endParaRPr lang="en-US" sz="2100" b="1" baseline="30000" dirty="0">
              <a:latin typeface="Arial" panose="020B0604020202020204" pitchFamily="34" charset="0"/>
              <a:cs typeface="Arial" panose="020B0604020202020204" pitchFamily="34" charset="0"/>
            </a:endParaRPr>
          </a:p>
          <a:p>
            <a:pPr marL="0" indent="0">
              <a:buNone/>
            </a:pPr>
            <a:r>
              <a:rPr lang="en-US" sz="2100" b="1" baseline="30000" dirty="0">
                <a:latin typeface="Arial" panose="020B0604020202020204" pitchFamily="34" charset="0"/>
                <a:cs typeface="Arial" panose="020B0604020202020204" pitchFamily="34" charset="0"/>
              </a:rPr>
              <a:t>17 </a:t>
            </a:r>
            <a:r>
              <a:rPr lang="en-US" sz="2100" b="1" dirty="0">
                <a:latin typeface="Arial" panose="020B0604020202020204" pitchFamily="34" charset="0"/>
                <a:cs typeface="Arial" panose="020B0604020202020204" pitchFamily="34" charset="0"/>
              </a:rPr>
              <a:t>And the world is passing away, and the lust of it; but he who does the will of God abides forever</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8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12918</TotalTime>
  <Words>1975</Words>
  <Application>Microsoft Office PowerPoint</Application>
  <PresentationFormat>Custom</PresentationFormat>
  <Paragraphs>142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Schoolbook</vt:lpstr>
      <vt:lpstr>Franklin Gothic Book</vt:lpstr>
      <vt:lpstr>Wingdings 2</vt:lpstr>
      <vt:lpstr>DividendVTI</vt:lpstr>
      <vt:lpstr>The solid rock</vt:lpstr>
      <vt:lpstr>My hope is built on nothing less than Jesus’ blood and righteousness</vt:lpstr>
      <vt:lpstr>My hope is built on nothing less than Jesus’ blood and righteousness</vt:lpstr>
      <vt:lpstr>My hope is built on nothing less than Jesus’ blood and righteousness</vt:lpstr>
      <vt:lpstr>My hope is built on nothing less than Jesus’ blood and righteousness</vt:lpstr>
      <vt:lpstr>My hope is built on nothing less than Jesus’ blood and righteousness</vt:lpstr>
      <vt:lpstr>I dare not trust the sweetest frame, but wholly lean on Jesus’ name</vt:lpstr>
      <vt:lpstr>I dare not trust the sweetest frame, but wholly lean on Jesus’ name</vt:lpstr>
      <vt:lpstr>I dare not trust the sweetest frame, but wholly lean on Jesus’ name</vt:lpstr>
      <vt:lpstr>I dare not trust the sweetest frame, but wholly lean on Jesus’ name</vt:lpstr>
      <vt:lpstr>When darkness veils his lovely face, I rest on his unchanging grace</vt:lpstr>
      <vt:lpstr>In every high and stormy gale, my anchor holds within the veil</vt:lpstr>
      <vt:lpstr>In every high and stormy gale, my anchor holds within the veil</vt:lpstr>
      <vt:lpstr>In every high and stormy gale, my anchor holds within the veil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all the World To me</dc:title>
  <dc:creator>Rob Miller</dc:creator>
  <cp:lastModifiedBy>Rob Miller</cp:lastModifiedBy>
  <cp:revision>96</cp:revision>
  <dcterms:created xsi:type="dcterms:W3CDTF">2021-04-23T20:54:59Z</dcterms:created>
  <dcterms:modified xsi:type="dcterms:W3CDTF">2022-01-27T20:00:59Z</dcterms:modified>
</cp:coreProperties>
</file>