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CC"/>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5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10/19/2021</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10/19/2021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604350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071499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110823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41537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653106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066957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NET notes</a:t>
            </a:r>
          </a:p>
        </p:txBody>
      </p:sp>
      <p:sp>
        <p:nvSpPr>
          <p:cNvPr id="4" name="Slide Number Placeholder 3"/>
          <p:cNvSpPr>
            <a:spLocks noGrp="1"/>
          </p:cNvSpPr>
          <p:nvPr>
            <p:ph type="sldNum" sz="quarter" idx="5"/>
          </p:nvPr>
        </p:nvSpPr>
        <p:spPr/>
        <p:txBody>
          <a:bodyPr/>
          <a:lstStyle/>
          <a:p>
            <a:fld id="{8F6E1528-32FD-4733-96CF-A953A0EC428A}" type="slidenum">
              <a:rPr lang="en-US" smtClean="0"/>
              <a:t>16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324876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NET notes</a:t>
            </a:r>
          </a:p>
        </p:txBody>
      </p:sp>
      <p:sp>
        <p:nvSpPr>
          <p:cNvPr id="4" name="Slide Number Placeholder 3"/>
          <p:cNvSpPr>
            <a:spLocks noGrp="1"/>
          </p:cNvSpPr>
          <p:nvPr>
            <p:ph type="sldNum" sz="quarter" idx="5"/>
          </p:nvPr>
        </p:nvSpPr>
        <p:spPr/>
        <p:txBody>
          <a:bodyPr/>
          <a:lstStyle/>
          <a:p>
            <a:fld id="{8F6E1528-32FD-4733-96CF-A953A0EC428A}" type="slidenum">
              <a:rPr lang="en-US" smtClean="0"/>
              <a:t>17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907424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NET notes</a:t>
            </a:r>
          </a:p>
        </p:txBody>
      </p:sp>
      <p:sp>
        <p:nvSpPr>
          <p:cNvPr id="4" name="Slide Number Placeholder 3"/>
          <p:cNvSpPr>
            <a:spLocks noGrp="1"/>
          </p:cNvSpPr>
          <p:nvPr>
            <p:ph type="sldNum" sz="quarter" idx="5"/>
          </p:nvPr>
        </p:nvSpPr>
        <p:spPr/>
        <p:txBody>
          <a:bodyPr/>
          <a:lstStyle/>
          <a:p>
            <a:fld id="{8F6E1528-32FD-4733-96CF-A953A0EC428A}" type="slidenum">
              <a:rPr lang="en-US" smtClean="0"/>
              <a:t>18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759785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9773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550846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knowledge is what leads him to pray for them</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88652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Who Paul addresses his prayer to</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452277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 spirit” is meant, the idea may be that the readers will have the ability to gain wisdom and insight as they read Paul’s letters, but the exact meaning of “a spirit” remains ambiguous.</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298383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169495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955734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846760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Tuesday, October 19, 2021</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Tuesday, October 19, 2021</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Tuesday, October 19, 2021</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Tuesday, October 19, 2021</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Tuesday, October 19, 2021</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Tuesday, October 19, 2021</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Tuesday, October 19, 2021</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Tuesday, October 19, 2021</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Tuesday, October 19, 2021</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Tuesday, October 19, 2021</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Tuesday, October 19, 2021</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Tuesday, October 19, 2021</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fontScale="90000"/>
          </a:bodyPr>
          <a:lstStyle/>
          <a:p>
            <a:r>
              <a:rPr lang="en-US" dirty="0"/>
              <a:t>The Blessings that Make up our  Spiritual Wealth</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1:15-23</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(1:17)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lvl="1"/>
            <a:r>
              <a:rPr lang="en-US" sz="2200" dirty="0">
                <a:solidFill>
                  <a:srgbClr val="F8F8F8"/>
                </a:solidFill>
                <a:latin typeface="Arial" panose="020B0604020202020204" pitchFamily="34" charset="0"/>
                <a:cs typeface="Arial" panose="020B0604020202020204" pitchFamily="34" charset="0"/>
              </a:rPr>
              <a:t>Paul wants his reader to understand the hope that is ours because of this calling</a:t>
            </a:r>
          </a:p>
          <a:p>
            <a:pPr lvl="1"/>
            <a:r>
              <a:rPr lang="en-US" sz="2200" dirty="0">
                <a:solidFill>
                  <a:srgbClr val="F8F8F8"/>
                </a:solidFill>
                <a:latin typeface="Arial" panose="020B0604020202020204" pitchFamily="34" charset="0"/>
                <a:cs typeface="Arial" panose="020B0604020202020204" pitchFamily="34" charset="0"/>
              </a:rPr>
              <a:t>The term “Hope” implies assurance for the future</a:t>
            </a:r>
          </a:p>
          <a:p>
            <a:pPr lvl="1"/>
            <a:r>
              <a:rPr lang="en-US" sz="2200" dirty="0">
                <a:solidFill>
                  <a:srgbClr val="F8F8F8"/>
                </a:solidFill>
                <a:latin typeface="Arial" panose="020B0604020202020204" pitchFamily="34" charset="0"/>
                <a:cs typeface="Arial" panose="020B0604020202020204" pitchFamily="34" charset="0"/>
              </a:rPr>
              <a:t>The believer’s hope is the return of Christ to bring him home (</a:t>
            </a:r>
            <a:r>
              <a:rPr lang="en-US" sz="2200" b="1" dirty="0">
                <a:solidFill>
                  <a:srgbClr val="F8F8F8"/>
                </a:solidFill>
                <a:latin typeface="Arial" panose="020B0604020202020204" pitchFamily="34" charset="0"/>
                <a:cs typeface="Arial" panose="020B0604020202020204" pitchFamily="34" charset="0"/>
              </a:rPr>
              <a:t>1 </a:t>
            </a:r>
            <a:r>
              <a:rPr lang="en-US" sz="2200" b="1" dirty="0" err="1">
                <a:solidFill>
                  <a:srgbClr val="F8F8F8"/>
                </a:solidFill>
                <a:latin typeface="Arial" panose="020B0604020202020204" pitchFamily="34" charset="0"/>
                <a:cs typeface="Arial" panose="020B0604020202020204" pitchFamily="34" charset="0"/>
              </a:rPr>
              <a:t>Thes</a:t>
            </a:r>
            <a:r>
              <a:rPr lang="en-US" sz="2200" b="1" dirty="0">
                <a:solidFill>
                  <a:srgbClr val="F8F8F8"/>
                </a:solidFill>
                <a:latin typeface="Arial" panose="020B0604020202020204" pitchFamily="34" charset="0"/>
                <a:cs typeface="Arial" panose="020B0604020202020204" pitchFamily="34" charset="0"/>
              </a:rPr>
              <a:t> 4:13-18</a:t>
            </a:r>
            <a:r>
              <a:rPr lang="en-US" sz="2400" dirty="0">
                <a:solidFill>
                  <a:srgbClr val="F8F8F8"/>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7030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(1:17)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lvl="1"/>
            <a:r>
              <a:rPr lang="en-US" sz="2200" dirty="0">
                <a:solidFill>
                  <a:srgbClr val="F8F8F8"/>
                </a:solidFill>
                <a:latin typeface="Arial" panose="020B0604020202020204" pitchFamily="34" charset="0"/>
                <a:cs typeface="Arial" panose="020B0604020202020204" pitchFamily="34" charset="0"/>
              </a:rPr>
              <a:t>Paul wants his reader to understand the hope that is ours because of this calling</a:t>
            </a:r>
          </a:p>
          <a:p>
            <a:pPr lvl="1"/>
            <a:r>
              <a:rPr lang="en-US" sz="2200" dirty="0">
                <a:solidFill>
                  <a:srgbClr val="F8F8F8"/>
                </a:solidFill>
                <a:latin typeface="Arial" panose="020B0604020202020204" pitchFamily="34" charset="0"/>
                <a:cs typeface="Arial" panose="020B0604020202020204" pitchFamily="34" charset="0"/>
              </a:rPr>
              <a:t>The term “Hope” implies assurance for the future</a:t>
            </a:r>
          </a:p>
          <a:p>
            <a:pPr lvl="1"/>
            <a:r>
              <a:rPr lang="en-US" sz="2200" dirty="0">
                <a:solidFill>
                  <a:srgbClr val="F8F8F8"/>
                </a:solidFill>
                <a:latin typeface="Arial" panose="020B0604020202020204" pitchFamily="34" charset="0"/>
                <a:cs typeface="Arial" panose="020B0604020202020204" pitchFamily="34" charset="0"/>
              </a:rPr>
              <a:t>The believer’s hope is the return of Christ to bring him home (</a:t>
            </a:r>
            <a:r>
              <a:rPr lang="en-US" sz="2200" b="1" dirty="0">
                <a:solidFill>
                  <a:srgbClr val="F8F8F8"/>
                </a:solidFill>
                <a:latin typeface="Arial" panose="020B0604020202020204" pitchFamily="34" charset="0"/>
                <a:cs typeface="Arial" panose="020B0604020202020204" pitchFamily="34" charset="0"/>
              </a:rPr>
              <a:t>1 </a:t>
            </a:r>
            <a:r>
              <a:rPr lang="en-US" sz="2200" b="1" dirty="0" err="1">
                <a:solidFill>
                  <a:srgbClr val="F8F8F8"/>
                </a:solidFill>
                <a:latin typeface="Arial" panose="020B0604020202020204" pitchFamily="34" charset="0"/>
                <a:cs typeface="Arial" panose="020B0604020202020204" pitchFamily="34" charset="0"/>
              </a:rPr>
              <a:t>Thes</a:t>
            </a:r>
            <a:r>
              <a:rPr lang="en-US" sz="2200" b="1" dirty="0">
                <a:solidFill>
                  <a:srgbClr val="F8F8F8"/>
                </a:solidFill>
                <a:latin typeface="Arial" panose="020B0604020202020204" pitchFamily="34" charset="0"/>
                <a:cs typeface="Arial" panose="020B0604020202020204" pitchFamily="34" charset="0"/>
              </a:rPr>
              <a:t> 4:13-18</a:t>
            </a:r>
            <a:r>
              <a:rPr lang="en-US" sz="2400" dirty="0">
                <a:solidFill>
                  <a:srgbClr val="F8F8F8"/>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1667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4300" dirty="0">
                <a:latin typeface="Arial" panose="020B0604020202020204" pitchFamily="34" charset="0"/>
                <a:cs typeface="Arial" panose="020B0604020202020204" pitchFamily="34" charset="0"/>
              </a:rPr>
              <a:t>Paul’s prayer for the Ephesians (1:18-19a)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marL="406750" lvl="1" indent="0">
              <a:buNone/>
            </a:pPr>
            <a:r>
              <a:rPr lang="en-US" sz="2400" baseline="30000" dirty="0">
                <a:solidFill>
                  <a:srgbClr val="F8F8F8"/>
                </a:solidFill>
              </a:rPr>
              <a:t>18 </a:t>
            </a:r>
            <a:r>
              <a:rPr lang="en-US" sz="2400" dirty="0">
                <a:solidFill>
                  <a:srgbClr val="F8F8F8"/>
                </a:solidFill>
              </a:rPr>
              <a:t>the eyes of your understanding being enlightened; that you may know what is the hope of His calling, what are </a:t>
            </a:r>
            <a:r>
              <a:rPr lang="en-US" sz="2400" dirty="0">
                <a:solidFill>
                  <a:srgbClr val="F8F8F8"/>
                </a:solidFill>
                <a:highlight>
                  <a:srgbClr val="0000FF"/>
                </a:highlight>
              </a:rPr>
              <a:t>the riches of the glory of His inheritance in the saints, </a:t>
            </a:r>
            <a:r>
              <a:rPr lang="en-US" sz="2400" baseline="30000" dirty="0">
                <a:solidFill>
                  <a:srgbClr val="F8F8F8"/>
                </a:solidFill>
              </a:rPr>
              <a:t>19 </a:t>
            </a:r>
            <a:r>
              <a:rPr lang="en-US" sz="2400" dirty="0">
                <a:solidFill>
                  <a:srgbClr val="F8F8F8"/>
                </a:solidFill>
              </a:rPr>
              <a:t>and what </a:t>
            </a:r>
            <a:r>
              <a:rPr lang="en-US" sz="2400" i="1" dirty="0">
                <a:solidFill>
                  <a:srgbClr val="F8F8F8"/>
                </a:solidFill>
              </a:rPr>
              <a:t>is</a:t>
            </a:r>
            <a:r>
              <a:rPr lang="en-US" sz="2400" dirty="0">
                <a:solidFill>
                  <a:srgbClr val="F8F8F8"/>
                </a:solidFill>
              </a:rPr>
              <a:t> the exceeding greatness of His power toward us who believe, </a:t>
            </a:r>
            <a:endParaRPr lang="en-US" sz="2100" dirty="0">
              <a:solidFill>
                <a:srgbClr val="F8F8F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67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4300" dirty="0">
                <a:latin typeface="Arial" panose="020B0604020202020204" pitchFamily="34" charset="0"/>
                <a:cs typeface="Arial" panose="020B0604020202020204" pitchFamily="34" charset="0"/>
              </a:rPr>
              <a:t>Paul’s prayer for the Ephesians (1:18-19a)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marL="406750" lvl="1" indent="0">
              <a:buNone/>
            </a:pPr>
            <a:r>
              <a:rPr lang="en-US" sz="2400" baseline="30000" dirty="0">
                <a:solidFill>
                  <a:srgbClr val="F8F8F8"/>
                </a:solidFill>
              </a:rPr>
              <a:t>18 </a:t>
            </a:r>
            <a:r>
              <a:rPr lang="en-US" sz="2400" dirty="0">
                <a:solidFill>
                  <a:srgbClr val="F8F8F8"/>
                </a:solidFill>
              </a:rPr>
              <a:t>the eyes of your understanding being enlightened; that you may know what is the hope of His calling, what are the riches of the glory of His inheritance in the saints, </a:t>
            </a:r>
            <a:r>
              <a:rPr lang="en-US" sz="2400" baseline="30000" dirty="0">
                <a:solidFill>
                  <a:srgbClr val="F8F8F8"/>
                </a:solidFill>
              </a:rPr>
              <a:t>19 </a:t>
            </a:r>
            <a:r>
              <a:rPr lang="en-US" sz="2400" dirty="0">
                <a:solidFill>
                  <a:srgbClr val="F8F8F8"/>
                </a:solidFill>
              </a:rPr>
              <a:t>and </a:t>
            </a:r>
            <a:r>
              <a:rPr lang="en-US" sz="2400" dirty="0">
                <a:solidFill>
                  <a:srgbClr val="F8F8F8"/>
                </a:solidFill>
                <a:highlight>
                  <a:srgbClr val="0000FF"/>
                </a:highlight>
              </a:rPr>
              <a:t>what </a:t>
            </a:r>
            <a:r>
              <a:rPr lang="en-US" sz="2400" i="1" dirty="0">
                <a:solidFill>
                  <a:srgbClr val="F8F8F8"/>
                </a:solidFill>
                <a:highlight>
                  <a:srgbClr val="0000FF"/>
                </a:highlight>
              </a:rPr>
              <a:t>is</a:t>
            </a:r>
            <a:r>
              <a:rPr lang="en-US" sz="2400" dirty="0">
                <a:solidFill>
                  <a:srgbClr val="F8F8F8"/>
                </a:solidFill>
                <a:highlight>
                  <a:srgbClr val="0000FF"/>
                </a:highlight>
              </a:rPr>
              <a:t> the exceeding greatness of His power toward us who believe, </a:t>
            </a:r>
            <a:endParaRPr lang="en-US" sz="2100" dirty="0">
              <a:solidFill>
                <a:srgbClr val="F8F8F8"/>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8917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4300" dirty="0">
                <a:latin typeface="Arial" panose="020B0604020202020204" pitchFamily="34" charset="0"/>
                <a:cs typeface="Arial" panose="020B0604020202020204" pitchFamily="34" charset="0"/>
              </a:rPr>
              <a:t>Paul’s prayer for the Ephesians (1:18-19a)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marL="406750" lvl="1" indent="0">
              <a:buNone/>
            </a:pPr>
            <a:r>
              <a:rPr lang="en-US" sz="2400" dirty="0">
                <a:solidFill>
                  <a:srgbClr val="F8F8F8"/>
                </a:solidFill>
              </a:rPr>
              <a:t>There is a natural cadence to the three genitive expressions (</a:t>
            </a:r>
            <a:r>
              <a:rPr lang="en-US" sz="2400" i="1" dirty="0">
                <a:solidFill>
                  <a:srgbClr val="F8F8F8"/>
                </a:solidFill>
              </a:rPr>
              <a:t>hope </a:t>
            </a:r>
            <a:r>
              <a:rPr lang="en-US" sz="2400" b="1" i="1" dirty="0">
                <a:solidFill>
                  <a:srgbClr val="F8F8F8"/>
                </a:solidFill>
              </a:rPr>
              <a:t>of</a:t>
            </a:r>
            <a:r>
              <a:rPr lang="en-US" sz="2400" i="1" dirty="0">
                <a:solidFill>
                  <a:srgbClr val="F8F8F8"/>
                </a:solidFill>
              </a:rPr>
              <a:t> his calling</a:t>
            </a:r>
            <a:r>
              <a:rPr lang="en-US" sz="2400" dirty="0">
                <a:solidFill>
                  <a:srgbClr val="F8F8F8"/>
                </a:solidFill>
              </a:rPr>
              <a:t>, </a:t>
            </a:r>
            <a:r>
              <a:rPr lang="en-US" sz="2400" i="1" dirty="0">
                <a:solidFill>
                  <a:srgbClr val="F8F8F8"/>
                </a:solidFill>
              </a:rPr>
              <a:t>wealth </a:t>
            </a:r>
            <a:r>
              <a:rPr lang="en-US" sz="2400" b="1" i="1" dirty="0">
                <a:solidFill>
                  <a:srgbClr val="F8F8F8"/>
                </a:solidFill>
              </a:rPr>
              <a:t>of</a:t>
            </a:r>
            <a:r>
              <a:rPr lang="en-US" sz="2400" i="1" dirty="0">
                <a:solidFill>
                  <a:srgbClr val="F8F8F8"/>
                </a:solidFill>
              </a:rPr>
              <a:t> his glorious inheritance</a:t>
            </a:r>
            <a:r>
              <a:rPr lang="en-US" sz="2400" dirty="0">
                <a:solidFill>
                  <a:srgbClr val="F8F8F8"/>
                </a:solidFill>
              </a:rPr>
              <a:t>, and </a:t>
            </a:r>
            <a:r>
              <a:rPr lang="en-US" sz="2400" i="1" dirty="0">
                <a:solidFill>
                  <a:srgbClr val="F8F8F8"/>
                </a:solidFill>
              </a:rPr>
              <a:t>extraordinary greatness </a:t>
            </a:r>
            <a:r>
              <a:rPr lang="en-US" sz="2400" b="1" i="1" dirty="0">
                <a:solidFill>
                  <a:srgbClr val="F8F8F8"/>
                </a:solidFill>
              </a:rPr>
              <a:t>of</a:t>
            </a:r>
            <a:r>
              <a:rPr lang="en-US" sz="2400" i="1" dirty="0">
                <a:solidFill>
                  <a:srgbClr val="F8F8F8"/>
                </a:solidFill>
              </a:rPr>
              <a:t> his power</a:t>
            </a:r>
            <a:r>
              <a:rPr lang="en-US" sz="2400" dirty="0">
                <a:solidFill>
                  <a:srgbClr val="F8F8F8"/>
                </a:solidFill>
              </a:rPr>
              <a:t>). The essence of the prayer is seen here. Paraphrased it reads as follows: </a:t>
            </a:r>
            <a:endParaRPr lang="en-US" sz="2100" dirty="0">
              <a:solidFill>
                <a:srgbClr val="F8F8F8"/>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44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4300" dirty="0">
                <a:latin typeface="Arial" panose="020B0604020202020204" pitchFamily="34" charset="0"/>
                <a:cs typeface="Arial" panose="020B0604020202020204" pitchFamily="34" charset="0"/>
              </a:rPr>
              <a:t>Paul’s prayer for the Ephesians (1:18-19a)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marL="406750" lvl="1" indent="0">
              <a:buNone/>
            </a:pPr>
            <a:r>
              <a:rPr lang="en-US" sz="2400" dirty="0">
                <a:solidFill>
                  <a:srgbClr val="F8F8F8"/>
                </a:solidFill>
              </a:rPr>
              <a:t>“Since you are enlightened by God’s Spirit, I pray that you may comprehend the hope to which he has called you, the spiritual riches that await the saints in glory, and the spiritual power that is available to the saints now.”</a:t>
            </a:r>
            <a:endParaRPr lang="en-US" sz="2100" dirty="0">
              <a:solidFill>
                <a:srgbClr val="F8F8F8"/>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245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4300" dirty="0">
                <a:latin typeface="Arial" panose="020B0604020202020204" pitchFamily="34" charset="0"/>
                <a:cs typeface="Arial" panose="020B0604020202020204" pitchFamily="34" charset="0"/>
              </a:rPr>
              <a:t>Paul’s prayer for the Ephesians (1:18-19a)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marL="406750" lvl="1" indent="0">
              <a:buNone/>
            </a:pPr>
            <a:r>
              <a:rPr lang="en-US" sz="2400" dirty="0">
                <a:solidFill>
                  <a:srgbClr val="F8F8F8"/>
                </a:solidFill>
              </a:rPr>
              <a:t>Thus, the prayer focuses on all three temporal aspects of our salvation as these are embedded in the genitives—the past (</a:t>
            </a:r>
            <a:r>
              <a:rPr lang="en-US" sz="2400" i="1" dirty="0">
                <a:solidFill>
                  <a:srgbClr val="F8F8F8"/>
                </a:solidFill>
              </a:rPr>
              <a:t>calling</a:t>
            </a:r>
            <a:r>
              <a:rPr lang="en-US" sz="2400" dirty="0">
                <a:solidFill>
                  <a:srgbClr val="F8F8F8"/>
                </a:solidFill>
              </a:rPr>
              <a:t>), the future (</a:t>
            </a:r>
            <a:r>
              <a:rPr lang="en-US" sz="2400" i="1" dirty="0">
                <a:solidFill>
                  <a:srgbClr val="F8F8F8"/>
                </a:solidFill>
              </a:rPr>
              <a:t>inheritance</a:t>
            </a:r>
            <a:r>
              <a:rPr lang="en-US" sz="2400" dirty="0">
                <a:solidFill>
                  <a:srgbClr val="F8F8F8"/>
                </a:solidFill>
              </a:rPr>
              <a:t>), and the present (</a:t>
            </a:r>
            <a:r>
              <a:rPr lang="en-US" sz="2400" i="1" dirty="0">
                <a:solidFill>
                  <a:srgbClr val="F8F8F8"/>
                </a:solidFill>
              </a:rPr>
              <a:t>power toward us who believe</a:t>
            </a:r>
            <a:r>
              <a:rPr lang="en-US" sz="2400" dirty="0">
                <a:solidFill>
                  <a:srgbClr val="F8F8F8"/>
                </a:solidFill>
              </a:rPr>
              <a:t>).</a:t>
            </a:r>
            <a:endParaRPr lang="en-US" sz="2100" dirty="0">
              <a:solidFill>
                <a:srgbClr val="F8F8F8"/>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28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3800" dirty="0">
                <a:latin typeface="Arial" panose="020B0604020202020204" pitchFamily="34" charset="0"/>
                <a:cs typeface="Arial" panose="020B0604020202020204" pitchFamily="34" charset="0"/>
              </a:rPr>
              <a:t>Paul’s prayer for the Ephesians (1:19-23) </a:t>
            </a:r>
          </a:p>
        </p:txBody>
      </p:sp>
      <p:cxnSp>
        <p:nvCxnSpPr>
          <p:cNvPr id="43" name="Straight Connector 42">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A screenshot of a video game&#10;&#10;Description automatically generated with medium confidence">
            <a:extLst>
              <a:ext uri="{FF2B5EF4-FFF2-40B4-BE49-F238E27FC236}">
                <a16:creationId xmlns:a16="http://schemas.microsoft.com/office/drawing/2014/main" id="{48EEA0E2-9761-48F1-9FC9-8E6A93E72303}"/>
              </a:ext>
            </a:extLst>
          </p:cNvPr>
          <p:cNvPicPr>
            <a:picLocks noChangeAspect="1"/>
          </p:cNvPicPr>
          <p:nvPr/>
        </p:nvPicPr>
        <p:blipFill rotWithShape="1">
          <a:blip r:embed="rId3">
            <a:extLst>
              <a:ext uri="{28A0092B-C50C-407E-A947-70E740481C1C}">
                <a14:useLocalDpi xmlns:a14="http://schemas.microsoft.com/office/drawing/2010/main" val="0"/>
              </a:ext>
            </a:extLst>
          </a:blip>
          <a:srcRect l="13524" r="1583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rmAutofit/>
          </a:bodyPr>
          <a:lstStyle/>
          <a:p>
            <a:pPr marL="406750" lvl="1" indent="0">
              <a:buNone/>
            </a:pPr>
            <a:r>
              <a:rPr lang="en-US" sz="2200" baseline="30000" dirty="0">
                <a:solidFill>
                  <a:srgbClr val="F8F8F8"/>
                </a:solidFill>
                <a:latin typeface="Arial" panose="020B0604020202020204" pitchFamily="34" charset="0"/>
                <a:cs typeface="Arial" panose="020B0604020202020204" pitchFamily="34" charset="0"/>
              </a:rPr>
              <a:t>19 </a:t>
            </a:r>
            <a:r>
              <a:rPr lang="en-US" sz="2200" dirty="0">
                <a:solidFill>
                  <a:srgbClr val="F8F8F8"/>
                </a:solidFill>
                <a:latin typeface="Arial" panose="020B0604020202020204" pitchFamily="34" charset="0"/>
                <a:cs typeface="Arial" panose="020B0604020202020204" pitchFamily="34" charset="0"/>
              </a:rPr>
              <a:t>and what </a:t>
            </a:r>
            <a:r>
              <a:rPr lang="en-US" sz="2200" i="1" dirty="0">
                <a:solidFill>
                  <a:srgbClr val="F8F8F8"/>
                </a:solidFill>
                <a:latin typeface="Arial" panose="020B0604020202020204" pitchFamily="34" charset="0"/>
                <a:cs typeface="Arial" panose="020B0604020202020204" pitchFamily="34" charset="0"/>
              </a:rPr>
              <a:t>is</a:t>
            </a:r>
            <a:r>
              <a:rPr lang="en-US" sz="2200" dirty="0">
                <a:solidFill>
                  <a:srgbClr val="F8F8F8"/>
                </a:solidFill>
                <a:latin typeface="Arial" panose="020B0604020202020204" pitchFamily="34" charset="0"/>
                <a:cs typeface="Arial" panose="020B0604020202020204" pitchFamily="34" charset="0"/>
              </a:rPr>
              <a:t> the exceeding greatness of His power toward us who believe, according to the working of His mighty power </a:t>
            </a:r>
            <a:r>
              <a:rPr lang="en-US" sz="2200" baseline="30000" dirty="0">
                <a:solidFill>
                  <a:srgbClr val="F8F8F8"/>
                </a:solidFill>
                <a:latin typeface="Arial" panose="020B0604020202020204" pitchFamily="34" charset="0"/>
                <a:cs typeface="Arial" panose="020B0604020202020204" pitchFamily="34" charset="0"/>
              </a:rPr>
              <a:t>20 </a:t>
            </a:r>
            <a:r>
              <a:rPr lang="en-US" sz="2200" dirty="0">
                <a:solidFill>
                  <a:srgbClr val="F8F8F8"/>
                </a:solidFill>
                <a:latin typeface="Arial" panose="020B0604020202020204" pitchFamily="34" charset="0"/>
                <a:cs typeface="Arial" panose="020B0604020202020204" pitchFamily="34" charset="0"/>
              </a:rPr>
              <a:t>which He worked in Christ when He raised Him from the dead and seated </a:t>
            </a:r>
            <a:r>
              <a:rPr lang="en-US" sz="2200" i="1" dirty="0">
                <a:solidFill>
                  <a:srgbClr val="F8F8F8"/>
                </a:solidFill>
                <a:latin typeface="Arial" panose="020B0604020202020204" pitchFamily="34" charset="0"/>
                <a:cs typeface="Arial" panose="020B0604020202020204" pitchFamily="34" charset="0"/>
              </a:rPr>
              <a:t>Him</a:t>
            </a:r>
            <a:r>
              <a:rPr lang="en-US" sz="2200" dirty="0">
                <a:solidFill>
                  <a:srgbClr val="F8F8F8"/>
                </a:solidFill>
                <a:latin typeface="Arial" panose="020B0604020202020204" pitchFamily="34" charset="0"/>
                <a:cs typeface="Arial" panose="020B0604020202020204" pitchFamily="34" charset="0"/>
              </a:rPr>
              <a:t> at His right hand in the heavenly </a:t>
            </a:r>
            <a:r>
              <a:rPr lang="en-US" sz="2200" i="1" dirty="0">
                <a:solidFill>
                  <a:srgbClr val="F8F8F8"/>
                </a:solidFill>
                <a:latin typeface="Arial" panose="020B0604020202020204" pitchFamily="34" charset="0"/>
                <a:cs typeface="Arial" panose="020B0604020202020204" pitchFamily="34" charset="0"/>
              </a:rPr>
              <a:t>places,</a:t>
            </a:r>
            <a:r>
              <a:rPr lang="en-US" sz="2200" dirty="0">
                <a:solidFill>
                  <a:srgbClr val="F8F8F8"/>
                </a:solidFill>
                <a:latin typeface="Arial" panose="020B0604020202020204" pitchFamily="34" charset="0"/>
                <a:cs typeface="Arial" panose="020B0604020202020204" pitchFamily="34" charset="0"/>
              </a:rPr>
              <a:t> </a:t>
            </a:r>
            <a:endParaRPr lang="en-US" sz="2200" dirty="0">
              <a:solidFill>
                <a:srgbClr val="F8F8F8"/>
              </a:solidFill>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958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3800" dirty="0">
                <a:latin typeface="Arial" panose="020B0604020202020204" pitchFamily="34" charset="0"/>
                <a:cs typeface="Arial" panose="020B0604020202020204" pitchFamily="34" charset="0"/>
              </a:rPr>
              <a:t>Paul’s prayer for the Ephesians (1:19-23) </a:t>
            </a:r>
          </a:p>
        </p:txBody>
      </p:sp>
      <p:cxnSp>
        <p:nvCxnSpPr>
          <p:cNvPr id="43" name="Straight Connector 42">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A screenshot of a video game&#10;&#10;Description automatically generated with medium confidence">
            <a:extLst>
              <a:ext uri="{FF2B5EF4-FFF2-40B4-BE49-F238E27FC236}">
                <a16:creationId xmlns:a16="http://schemas.microsoft.com/office/drawing/2014/main" id="{48EEA0E2-9761-48F1-9FC9-8E6A93E72303}"/>
              </a:ext>
            </a:extLst>
          </p:cNvPr>
          <p:cNvPicPr>
            <a:picLocks noChangeAspect="1"/>
          </p:cNvPicPr>
          <p:nvPr/>
        </p:nvPicPr>
        <p:blipFill rotWithShape="1">
          <a:blip r:embed="rId3">
            <a:extLst>
              <a:ext uri="{28A0092B-C50C-407E-A947-70E740481C1C}">
                <a14:useLocalDpi xmlns:a14="http://schemas.microsoft.com/office/drawing/2010/main" val="0"/>
              </a:ext>
            </a:extLst>
          </a:blip>
          <a:srcRect l="13524" r="1583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rmAutofit fontScale="92500" lnSpcReduction="10000"/>
          </a:bodyPr>
          <a:lstStyle/>
          <a:p>
            <a:pPr marL="406750" lvl="1" indent="0">
              <a:buNone/>
            </a:pPr>
            <a:r>
              <a:rPr lang="en-US" sz="2400" baseline="30000" dirty="0">
                <a:solidFill>
                  <a:srgbClr val="F8F8F8"/>
                </a:solidFill>
              </a:rPr>
              <a:t>21 </a:t>
            </a:r>
            <a:r>
              <a:rPr lang="en-US" sz="2400" dirty="0">
                <a:solidFill>
                  <a:srgbClr val="F8F8F8"/>
                </a:solidFill>
              </a:rPr>
              <a:t>far above all principality and power and might and dominion, and every name that is named, not only in this age but also in that which is to come. </a:t>
            </a:r>
            <a:r>
              <a:rPr lang="en-US" sz="2400" baseline="30000" dirty="0">
                <a:solidFill>
                  <a:srgbClr val="F8F8F8"/>
                </a:solidFill>
                <a:latin typeface="Arial" panose="020B0604020202020204" pitchFamily="34" charset="0"/>
                <a:cs typeface="Arial" panose="020B0604020202020204" pitchFamily="34" charset="0"/>
              </a:rPr>
              <a:t>22 </a:t>
            </a:r>
            <a:r>
              <a:rPr lang="en-US" sz="2400" dirty="0">
                <a:solidFill>
                  <a:srgbClr val="F8F8F8"/>
                </a:solidFill>
                <a:latin typeface="Arial" panose="020B0604020202020204" pitchFamily="34" charset="0"/>
                <a:cs typeface="Arial" panose="020B0604020202020204" pitchFamily="34" charset="0"/>
              </a:rPr>
              <a:t>And He put all </a:t>
            </a:r>
            <a:r>
              <a:rPr lang="en-US" sz="2400" i="1" dirty="0">
                <a:solidFill>
                  <a:srgbClr val="F8F8F8"/>
                </a:solidFill>
                <a:latin typeface="Arial" panose="020B0604020202020204" pitchFamily="34" charset="0"/>
                <a:cs typeface="Arial" panose="020B0604020202020204" pitchFamily="34" charset="0"/>
              </a:rPr>
              <a:t>things</a:t>
            </a:r>
            <a:r>
              <a:rPr lang="en-US" sz="2400" dirty="0">
                <a:solidFill>
                  <a:srgbClr val="F8F8F8"/>
                </a:solidFill>
                <a:latin typeface="Arial" panose="020B0604020202020204" pitchFamily="34" charset="0"/>
                <a:cs typeface="Arial" panose="020B0604020202020204" pitchFamily="34" charset="0"/>
              </a:rPr>
              <a:t> under His feet, and gave Him </a:t>
            </a:r>
            <a:r>
              <a:rPr lang="en-US" sz="2400" i="1" dirty="0">
                <a:solidFill>
                  <a:srgbClr val="F8F8F8"/>
                </a:solidFill>
                <a:latin typeface="Arial" panose="020B0604020202020204" pitchFamily="34" charset="0"/>
                <a:cs typeface="Arial" panose="020B0604020202020204" pitchFamily="34" charset="0"/>
              </a:rPr>
              <a:t>to be</a:t>
            </a:r>
            <a:r>
              <a:rPr lang="en-US" sz="2400" dirty="0">
                <a:solidFill>
                  <a:srgbClr val="F8F8F8"/>
                </a:solidFill>
                <a:latin typeface="Arial" panose="020B0604020202020204" pitchFamily="34" charset="0"/>
                <a:cs typeface="Arial" panose="020B0604020202020204" pitchFamily="34" charset="0"/>
              </a:rPr>
              <a:t> head over all </a:t>
            </a:r>
            <a:r>
              <a:rPr lang="en-US" sz="2400" i="1" dirty="0">
                <a:solidFill>
                  <a:srgbClr val="F8F8F8"/>
                </a:solidFill>
                <a:latin typeface="Arial" panose="020B0604020202020204" pitchFamily="34" charset="0"/>
                <a:cs typeface="Arial" panose="020B0604020202020204" pitchFamily="34" charset="0"/>
              </a:rPr>
              <a:t>things</a:t>
            </a:r>
            <a:r>
              <a:rPr lang="en-US" sz="2400" dirty="0">
                <a:solidFill>
                  <a:srgbClr val="F8F8F8"/>
                </a:solidFill>
                <a:latin typeface="Arial" panose="020B0604020202020204" pitchFamily="34" charset="0"/>
                <a:cs typeface="Arial" panose="020B0604020202020204" pitchFamily="34" charset="0"/>
              </a:rPr>
              <a:t> to the church, </a:t>
            </a:r>
            <a:r>
              <a:rPr lang="en-US" sz="2400" baseline="30000" dirty="0">
                <a:solidFill>
                  <a:srgbClr val="F8F8F8"/>
                </a:solidFill>
                <a:latin typeface="Arial" panose="020B0604020202020204" pitchFamily="34" charset="0"/>
                <a:cs typeface="Arial" panose="020B0604020202020204" pitchFamily="34" charset="0"/>
              </a:rPr>
              <a:t>23 </a:t>
            </a:r>
            <a:r>
              <a:rPr lang="en-US" sz="2400" dirty="0">
                <a:solidFill>
                  <a:srgbClr val="F8F8F8"/>
                </a:solidFill>
                <a:latin typeface="Arial" panose="020B0604020202020204" pitchFamily="34" charset="0"/>
                <a:cs typeface="Arial" panose="020B0604020202020204" pitchFamily="34" charset="0"/>
              </a:rPr>
              <a:t>which is His body, the fullness of Him who fills all in all.</a:t>
            </a:r>
          </a:p>
          <a:p>
            <a:pPr marL="406750" lvl="1" indent="0">
              <a:buNone/>
            </a:pPr>
            <a:endParaRPr lang="en-US" sz="2200" dirty="0">
              <a:highlight>
                <a:srgbClr val="0000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596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D6BCA94-FEDC-4F9B-820A-BA138802E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(1:15-16) </a:t>
            </a:r>
          </a:p>
        </p:txBody>
      </p:sp>
      <p:cxnSp>
        <p:nvCxnSpPr>
          <p:cNvPr id="29" name="Straight Connector 28">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a:extLst>
              <a:ext uri="{FF2B5EF4-FFF2-40B4-BE49-F238E27FC236}">
                <a16:creationId xmlns:a16="http://schemas.microsoft.com/office/drawing/2014/main" id="{3FA821E3-10F6-495F-BC00-A799ED9447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081" y="2059200"/>
            <a:ext cx="4564926"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rmAutofit/>
          </a:bodyPr>
          <a:lstStyle/>
          <a:p>
            <a:pPr marL="1750" indent="0">
              <a:buNone/>
            </a:pPr>
            <a:r>
              <a:rPr lang="en-US" sz="2800" baseline="30000" dirty="0">
                <a:solidFill>
                  <a:srgbClr val="FFFFFF"/>
                </a:solidFill>
                <a:latin typeface="Arial" panose="020B0604020202020204" pitchFamily="34" charset="0"/>
                <a:cs typeface="Arial" panose="020B0604020202020204" pitchFamily="34" charset="0"/>
              </a:rPr>
              <a:t>15 </a:t>
            </a:r>
            <a:r>
              <a:rPr lang="en-US" sz="2800" dirty="0">
                <a:solidFill>
                  <a:srgbClr val="FFFFFF"/>
                </a:solidFill>
                <a:latin typeface="Arial" panose="020B0604020202020204" pitchFamily="34" charset="0"/>
                <a:cs typeface="Arial" panose="020B0604020202020204" pitchFamily="34" charset="0"/>
              </a:rPr>
              <a:t>Therefore I also, after I </a:t>
            </a:r>
            <a:r>
              <a:rPr lang="en-US" sz="2800" dirty="0">
                <a:solidFill>
                  <a:srgbClr val="FFFFFF"/>
                </a:solidFill>
                <a:highlight>
                  <a:srgbClr val="0000FF"/>
                </a:highlight>
                <a:latin typeface="Arial" panose="020B0604020202020204" pitchFamily="34" charset="0"/>
                <a:cs typeface="Arial" panose="020B0604020202020204" pitchFamily="34" charset="0"/>
              </a:rPr>
              <a:t>heard of your faith in the Lord Jesus </a:t>
            </a:r>
            <a:r>
              <a:rPr lang="en-US" sz="2800" dirty="0">
                <a:solidFill>
                  <a:srgbClr val="FFFFFF"/>
                </a:solidFill>
                <a:latin typeface="Arial" panose="020B0604020202020204" pitchFamily="34" charset="0"/>
                <a:cs typeface="Arial" panose="020B0604020202020204" pitchFamily="34" charset="0"/>
              </a:rPr>
              <a:t>and your love for all the saints, </a:t>
            </a:r>
            <a:r>
              <a:rPr lang="en-US" sz="2800" baseline="30000" dirty="0">
                <a:solidFill>
                  <a:srgbClr val="FFFFFF"/>
                </a:solidFill>
                <a:latin typeface="Arial" panose="020B0604020202020204" pitchFamily="34" charset="0"/>
                <a:cs typeface="Arial" panose="020B0604020202020204" pitchFamily="34" charset="0"/>
              </a:rPr>
              <a:t>16 </a:t>
            </a:r>
            <a:r>
              <a:rPr lang="en-US" sz="2800" dirty="0">
                <a:solidFill>
                  <a:srgbClr val="FFFFFF"/>
                </a:solidFill>
                <a:latin typeface="Arial" panose="020B0604020202020204" pitchFamily="34" charset="0"/>
                <a:cs typeface="Arial" panose="020B0604020202020204" pitchFamily="34" charset="0"/>
              </a:rPr>
              <a:t>do not cease to give thanks for you, making mention of you in my prayers: </a:t>
            </a:r>
          </a:p>
        </p:txBody>
      </p:sp>
    </p:spTree>
    <p:extLst>
      <p:ext uri="{BB962C8B-B14F-4D97-AF65-F5344CB8AC3E}">
        <p14:creationId xmlns:p14="http://schemas.microsoft.com/office/powerpoint/2010/main" val="353103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D6BCA94-FEDC-4F9B-820A-BA138802E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(1:15-16) </a:t>
            </a:r>
          </a:p>
        </p:txBody>
      </p:sp>
      <p:cxnSp>
        <p:nvCxnSpPr>
          <p:cNvPr id="29" name="Straight Connector 28">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a:extLst>
              <a:ext uri="{FF2B5EF4-FFF2-40B4-BE49-F238E27FC236}">
                <a16:creationId xmlns:a16="http://schemas.microsoft.com/office/drawing/2014/main" id="{3FA821E3-10F6-495F-BC00-A799ED9447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081" y="2059200"/>
            <a:ext cx="4564926"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rmAutofit/>
          </a:bodyPr>
          <a:lstStyle/>
          <a:p>
            <a:pPr marL="1750" indent="0">
              <a:buNone/>
            </a:pPr>
            <a:r>
              <a:rPr lang="en-US" sz="2800" baseline="30000" dirty="0">
                <a:solidFill>
                  <a:srgbClr val="FFFFFF"/>
                </a:solidFill>
                <a:latin typeface="Arial" panose="020B0604020202020204" pitchFamily="34" charset="0"/>
                <a:cs typeface="Arial" panose="020B0604020202020204" pitchFamily="34" charset="0"/>
              </a:rPr>
              <a:t>15 </a:t>
            </a:r>
            <a:r>
              <a:rPr lang="en-US" sz="2800" dirty="0">
                <a:solidFill>
                  <a:srgbClr val="FFFFFF"/>
                </a:solidFill>
                <a:latin typeface="Arial" panose="020B0604020202020204" pitchFamily="34" charset="0"/>
                <a:cs typeface="Arial" panose="020B0604020202020204" pitchFamily="34" charset="0"/>
              </a:rPr>
              <a:t>Therefore I also, after I </a:t>
            </a:r>
            <a:r>
              <a:rPr lang="en-US" sz="2800" dirty="0">
                <a:solidFill>
                  <a:srgbClr val="FFFFFF"/>
                </a:solidFill>
                <a:highlight>
                  <a:srgbClr val="0000FF"/>
                </a:highlight>
                <a:latin typeface="Arial" panose="020B0604020202020204" pitchFamily="34" charset="0"/>
                <a:cs typeface="Arial" panose="020B0604020202020204" pitchFamily="34" charset="0"/>
              </a:rPr>
              <a:t>heard of </a:t>
            </a:r>
            <a:r>
              <a:rPr lang="en-US" sz="2800" dirty="0">
                <a:solidFill>
                  <a:srgbClr val="FFFFFF"/>
                </a:solidFill>
                <a:latin typeface="Arial" panose="020B0604020202020204" pitchFamily="34" charset="0"/>
                <a:cs typeface="Arial" panose="020B0604020202020204" pitchFamily="34" charset="0"/>
              </a:rPr>
              <a:t>your faith in the Lord Jesus and </a:t>
            </a:r>
            <a:r>
              <a:rPr lang="en-US" sz="2800" dirty="0">
                <a:solidFill>
                  <a:srgbClr val="FFFFFF"/>
                </a:solidFill>
                <a:highlight>
                  <a:srgbClr val="0000FF"/>
                </a:highlight>
                <a:latin typeface="Arial" panose="020B0604020202020204" pitchFamily="34" charset="0"/>
                <a:cs typeface="Arial" panose="020B0604020202020204" pitchFamily="34" charset="0"/>
              </a:rPr>
              <a:t>your love for all the saints,</a:t>
            </a:r>
            <a:r>
              <a:rPr lang="en-US" sz="2800" dirty="0">
                <a:solidFill>
                  <a:srgbClr val="FFFFFF"/>
                </a:solidFill>
                <a:latin typeface="Arial" panose="020B0604020202020204" pitchFamily="34" charset="0"/>
                <a:cs typeface="Arial" panose="020B0604020202020204" pitchFamily="34" charset="0"/>
              </a:rPr>
              <a:t> </a:t>
            </a:r>
            <a:r>
              <a:rPr lang="en-US" sz="2800" baseline="30000" dirty="0">
                <a:solidFill>
                  <a:srgbClr val="FFFFFF"/>
                </a:solidFill>
                <a:latin typeface="Arial" panose="020B0604020202020204" pitchFamily="34" charset="0"/>
                <a:cs typeface="Arial" panose="020B0604020202020204" pitchFamily="34" charset="0"/>
              </a:rPr>
              <a:t>16 </a:t>
            </a:r>
            <a:r>
              <a:rPr lang="en-US" sz="2800" dirty="0">
                <a:solidFill>
                  <a:srgbClr val="FFFFFF"/>
                </a:solidFill>
                <a:latin typeface="Arial" panose="020B0604020202020204" pitchFamily="34" charset="0"/>
                <a:cs typeface="Arial" panose="020B0604020202020204" pitchFamily="34" charset="0"/>
              </a:rPr>
              <a:t>do not cease to give thanks for you, making mention of you in my prayers: </a:t>
            </a:r>
          </a:p>
        </p:txBody>
      </p:sp>
    </p:spTree>
    <p:extLst>
      <p:ext uri="{BB962C8B-B14F-4D97-AF65-F5344CB8AC3E}">
        <p14:creationId xmlns:p14="http://schemas.microsoft.com/office/powerpoint/2010/main" val="1847792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D6BCA94-FEDC-4F9B-820A-BA138802E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(1:15-16) </a:t>
            </a:r>
          </a:p>
        </p:txBody>
      </p:sp>
      <p:cxnSp>
        <p:nvCxnSpPr>
          <p:cNvPr id="29" name="Straight Connector 28">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a:extLst>
              <a:ext uri="{FF2B5EF4-FFF2-40B4-BE49-F238E27FC236}">
                <a16:creationId xmlns:a16="http://schemas.microsoft.com/office/drawing/2014/main" id="{3FA821E3-10F6-495F-BC00-A799ED9447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081" y="2059200"/>
            <a:ext cx="4564926"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rmAutofit lnSpcReduction="10000"/>
          </a:bodyPr>
          <a:lstStyle/>
          <a:p>
            <a:r>
              <a:rPr lang="en-US" sz="2800" dirty="0">
                <a:solidFill>
                  <a:srgbClr val="FFFFFF"/>
                </a:solidFill>
              </a:rPr>
              <a:t>Paul </a:t>
            </a:r>
            <a:r>
              <a:rPr lang="en-US" sz="2800" dirty="0" err="1">
                <a:solidFill>
                  <a:srgbClr val="FFFFFF"/>
                </a:solidFill>
              </a:rPr>
              <a:t>wantedthe</a:t>
            </a:r>
            <a:r>
              <a:rPr lang="en-US" sz="2800" dirty="0">
                <a:solidFill>
                  <a:srgbClr val="FFFFFF"/>
                </a:solidFill>
              </a:rPr>
              <a:t> Ephesian brethren to recognize the great wealth they had in Christ</a:t>
            </a:r>
          </a:p>
          <a:p>
            <a:r>
              <a:rPr lang="en-US" sz="2800" dirty="0">
                <a:solidFill>
                  <a:srgbClr val="FFFFFF"/>
                </a:solidFill>
              </a:rPr>
              <a:t>Paul already knew of their faith and love and rejoiced in them</a:t>
            </a:r>
          </a:p>
        </p:txBody>
      </p:sp>
    </p:spTree>
    <p:extLst>
      <p:ext uri="{BB962C8B-B14F-4D97-AF65-F5344CB8AC3E}">
        <p14:creationId xmlns:p14="http://schemas.microsoft.com/office/powerpoint/2010/main" val="403223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D6BCA94-FEDC-4F9B-820A-BA138802E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(1:15-16) </a:t>
            </a:r>
          </a:p>
        </p:txBody>
      </p:sp>
      <p:cxnSp>
        <p:nvCxnSpPr>
          <p:cNvPr id="29" name="Straight Connector 28">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a:extLst>
              <a:ext uri="{FF2B5EF4-FFF2-40B4-BE49-F238E27FC236}">
                <a16:creationId xmlns:a16="http://schemas.microsoft.com/office/drawing/2014/main" id="{3FA821E3-10F6-495F-BC00-A799ED9447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081" y="2059200"/>
            <a:ext cx="4564926"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rmAutofit lnSpcReduction="10000"/>
          </a:bodyPr>
          <a:lstStyle/>
          <a:p>
            <a:r>
              <a:rPr lang="en-US" sz="2800" dirty="0">
                <a:solidFill>
                  <a:srgbClr val="FFFFFF"/>
                </a:solidFill>
              </a:rPr>
              <a:t>Paul understood the Christian life involves two areas: faith toward God and love of the brethren and the two cannot be separated</a:t>
            </a:r>
          </a:p>
          <a:p>
            <a:r>
              <a:rPr lang="en-US" sz="2800" dirty="0">
                <a:solidFill>
                  <a:srgbClr val="FFFFFF"/>
                </a:solidFill>
              </a:rPr>
              <a:t>Paul also knew that faith and love were just the beginning</a:t>
            </a:r>
          </a:p>
        </p:txBody>
      </p:sp>
    </p:spTree>
    <p:extLst>
      <p:ext uri="{BB962C8B-B14F-4D97-AF65-F5344CB8AC3E}">
        <p14:creationId xmlns:p14="http://schemas.microsoft.com/office/powerpoint/2010/main" val="71975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(1:17)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rmAutofit/>
          </a:bodyPr>
          <a:lstStyle/>
          <a:p>
            <a:pPr marL="1750" indent="0">
              <a:buNone/>
            </a:pPr>
            <a:r>
              <a:rPr lang="en-US" sz="2800" baseline="30000" dirty="0">
                <a:solidFill>
                  <a:srgbClr val="FFFFFF"/>
                </a:solidFill>
                <a:highlight>
                  <a:srgbClr val="0000FF"/>
                </a:highlight>
                <a:latin typeface="Arial" panose="020B0604020202020204" pitchFamily="34" charset="0"/>
                <a:cs typeface="Arial" panose="020B0604020202020204" pitchFamily="34" charset="0"/>
              </a:rPr>
              <a:t>17 </a:t>
            </a:r>
            <a:r>
              <a:rPr lang="en-US" sz="2800" dirty="0">
                <a:solidFill>
                  <a:srgbClr val="FFFFFF"/>
                </a:solidFill>
                <a:highlight>
                  <a:srgbClr val="0000FF"/>
                </a:highlight>
                <a:latin typeface="Arial" panose="020B0604020202020204" pitchFamily="34" charset="0"/>
                <a:cs typeface="Arial" panose="020B0604020202020204" pitchFamily="34" charset="0"/>
              </a:rPr>
              <a:t>that the God of our Lord Jesus Christ, the Father of glory,</a:t>
            </a:r>
            <a:r>
              <a:rPr lang="en-US" sz="2800" dirty="0">
                <a:solidFill>
                  <a:srgbClr val="FFFFFF"/>
                </a:solidFill>
                <a:latin typeface="Arial" panose="020B0604020202020204" pitchFamily="34" charset="0"/>
                <a:cs typeface="Arial" panose="020B0604020202020204" pitchFamily="34" charset="0"/>
              </a:rPr>
              <a:t> may give to you the spirit of wisdom and revelation in the knowledge of Him, </a:t>
            </a:r>
          </a:p>
        </p:txBody>
      </p:sp>
    </p:spTree>
    <p:extLst>
      <p:ext uri="{BB962C8B-B14F-4D97-AF65-F5344CB8AC3E}">
        <p14:creationId xmlns:p14="http://schemas.microsoft.com/office/powerpoint/2010/main" val="53452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(1:17)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rmAutofit/>
          </a:bodyPr>
          <a:lstStyle/>
          <a:p>
            <a:pPr marL="1750" indent="0">
              <a:buNone/>
            </a:pPr>
            <a:r>
              <a:rPr lang="en-US" sz="2800" baseline="30000" dirty="0">
                <a:solidFill>
                  <a:srgbClr val="FFFFFF"/>
                </a:solidFill>
                <a:latin typeface="Arial" panose="020B0604020202020204" pitchFamily="34" charset="0"/>
                <a:cs typeface="Arial" panose="020B0604020202020204" pitchFamily="34" charset="0"/>
              </a:rPr>
              <a:t>17 </a:t>
            </a:r>
            <a:r>
              <a:rPr lang="en-US" sz="2800" dirty="0">
                <a:solidFill>
                  <a:srgbClr val="FFFFFF"/>
                </a:solidFill>
                <a:latin typeface="Arial" panose="020B0604020202020204" pitchFamily="34" charset="0"/>
                <a:cs typeface="Arial" panose="020B0604020202020204" pitchFamily="34" charset="0"/>
              </a:rPr>
              <a:t>that the God of our Lord Jesus Christ, the Father of glory, may give to you the </a:t>
            </a:r>
            <a:r>
              <a:rPr lang="en-US" sz="2800" dirty="0">
                <a:solidFill>
                  <a:srgbClr val="FFFFFF"/>
                </a:solidFill>
                <a:highlight>
                  <a:srgbClr val="0000FF"/>
                </a:highlight>
                <a:latin typeface="Arial" panose="020B0604020202020204" pitchFamily="34" charset="0"/>
                <a:cs typeface="Arial" panose="020B0604020202020204" pitchFamily="34" charset="0"/>
              </a:rPr>
              <a:t>spirit of wisdom and revelation in the knowledge of Him, </a:t>
            </a:r>
          </a:p>
        </p:txBody>
      </p:sp>
    </p:spTree>
    <p:extLst>
      <p:ext uri="{BB962C8B-B14F-4D97-AF65-F5344CB8AC3E}">
        <p14:creationId xmlns:p14="http://schemas.microsoft.com/office/powerpoint/2010/main" val="123773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300" dirty="0">
                <a:latin typeface="Arial" panose="020B0604020202020204" pitchFamily="34" charset="0"/>
                <a:cs typeface="Arial" panose="020B0604020202020204" pitchFamily="34" charset="0"/>
              </a:rPr>
              <a:t>Paul’s prayer for the Ephesians (1:17)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lvl="1"/>
            <a:r>
              <a:rPr lang="en-US" sz="2100" dirty="0">
                <a:solidFill>
                  <a:srgbClr val="FFFFFF"/>
                </a:solidFill>
                <a:latin typeface="Arial" panose="020B0604020202020204" pitchFamily="34" charset="0"/>
                <a:cs typeface="Arial" panose="020B0604020202020204" pitchFamily="34" charset="0"/>
              </a:rPr>
              <a:t>The atheist claims there is no God for us to know</a:t>
            </a:r>
          </a:p>
          <a:p>
            <a:pPr lvl="1"/>
            <a:r>
              <a:rPr lang="en-US" sz="2100" dirty="0">
                <a:solidFill>
                  <a:srgbClr val="FFFFFF"/>
                </a:solidFill>
                <a:latin typeface="Arial" panose="020B0604020202020204" pitchFamily="34" charset="0"/>
                <a:cs typeface="Arial" panose="020B0604020202020204" pitchFamily="34" charset="0"/>
              </a:rPr>
              <a:t>The agnostic claims if there is a God we cannot know Him</a:t>
            </a:r>
          </a:p>
          <a:p>
            <a:pPr lvl="1"/>
            <a:r>
              <a:rPr lang="en-US" sz="2100" dirty="0">
                <a:solidFill>
                  <a:srgbClr val="FFFFFF"/>
                </a:solidFill>
                <a:latin typeface="Arial" panose="020B0604020202020204" pitchFamily="34" charset="0"/>
                <a:cs typeface="Arial" panose="020B0604020202020204" pitchFamily="34" charset="0"/>
              </a:rPr>
              <a:t>Paul actually met God in the form of Christ, and recognizes that a man cannot fully understand anything without a knowledge of God</a:t>
            </a:r>
          </a:p>
        </p:txBody>
      </p:sp>
    </p:spTree>
    <p:extLst>
      <p:ext uri="{BB962C8B-B14F-4D97-AF65-F5344CB8AC3E}">
        <p14:creationId xmlns:p14="http://schemas.microsoft.com/office/powerpoint/2010/main" val="84432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6C43541-2260-450F-94FF-322B705D7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4300" dirty="0">
                <a:latin typeface="Arial" panose="020B0604020202020204" pitchFamily="34" charset="0"/>
                <a:cs typeface="Arial" panose="020B0604020202020204" pitchFamily="34" charset="0"/>
              </a:rPr>
              <a:t>Paul’s prayer for the Ephesians (1:18-19a) </a:t>
            </a:r>
          </a:p>
        </p:txBody>
      </p:sp>
      <p:cxnSp>
        <p:nvCxnSpPr>
          <p:cNvPr id="36" name="Straight Connector 35">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descr="Text, letter&#10;&#10;Description automatically generated">
            <a:extLst>
              <a:ext uri="{FF2B5EF4-FFF2-40B4-BE49-F238E27FC236}">
                <a16:creationId xmlns:a16="http://schemas.microsoft.com/office/drawing/2014/main" id="{AE0AD58F-498E-428B-9FAF-B85DAC477328}"/>
              </a:ext>
            </a:extLst>
          </p:cNvPr>
          <p:cNvPicPr>
            <a:picLocks noChangeAspect="1"/>
          </p:cNvPicPr>
          <p:nvPr/>
        </p:nvPicPr>
        <p:blipFill rotWithShape="1">
          <a:blip r:embed="rId3">
            <a:extLst>
              <a:ext uri="{28A0092B-C50C-407E-A947-70E740481C1C}">
                <a14:useLocalDpi xmlns:a14="http://schemas.microsoft.com/office/drawing/2010/main" val="0"/>
              </a:ext>
            </a:extLst>
          </a:blip>
          <a:srcRect l="2164" r="27197"/>
          <a:stretch/>
        </p:blipFill>
        <p:spPr>
          <a:xfrm>
            <a:off x="404999" y="2059200"/>
            <a:ext cx="4887091" cy="3891600"/>
          </a:xfrm>
          <a:prstGeom prst="rect">
            <a:avLst/>
          </a:prstGeom>
        </p:spPr>
      </p:pic>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680710" y="1944000"/>
            <a:ext cx="4891410" cy="4006800"/>
          </a:xfrm>
        </p:spPr>
        <p:txBody>
          <a:bodyPr>
            <a:noAutofit/>
          </a:bodyPr>
          <a:lstStyle/>
          <a:p>
            <a:pPr marL="406750" lvl="1" indent="0">
              <a:buNone/>
            </a:pPr>
            <a:r>
              <a:rPr lang="en-US" sz="2400" baseline="30000" dirty="0">
                <a:solidFill>
                  <a:srgbClr val="F8F8F8"/>
                </a:solidFill>
              </a:rPr>
              <a:t>18 </a:t>
            </a:r>
            <a:r>
              <a:rPr lang="en-US" sz="2400" dirty="0">
                <a:solidFill>
                  <a:srgbClr val="F8F8F8"/>
                </a:solidFill>
              </a:rPr>
              <a:t>the eyes of your understanding being enlightened; that you may know what is </a:t>
            </a:r>
            <a:r>
              <a:rPr lang="en-US" sz="2400" dirty="0">
                <a:solidFill>
                  <a:srgbClr val="F8F8F8"/>
                </a:solidFill>
                <a:highlight>
                  <a:srgbClr val="0000FF"/>
                </a:highlight>
              </a:rPr>
              <a:t>the hope of His calling, </a:t>
            </a:r>
            <a:r>
              <a:rPr lang="en-US" sz="2400" dirty="0">
                <a:solidFill>
                  <a:srgbClr val="F8F8F8"/>
                </a:solidFill>
              </a:rPr>
              <a:t>what are the riches of the glory of His inheritance in the saints, </a:t>
            </a:r>
            <a:r>
              <a:rPr lang="en-US" sz="2400" baseline="30000" dirty="0">
                <a:solidFill>
                  <a:srgbClr val="F8F8F8"/>
                </a:solidFill>
              </a:rPr>
              <a:t>19 </a:t>
            </a:r>
            <a:r>
              <a:rPr lang="en-US" sz="2400" dirty="0">
                <a:solidFill>
                  <a:srgbClr val="F8F8F8"/>
                </a:solidFill>
              </a:rPr>
              <a:t>and what </a:t>
            </a:r>
            <a:r>
              <a:rPr lang="en-US" sz="2400" i="1" dirty="0">
                <a:solidFill>
                  <a:srgbClr val="F8F8F8"/>
                </a:solidFill>
              </a:rPr>
              <a:t>is</a:t>
            </a:r>
            <a:r>
              <a:rPr lang="en-US" sz="2400" dirty="0">
                <a:solidFill>
                  <a:srgbClr val="F8F8F8"/>
                </a:solidFill>
              </a:rPr>
              <a:t> the exceeding greatness of His power toward us who believe, </a:t>
            </a:r>
            <a:endParaRPr lang="en-US" sz="2100" dirty="0">
              <a:solidFill>
                <a:srgbClr val="F8F8F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151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2788</TotalTime>
  <Words>996</Words>
  <Application>Microsoft Office PowerPoint</Application>
  <PresentationFormat>Custom</PresentationFormat>
  <Paragraphs>84</Paragraphs>
  <Slides>18</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Source Sans Pro</vt:lpstr>
      <vt:lpstr>Source Sans Pro Light</vt:lpstr>
      <vt:lpstr>ThinLineVTI</vt:lpstr>
      <vt:lpstr>The Blessings that Make up our  Spiritual Wealth</vt:lpstr>
      <vt:lpstr>Paul’s prayer for the Ephesians (1:15-16) </vt:lpstr>
      <vt:lpstr>Paul’s prayer for the Ephesians (1:15-16) </vt:lpstr>
      <vt:lpstr>Paul’s prayer for the Ephesians (1:15-16) </vt:lpstr>
      <vt:lpstr>Paul’s prayer for the Ephesians (1:15-16) </vt:lpstr>
      <vt:lpstr>Paul’s prayer for the Ephesians (1:17) </vt:lpstr>
      <vt:lpstr>Paul’s prayer for the Ephesians (1:17) </vt:lpstr>
      <vt:lpstr>Paul’s prayer for the Ephesians (1:17) </vt:lpstr>
      <vt:lpstr>Paul’s prayer for the Ephesians (1:18-19a) </vt:lpstr>
      <vt:lpstr>Paul’s prayer for the Ephesians (1:17) </vt:lpstr>
      <vt:lpstr>Paul’s prayer for the Ephesians (1:17) </vt:lpstr>
      <vt:lpstr>Paul’s prayer for the Ephesians (1:18-19a) </vt:lpstr>
      <vt:lpstr>Paul’s prayer for the Ephesians (1:18-19a) </vt:lpstr>
      <vt:lpstr>Paul’s prayer for the Ephesians (1:18-19a) </vt:lpstr>
      <vt:lpstr>Paul’s prayer for the Ephesians (1:18-19a) </vt:lpstr>
      <vt:lpstr>Paul’s prayer for the Ephesians (1:18-19a) </vt:lpstr>
      <vt:lpstr>Paul’s prayer for the Ephesians (1:19-23) </vt:lpstr>
      <vt:lpstr>Paul’s prayer for the Ephesians (1:19-23)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19</cp:revision>
  <dcterms:created xsi:type="dcterms:W3CDTF">2021-10-07T01:39:58Z</dcterms:created>
  <dcterms:modified xsi:type="dcterms:W3CDTF">2021-10-19T23:10:55Z</dcterms:modified>
</cp:coreProperties>
</file>