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02"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C553C-D35F-47FB-AB3A-0146F1242F5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PM Sermon</a:t>
            </a:r>
          </a:p>
        </p:txBody>
      </p:sp>
      <p:sp>
        <p:nvSpPr>
          <p:cNvPr id="3" name="Date Placeholder 2">
            <a:extLst>
              <a:ext uri="{FF2B5EF4-FFF2-40B4-BE49-F238E27FC236}">
                <a16:creationId xmlns:a16="http://schemas.microsoft.com/office/drawing/2014/main" id="{55EE20EC-04F6-413E-9075-0DAC59467FC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2A52D7A-C11B-49CF-B073-16A29C00ABE6}" type="datetimeFigureOut">
              <a:rPr lang="en-US" smtClean="0"/>
              <a:t>9/4/2021</a:t>
            </a:fld>
            <a:endParaRPr lang="en-US"/>
          </a:p>
        </p:txBody>
      </p:sp>
      <p:sp>
        <p:nvSpPr>
          <p:cNvPr id="4" name="Footer Placeholder 3">
            <a:extLst>
              <a:ext uri="{FF2B5EF4-FFF2-40B4-BE49-F238E27FC236}">
                <a16:creationId xmlns:a16="http://schemas.microsoft.com/office/drawing/2014/main" id="{5153E29F-37A8-4F56-BCC1-B1262586B28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5FFC60-B0B8-4A4E-995C-A471E4C3C81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FDC5D4-84F7-4A40-A494-939B0EBE8C85}" type="slidenum">
              <a:rPr lang="en-US" smtClean="0"/>
              <a:t>‹#›</a:t>
            </a:fld>
            <a:endParaRPr lang="en-US"/>
          </a:p>
        </p:txBody>
      </p:sp>
    </p:spTree>
    <p:extLst>
      <p:ext uri="{BB962C8B-B14F-4D97-AF65-F5344CB8AC3E}">
        <p14:creationId xmlns:p14="http://schemas.microsoft.com/office/powerpoint/2010/main" val="107633681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PM Sermon</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B0351C-FBAB-43A9-B18F-0DD7DB317D65}" type="datetimeFigureOut">
              <a:rPr lang="en-US" smtClean="0"/>
              <a:t>9/4/2021</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324816-7102-4E6A-8592-AC1DD37F13E3}" type="slidenum">
              <a:rPr lang="en-US" smtClean="0"/>
              <a:t>‹#›</a:t>
            </a:fld>
            <a:endParaRPr lang="en-US"/>
          </a:p>
        </p:txBody>
      </p:sp>
    </p:spTree>
    <p:extLst>
      <p:ext uri="{BB962C8B-B14F-4D97-AF65-F5344CB8AC3E}">
        <p14:creationId xmlns:p14="http://schemas.microsoft.com/office/powerpoint/2010/main" val="343418023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03250" y="448056"/>
            <a:ext cx="10163556" cy="3401568"/>
          </a:xfrm>
        </p:spPr>
        <p:txBody>
          <a:bodyPr anchor="b">
            <a:normAutofit/>
          </a:bodyPr>
          <a:lstStyle>
            <a:lvl1pPr algn="l">
              <a:defRPr sz="576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03250" y="4471416"/>
            <a:ext cx="10163556" cy="1481328"/>
          </a:xfrm>
        </p:spPr>
        <p:txBody>
          <a:bodyPr/>
          <a:lstStyle>
            <a:lvl1pPr marL="0" indent="0" algn="l">
              <a:lnSpc>
                <a:spcPct val="120000"/>
              </a:lnSpc>
              <a:buNone/>
              <a:defRPr sz="2160">
                <a:solidFill>
                  <a:schemeClr val="tx2">
                    <a:alpha val="55000"/>
                  </a:schemeClr>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04460" y="4122000"/>
            <a:ext cx="1016388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September 4, 2021</a:t>
            </a:fld>
            <a:endParaRPr lang="en-US" dirty="0"/>
          </a:p>
        </p:txBody>
      </p:sp>
    </p:spTree>
    <p:extLst>
      <p:ext uri="{BB962C8B-B14F-4D97-AF65-F5344CB8AC3E}">
        <p14:creationId xmlns:p14="http://schemas.microsoft.com/office/powerpoint/2010/main" val="254014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03250" y="1956816"/>
            <a:ext cx="10171786"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395021" y="6153912"/>
            <a:ext cx="3110789" cy="502920"/>
          </a:xfrm>
          <a:prstGeom prst="rect">
            <a:avLst/>
          </a:prstGeom>
        </p:spPr>
        <p:txBody>
          <a:bodyPr/>
          <a:lstStyle/>
          <a:p>
            <a:fld id="{53CF612A-4CB0-4F57-9A87-F049CECB184D}" type="datetime2">
              <a:rPr lang="en-US" smtClean="0"/>
              <a:t>Saturday, September 4,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5268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9208922" y="448056"/>
            <a:ext cx="1423721"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395021" y="438912"/>
            <a:ext cx="8492947"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395021" y="6153912"/>
            <a:ext cx="3110789" cy="502920"/>
          </a:xfrm>
          <a:prstGeom prst="rect">
            <a:avLst/>
          </a:prstGeom>
        </p:spPr>
        <p:txBody>
          <a:bodyPr/>
          <a:lstStyle/>
          <a:p>
            <a:fld id="{8F397F40-C8F7-4897-A6B8-241042F913A9}" type="datetime2">
              <a:rPr lang="en-US" smtClean="0"/>
              <a:t>Saturday, September 4,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7405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03250" y="1735200"/>
            <a:ext cx="1016388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September 4, 2021</a:t>
            </a:fld>
            <a:endParaRPr lang="en-US" dirty="0"/>
          </a:p>
        </p:txBody>
      </p:sp>
    </p:spTree>
    <p:extLst>
      <p:ext uri="{BB962C8B-B14F-4D97-AF65-F5344CB8AC3E}">
        <p14:creationId xmlns:p14="http://schemas.microsoft.com/office/powerpoint/2010/main" val="421580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03251" y="448056"/>
            <a:ext cx="10180015" cy="3401568"/>
          </a:xfrm>
        </p:spPr>
        <p:txBody>
          <a:bodyPr anchor="b">
            <a:normAutofit/>
          </a:bodyPr>
          <a:lstStyle>
            <a:lvl1pPr>
              <a:defRPr sz="576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03250" y="4471416"/>
            <a:ext cx="10163556" cy="1481328"/>
          </a:xfrm>
        </p:spPr>
        <p:txBody>
          <a:bodyPr/>
          <a:lstStyle>
            <a:lvl1pPr marL="0" indent="0">
              <a:lnSpc>
                <a:spcPct val="120000"/>
              </a:lnSpc>
              <a:buNone/>
              <a:defRPr sz="2160">
                <a:solidFill>
                  <a:schemeClr val="tx2">
                    <a:alpha val="5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395021" y="6153912"/>
            <a:ext cx="3110789" cy="502920"/>
          </a:xfrm>
          <a:prstGeom prst="rect">
            <a:avLst/>
          </a:prstGeom>
        </p:spPr>
        <p:txBody>
          <a:bodyPr/>
          <a:lstStyle/>
          <a:p>
            <a:fld id="{10EDCA73-0A86-4195-A787-75037827079D}" type="datetime2">
              <a:rPr lang="en-US" smtClean="0"/>
              <a:t>Saturday, September 4,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04460" y="4122000"/>
            <a:ext cx="1016388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9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03251" y="1735200"/>
            <a:ext cx="4888382" cy="4214750"/>
          </a:xfrm>
        </p:spPr>
        <p:txBody>
          <a:bodyPr/>
          <a:lstStyle>
            <a:lvl1pPr marL="405000">
              <a:defRPr/>
            </a:lvl1pPr>
            <a:lvl2pPr marL="810000">
              <a:defRPr/>
            </a:lvl2pPr>
            <a:lvl3pPr marL="1215000">
              <a:defRPr/>
            </a:lvl3pPr>
            <a:lvl4pPr marL="1620000">
              <a:defRPr/>
            </a:lvl4pPr>
            <a:lvl5pPr marL="20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5678424" y="1735200"/>
            <a:ext cx="4888382" cy="4214750"/>
          </a:xfrm>
        </p:spPr>
        <p:txBody>
          <a:bodyPr/>
          <a:lstStyle>
            <a:lvl2pPr marL="810000">
              <a:defRPr/>
            </a:lvl2pPr>
            <a:lvl3pPr marL="1215000">
              <a:defRPr/>
            </a:lvl3pPr>
            <a:lvl4pPr marL="1620000">
              <a:defRPr/>
            </a:lvl4pPr>
            <a:lvl5pPr marL="2187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395021" y="6153912"/>
            <a:ext cx="3110789" cy="502920"/>
          </a:xfrm>
          <a:prstGeom prst="rect">
            <a:avLst/>
          </a:prstGeom>
        </p:spPr>
        <p:txBody>
          <a:bodyPr/>
          <a:lstStyle/>
          <a:p>
            <a:fld id="{83C75374-B296-498E-A935-80631EA9020D}" type="datetime2">
              <a:rPr lang="en-US" smtClean="0"/>
              <a:t>Saturday, September 4,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24435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03251" y="388800"/>
            <a:ext cx="10180015"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03251" y="1774952"/>
            <a:ext cx="4888382" cy="612648"/>
          </a:xfrm>
        </p:spPr>
        <p:txBody>
          <a:bodyPr anchor="t">
            <a:normAutofit/>
          </a:bodyPr>
          <a:lstStyle>
            <a:lvl1pPr marL="0" indent="0">
              <a:lnSpc>
                <a:spcPct val="100000"/>
              </a:lnSpc>
              <a:buNone/>
              <a:defRPr sz="1800" b="0" i="1">
                <a:latin typeface="+mj-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03251" y="2752344"/>
            <a:ext cx="488838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5678424" y="1774952"/>
            <a:ext cx="4888382" cy="612648"/>
          </a:xfrm>
        </p:spPr>
        <p:txBody>
          <a:bodyPr anchor="t">
            <a:normAutofit/>
          </a:bodyPr>
          <a:lstStyle>
            <a:lvl1pPr marL="0" indent="0">
              <a:lnSpc>
                <a:spcPct val="100000"/>
              </a:lnSpc>
              <a:buNone/>
              <a:defRPr sz="1800" b="0" i="1">
                <a:latin typeface="+mj-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5678424" y="2752344"/>
            <a:ext cx="488838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395021" y="6153912"/>
            <a:ext cx="3110789" cy="502920"/>
          </a:xfrm>
          <a:prstGeom prst="rect">
            <a:avLst/>
          </a:prstGeom>
        </p:spPr>
        <p:txBody>
          <a:bodyPr/>
          <a:lstStyle/>
          <a:p>
            <a:fld id="{B098B728-214A-4ABC-8432-5B3A5A66A987}" type="datetime2">
              <a:rPr lang="en-US" smtClean="0"/>
              <a:t>Saturday, September 4, 2021</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44781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03251" y="388800"/>
            <a:ext cx="10180015"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395021" y="6153912"/>
            <a:ext cx="3110789" cy="502920"/>
          </a:xfrm>
          <a:prstGeom prst="rect">
            <a:avLst/>
          </a:prstGeom>
        </p:spPr>
        <p:txBody>
          <a:bodyPr/>
          <a:lstStyle/>
          <a:p>
            <a:fld id="{015F02D0-6806-43AF-9888-2359BF40C204}" type="datetime2">
              <a:rPr lang="en-US" smtClean="0"/>
              <a:t>Saturday, September 4,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2145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395021" y="6153912"/>
            <a:ext cx="3110789" cy="502920"/>
          </a:xfrm>
          <a:prstGeom prst="rect">
            <a:avLst/>
          </a:prstGeom>
        </p:spPr>
        <p:txBody>
          <a:bodyPr/>
          <a:lstStyle/>
          <a:p>
            <a:fld id="{8EE14D2D-B1AF-4197-82D6-FC1F8BD05681}" type="datetime2">
              <a:rPr lang="en-US" smtClean="0"/>
              <a:t>Saturday, September 4,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3240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03251" y="388800"/>
            <a:ext cx="3102559" cy="1069848"/>
          </a:xfrm>
        </p:spPr>
        <p:txBody>
          <a:bodyPr wrap="square" anchor="t">
            <a:normAutofit/>
          </a:bodyPr>
          <a:lstStyle>
            <a:lvl1pPr>
              <a:defRPr sz="252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3933749" y="393192"/>
            <a:ext cx="6641287" cy="5559552"/>
          </a:xfrm>
        </p:spPr>
        <p:txBody>
          <a:bodyPr/>
          <a:lstStyle>
            <a:lvl1pPr>
              <a:defRPr sz="1620"/>
            </a:lvl1pPr>
            <a:lvl2pPr>
              <a:defRPr sz="1620"/>
            </a:lvl2pPr>
            <a:lvl3pPr>
              <a:defRPr sz="1620"/>
            </a:lvl3pPr>
            <a:lvl4pPr>
              <a:defRPr sz="1620"/>
            </a:lvl4pPr>
            <a:lvl5pPr>
              <a:defRPr sz="162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03251" y="1733550"/>
            <a:ext cx="3102559" cy="4219194"/>
          </a:xfrm>
        </p:spPr>
        <p:txBody>
          <a:bodyPr>
            <a:normAutofit/>
          </a:bodyPr>
          <a:lstStyle>
            <a:lvl1pPr marL="0" indent="0">
              <a:buNone/>
              <a:defRPr sz="162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395021" y="6153912"/>
            <a:ext cx="3110789" cy="502920"/>
          </a:xfrm>
          <a:prstGeom prst="rect">
            <a:avLst/>
          </a:prstGeom>
        </p:spPr>
        <p:txBody>
          <a:bodyPr/>
          <a:lstStyle/>
          <a:p>
            <a:fld id="{98771CEB-9838-4245-91B8-EFBAFE2D8B44}" type="datetime2">
              <a:rPr lang="en-US" smtClean="0"/>
              <a:t>Saturday, September 4,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41733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03251" y="388800"/>
            <a:ext cx="3102559" cy="1069848"/>
          </a:xfrm>
        </p:spPr>
        <p:txBody>
          <a:bodyPr wrap="square" anchor="t">
            <a:normAutofit/>
          </a:bodyPr>
          <a:lstStyle>
            <a:lvl1pPr>
              <a:defRPr sz="252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3933749" y="441325"/>
            <a:ext cx="6635801" cy="5511419"/>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03251" y="1735200"/>
            <a:ext cx="3102559" cy="4214750"/>
          </a:xfrm>
        </p:spPr>
        <p:txBody>
          <a:bodyPr>
            <a:normAutofit/>
          </a:bodyPr>
          <a:lstStyle>
            <a:lvl1pPr marL="0" indent="0">
              <a:buNone/>
              <a:defRPr sz="162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395021" y="6153912"/>
            <a:ext cx="3110789" cy="502920"/>
          </a:xfrm>
          <a:prstGeom prst="rect">
            <a:avLst/>
          </a:prstGeom>
        </p:spPr>
        <p:txBody>
          <a:bodyPr/>
          <a:lstStyle/>
          <a:p>
            <a:fld id="{51D3F6BF-A585-41F8-88DF-7E5D069F892A}" type="datetime2">
              <a:rPr lang="en-US" smtClean="0"/>
              <a:t>Saturday, September 4,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7647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03250" y="388800"/>
            <a:ext cx="10171786"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03250" y="1733551"/>
            <a:ext cx="1016388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September 4, 2021</a:t>
            </a:fld>
            <a:endParaRPr lang="en-US" dirty="0"/>
          </a:p>
        </p:txBody>
      </p:sp>
    </p:spTree>
    <p:extLst>
      <p:ext uri="{BB962C8B-B14F-4D97-AF65-F5344CB8AC3E}">
        <p14:creationId xmlns:p14="http://schemas.microsoft.com/office/powerpoint/2010/main" val="371985313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822960" rtl="0" eaLnBrk="1" latinLnBrk="0" hangingPunct="1">
        <a:lnSpc>
          <a:spcPct val="90000"/>
        </a:lnSpc>
        <a:spcBef>
          <a:spcPct val="0"/>
        </a:spcBef>
        <a:buNone/>
        <a:defRPr sz="2520" i="1" kern="1200">
          <a:solidFill>
            <a:schemeClr val="tx2"/>
          </a:solidFill>
          <a:latin typeface="+mj-lt"/>
          <a:ea typeface="+mj-ea"/>
          <a:cs typeface="+mj-cs"/>
        </a:defRPr>
      </a:lvl1pPr>
    </p:titleStyle>
    <p:bodyStyle>
      <a:lvl1pPr marL="405000" indent="-403250" algn="l" defTabSz="822960" rtl="0" eaLnBrk="1" latinLnBrk="0" hangingPunct="1">
        <a:lnSpc>
          <a:spcPct val="140000"/>
        </a:lnSpc>
        <a:spcBef>
          <a:spcPts val="900"/>
        </a:spcBef>
        <a:buFont typeface="Calibri Light" panose="020F0302020204030204" pitchFamily="34" charset="0"/>
        <a:buChar char="→"/>
        <a:defRPr sz="1620" kern="1200">
          <a:solidFill>
            <a:schemeClr val="tx2">
              <a:alpha val="55000"/>
            </a:schemeClr>
          </a:solidFill>
          <a:latin typeface="+mn-lt"/>
          <a:ea typeface="+mn-ea"/>
          <a:cs typeface="+mn-cs"/>
        </a:defRPr>
      </a:lvl1pPr>
      <a:lvl2pPr marL="810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2pPr>
      <a:lvl3pPr marL="1215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3pPr>
      <a:lvl4pPr marL="1620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4pPr>
      <a:lvl5pPr marL="2025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1750DA54-0462-44FA-B7E4-3F86D3E91378}"/>
              </a:ext>
            </a:extLst>
          </p:cNvPr>
          <p:cNvSpPr>
            <a:spLocks noGrp="1"/>
          </p:cNvSpPr>
          <p:nvPr>
            <p:ph type="ctrTitle"/>
          </p:nvPr>
        </p:nvSpPr>
        <p:spPr>
          <a:xfrm>
            <a:off x="5680710" y="746151"/>
            <a:ext cx="4886096" cy="3061411"/>
          </a:xfrm>
        </p:spPr>
        <p:txBody>
          <a:bodyPr>
            <a:normAutofit/>
          </a:bodyPr>
          <a:lstStyle/>
          <a:p>
            <a:r>
              <a:rPr lang="en-US" dirty="0"/>
              <a:t>How to use the Word of God</a:t>
            </a:r>
          </a:p>
        </p:txBody>
      </p:sp>
      <p:sp>
        <p:nvSpPr>
          <p:cNvPr id="3" name="Subtitle 2">
            <a:extLst>
              <a:ext uri="{FF2B5EF4-FFF2-40B4-BE49-F238E27FC236}">
                <a16:creationId xmlns:a16="http://schemas.microsoft.com/office/drawing/2014/main" id="{89404F63-7171-47C9-9ABD-9D0ADFD792B7}"/>
              </a:ext>
            </a:extLst>
          </p:cNvPr>
          <p:cNvSpPr>
            <a:spLocks noGrp="1"/>
          </p:cNvSpPr>
          <p:nvPr>
            <p:ph type="subTitle" idx="1"/>
          </p:nvPr>
        </p:nvSpPr>
        <p:spPr>
          <a:xfrm>
            <a:off x="5680710" y="4367175"/>
            <a:ext cx="4886096" cy="1333195"/>
          </a:xfrm>
        </p:spPr>
        <p:txBody>
          <a:bodyPr>
            <a:normAutofit/>
          </a:bodyPr>
          <a:lstStyle/>
          <a:p>
            <a:r>
              <a:rPr lang="en-US" sz="2800" dirty="0"/>
              <a:t>What every Christian </a:t>
            </a:r>
          </a:p>
          <a:p>
            <a:r>
              <a:rPr lang="en-US" sz="2800" dirty="0"/>
              <a:t>must know</a:t>
            </a:r>
          </a:p>
        </p:txBody>
      </p:sp>
      <p:pic>
        <p:nvPicPr>
          <p:cNvPr id="5" name="Picture 4" descr="Text&#10;&#10;Description automatically generated with medium confidence">
            <a:extLst>
              <a:ext uri="{FF2B5EF4-FFF2-40B4-BE49-F238E27FC236}">
                <a16:creationId xmlns:a16="http://schemas.microsoft.com/office/drawing/2014/main" id="{72409DC8-2054-444C-BEDD-03DE7D63B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94" y="1412581"/>
            <a:ext cx="4880318" cy="3660239"/>
          </a:xfrm>
          <a:prstGeom prst="rect">
            <a:avLst/>
          </a:prstGeom>
        </p:spPr>
      </p:pic>
      <p:cxnSp>
        <p:nvCxnSpPr>
          <p:cNvPr id="12" name="Straight Connector 11">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86489" y="4052700"/>
            <a:ext cx="490238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5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Delight in the Word</a:t>
            </a:r>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 baby sitting on a bench&#10;&#10;Description automatically generated with low confidence">
            <a:extLst>
              <a:ext uri="{FF2B5EF4-FFF2-40B4-BE49-F238E27FC236}">
                <a16:creationId xmlns:a16="http://schemas.microsoft.com/office/drawing/2014/main" id="{15F33040-8D59-4643-BD00-69BB35FB5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24" y="2196180"/>
            <a:ext cx="3502440" cy="3502440"/>
          </a:xfrm>
          <a:prstGeom prst="rect">
            <a:avLst/>
          </a:prstGeom>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rmAutofit lnSpcReduction="10000"/>
          </a:bodyPr>
          <a:lstStyle/>
          <a:p>
            <a:r>
              <a:rPr lang="en-US" sz="2160" b="1" u="sng" dirty="0">
                <a:solidFill>
                  <a:srgbClr val="FFFF00"/>
                </a:solidFill>
              </a:rPr>
              <a:t>Ps 1:1-2</a:t>
            </a:r>
            <a:r>
              <a:rPr lang="en-US" sz="2160" b="1" dirty="0">
                <a:solidFill>
                  <a:srgbClr val="FFFF00"/>
                </a:solidFill>
              </a:rPr>
              <a:t> </a:t>
            </a:r>
            <a:r>
              <a:rPr lang="en-US" sz="2160" dirty="0">
                <a:solidFill>
                  <a:srgbClr val="FFFF00"/>
                </a:solidFill>
              </a:rPr>
              <a:t>Blessed </a:t>
            </a:r>
            <a:r>
              <a:rPr lang="en-US" sz="2160" i="1" dirty="0">
                <a:solidFill>
                  <a:srgbClr val="FFFF00"/>
                </a:solidFill>
              </a:rPr>
              <a:t>is</a:t>
            </a:r>
            <a:r>
              <a:rPr lang="en-US" sz="2160" dirty="0">
                <a:solidFill>
                  <a:srgbClr val="FFFF00"/>
                </a:solidFill>
              </a:rPr>
              <a:t> the man</a:t>
            </a:r>
            <a:br>
              <a:rPr lang="en-US" sz="2160" dirty="0">
                <a:solidFill>
                  <a:srgbClr val="FFFF00"/>
                </a:solidFill>
              </a:rPr>
            </a:br>
            <a:r>
              <a:rPr lang="en-US" sz="2160" dirty="0">
                <a:solidFill>
                  <a:srgbClr val="FFFF00"/>
                </a:solidFill>
              </a:rPr>
              <a:t>Who walks not in the counsel of the </a:t>
            </a:r>
            <a:r>
              <a:rPr lang="en-US" sz="2160" baseline="30000" dirty="0">
                <a:solidFill>
                  <a:srgbClr val="FFFF00"/>
                </a:solidFill>
              </a:rPr>
              <a:t> </a:t>
            </a:r>
            <a:r>
              <a:rPr lang="en-US" sz="2160" dirty="0">
                <a:solidFill>
                  <a:srgbClr val="FFFF00"/>
                </a:solidFill>
              </a:rPr>
              <a:t>ungodly, Nor stands in the path of sinners, Nor sits in the seat of the scornful; </a:t>
            </a:r>
            <a:r>
              <a:rPr lang="en-US" sz="2160" baseline="30000" dirty="0">
                <a:solidFill>
                  <a:srgbClr val="FFFF00"/>
                </a:solidFill>
              </a:rPr>
              <a:t>2 </a:t>
            </a:r>
            <a:r>
              <a:rPr lang="en-US" sz="2160" dirty="0">
                <a:solidFill>
                  <a:srgbClr val="FFFF00"/>
                </a:solidFill>
              </a:rPr>
              <a:t>But his delight </a:t>
            </a:r>
            <a:r>
              <a:rPr lang="en-US" sz="2160" i="1" dirty="0">
                <a:solidFill>
                  <a:srgbClr val="FFFF00"/>
                </a:solidFill>
              </a:rPr>
              <a:t>is</a:t>
            </a:r>
            <a:r>
              <a:rPr lang="en-US" sz="2160" dirty="0">
                <a:solidFill>
                  <a:srgbClr val="FFFF00"/>
                </a:solidFill>
              </a:rPr>
              <a:t> in the law of the </a:t>
            </a:r>
            <a:r>
              <a:rPr lang="en-US" sz="2160" cap="small" dirty="0">
                <a:solidFill>
                  <a:srgbClr val="FFFF00"/>
                </a:solidFill>
              </a:rPr>
              <a:t>Lord</a:t>
            </a:r>
            <a:r>
              <a:rPr lang="en-US" sz="2160" dirty="0">
                <a:solidFill>
                  <a:srgbClr val="FFFF00"/>
                </a:solidFill>
              </a:rPr>
              <a:t>, And in His law he </a:t>
            </a:r>
            <a:r>
              <a:rPr lang="en-US" sz="2160" baseline="30000" dirty="0">
                <a:solidFill>
                  <a:srgbClr val="FFFF00"/>
                </a:solidFill>
              </a:rPr>
              <a:t>]</a:t>
            </a:r>
            <a:r>
              <a:rPr lang="en-US" sz="2160" dirty="0">
                <a:solidFill>
                  <a:srgbClr val="FFFF00"/>
                </a:solidFill>
              </a:rPr>
              <a:t>meditates day and night.</a:t>
            </a:r>
          </a:p>
          <a:p>
            <a:endParaRPr lang="en-US" dirty="0"/>
          </a:p>
          <a:p>
            <a:endParaRPr lang="en-US" dirty="0"/>
          </a:p>
        </p:txBody>
      </p:sp>
    </p:spTree>
    <p:extLst>
      <p:ext uri="{BB962C8B-B14F-4D97-AF65-F5344CB8AC3E}">
        <p14:creationId xmlns:p14="http://schemas.microsoft.com/office/powerpoint/2010/main" val="326525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Delight in the Word</a:t>
            </a:r>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 baby sitting on a bench&#10;&#10;Description automatically generated with low confidence">
            <a:extLst>
              <a:ext uri="{FF2B5EF4-FFF2-40B4-BE49-F238E27FC236}">
                <a16:creationId xmlns:a16="http://schemas.microsoft.com/office/drawing/2014/main" id="{15F33040-8D59-4643-BD00-69BB35FB5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24" y="2196180"/>
            <a:ext cx="3502440" cy="3502440"/>
          </a:xfrm>
          <a:prstGeom prst="rect">
            <a:avLst/>
          </a:prstGeom>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rmAutofit/>
          </a:bodyPr>
          <a:lstStyle/>
          <a:p>
            <a:r>
              <a:rPr lang="en-US" sz="2160" b="1" u="sng" dirty="0">
                <a:solidFill>
                  <a:srgbClr val="FFFF00"/>
                </a:solidFill>
              </a:rPr>
              <a:t>Ps 119: 14-16</a:t>
            </a:r>
            <a:r>
              <a:rPr lang="en-US" sz="2160" b="1" dirty="0">
                <a:solidFill>
                  <a:srgbClr val="FFFF00"/>
                </a:solidFill>
              </a:rPr>
              <a:t>  </a:t>
            </a:r>
            <a:r>
              <a:rPr lang="en-US" sz="2160" dirty="0">
                <a:solidFill>
                  <a:srgbClr val="FFFF00"/>
                </a:solidFill>
              </a:rPr>
              <a:t>I rejoice in the lifestyle prescribed by your rules</a:t>
            </a:r>
            <a:r>
              <a:rPr lang="en-US" sz="2160" baseline="30000" dirty="0">
                <a:solidFill>
                  <a:srgbClr val="FFFF00"/>
                </a:solidFill>
              </a:rPr>
              <a:t>[</a:t>
            </a:r>
            <a:br>
              <a:rPr lang="en-US" sz="2160" dirty="0">
                <a:solidFill>
                  <a:srgbClr val="FFFF00"/>
                </a:solidFill>
              </a:rPr>
            </a:br>
            <a:r>
              <a:rPr lang="en-US" sz="2160" dirty="0">
                <a:solidFill>
                  <a:srgbClr val="FFFF00"/>
                </a:solidFill>
              </a:rPr>
              <a:t>as if</a:t>
            </a:r>
            <a:r>
              <a:rPr lang="en-US" sz="2160" baseline="30000" dirty="0">
                <a:solidFill>
                  <a:srgbClr val="FFFF00"/>
                </a:solidFill>
              </a:rPr>
              <a:t> </a:t>
            </a:r>
            <a:r>
              <a:rPr lang="en-US" sz="2160" dirty="0">
                <a:solidFill>
                  <a:srgbClr val="FFFF00"/>
                </a:solidFill>
              </a:rPr>
              <a:t> they were riches of all kinds.</a:t>
            </a:r>
            <a:br>
              <a:rPr lang="en-US" sz="2160" dirty="0">
                <a:solidFill>
                  <a:srgbClr val="FFFF00"/>
                </a:solidFill>
              </a:rPr>
            </a:br>
            <a:r>
              <a:rPr lang="en-US" sz="2160" baseline="30000" dirty="0">
                <a:solidFill>
                  <a:srgbClr val="FFFF00"/>
                </a:solidFill>
              </a:rPr>
              <a:t>15 </a:t>
            </a:r>
            <a:r>
              <a:rPr lang="en-US" sz="2160" dirty="0">
                <a:solidFill>
                  <a:srgbClr val="FFFF00"/>
                </a:solidFill>
              </a:rPr>
              <a:t>I will meditate on your precepts</a:t>
            </a:r>
            <a:br>
              <a:rPr lang="en-US" sz="2160" dirty="0">
                <a:solidFill>
                  <a:srgbClr val="FFFF00"/>
                </a:solidFill>
              </a:rPr>
            </a:br>
            <a:r>
              <a:rPr lang="en-US" sz="2160" dirty="0">
                <a:solidFill>
                  <a:srgbClr val="FFFF00"/>
                </a:solidFill>
              </a:rPr>
              <a:t>and focus on</a:t>
            </a:r>
            <a:r>
              <a:rPr lang="en-US" sz="2160" baseline="30000" dirty="0">
                <a:solidFill>
                  <a:srgbClr val="FFFF00"/>
                </a:solidFill>
              </a:rPr>
              <a:t> </a:t>
            </a:r>
            <a:r>
              <a:rPr lang="en-US" sz="2160" dirty="0">
                <a:solidFill>
                  <a:srgbClr val="FFFF00"/>
                </a:solidFill>
              </a:rPr>
              <a:t>your behavior.</a:t>
            </a:r>
            <a:br>
              <a:rPr lang="en-US" sz="2160" dirty="0">
                <a:solidFill>
                  <a:srgbClr val="FFFF00"/>
                </a:solidFill>
              </a:rPr>
            </a:br>
            <a:r>
              <a:rPr lang="en-US" sz="2160" baseline="30000" dirty="0">
                <a:solidFill>
                  <a:srgbClr val="FFFF00"/>
                </a:solidFill>
              </a:rPr>
              <a:t>16 </a:t>
            </a:r>
            <a:r>
              <a:rPr lang="en-US" sz="2160" dirty="0">
                <a:solidFill>
                  <a:srgbClr val="FFFF00"/>
                </a:solidFill>
              </a:rPr>
              <a:t>I find delight</a:t>
            </a:r>
            <a:r>
              <a:rPr lang="en-US" sz="2160" baseline="30000" dirty="0">
                <a:solidFill>
                  <a:srgbClr val="FFFF00"/>
                </a:solidFill>
              </a:rPr>
              <a:t> </a:t>
            </a:r>
            <a:r>
              <a:rPr lang="en-US" sz="2160" dirty="0">
                <a:solidFill>
                  <a:srgbClr val="FFFF00"/>
                </a:solidFill>
              </a:rPr>
              <a:t>in your statutes;</a:t>
            </a:r>
            <a:br>
              <a:rPr lang="en-US" sz="2160" dirty="0">
                <a:solidFill>
                  <a:srgbClr val="FFFF00"/>
                </a:solidFill>
              </a:rPr>
            </a:br>
            <a:r>
              <a:rPr lang="en-US" sz="2160" dirty="0">
                <a:solidFill>
                  <a:srgbClr val="FFFF00"/>
                </a:solidFill>
              </a:rPr>
              <a:t>I do not forget your instructions.</a:t>
            </a:r>
          </a:p>
          <a:p>
            <a:endParaRPr lang="en-US" dirty="0"/>
          </a:p>
          <a:p>
            <a:endParaRPr lang="en-US" dirty="0"/>
          </a:p>
        </p:txBody>
      </p:sp>
    </p:spTree>
    <p:extLst>
      <p:ext uri="{BB962C8B-B14F-4D97-AF65-F5344CB8AC3E}">
        <p14:creationId xmlns:p14="http://schemas.microsoft.com/office/powerpoint/2010/main" val="9018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Delight in the Word</a:t>
            </a:r>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 baby sitting on a bench&#10;&#10;Description automatically generated with low confidence">
            <a:extLst>
              <a:ext uri="{FF2B5EF4-FFF2-40B4-BE49-F238E27FC236}">
                <a16:creationId xmlns:a16="http://schemas.microsoft.com/office/drawing/2014/main" id="{15F33040-8D59-4643-BD00-69BB35FB5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24" y="2196180"/>
            <a:ext cx="3502440" cy="3502440"/>
          </a:xfrm>
          <a:prstGeom prst="rect">
            <a:avLst/>
          </a:prstGeom>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rmAutofit/>
          </a:bodyPr>
          <a:lstStyle/>
          <a:p>
            <a:r>
              <a:rPr lang="en-US" sz="2160" b="1" u="sng" dirty="0" err="1">
                <a:solidFill>
                  <a:srgbClr val="FFFF00"/>
                </a:solidFill>
              </a:rPr>
              <a:t>Jer</a:t>
            </a:r>
            <a:r>
              <a:rPr lang="en-US" sz="2160" b="1" u="sng" dirty="0">
                <a:solidFill>
                  <a:srgbClr val="FFFF00"/>
                </a:solidFill>
              </a:rPr>
              <a:t> 15:16 </a:t>
            </a:r>
            <a:r>
              <a:rPr lang="en-US" sz="2160" dirty="0">
                <a:solidFill>
                  <a:srgbClr val="FFFF00"/>
                </a:solidFill>
              </a:rPr>
              <a:t>As your words came to me I drank them in, and they filled my heart with joy and happiness because I belong to you,</a:t>
            </a:r>
            <a:r>
              <a:rPr lang="en-US" sz="2160" baseline="30000" dirty="0">
                <a:solidFill>
                  <a:srgbClr val="FFFF00"/>
                </a:solidFill>
              </a:rPr>
              <a:t> </a:t>
            </a:r>
            <a:r>
              <a:rPr lang="en-US" sz="2160" dirty="0">
                <a:solidFill>
                  <a:srgbClr val="FFFF00"/>
                </a:solidFill>
              </a:rPr>
              <a:t>O </a:t>
            </a:r>
            <a:r>
              <a:rPr lang="en-US" sz="2160" cap="small" dirty="0">
                <a:solidFill>
                  <a:srgbClr val="FFFF00"/>
                </a:solidFill>
              </a:rPr>
              <a:t>Lord</a:t>
            </a:r>
            <a:r>
              <a:rPr lang="en-US" sz="2160" dirty="0">
                <a:solidFill>
                  <a:srgbClr val="FFFF00"/>
                </a:solidFill>
              </a:rPr>
              <a:t> God of Heaven’s Armies.</a:t>
            </a:r>
            <a:r>
              <a:rPr lang="en-US" sz="2160" baseline="30000" dirty="0">
                <a:solidFill>
                  <a:srgbClr val="FFFF00"/>
                </a:solidFill>
              </a:rPr>
              <a:t> </a:t>
            </a:r>
            <a:endParaRPr lang="en-US" sz="2160" dirty="0">
              <a:solidFill>
                <a:srgbClr val="FFFF00"/>
              </a:solidFill>
            </a:endParaRPr>
          </a:p>
          <a:p>
            <a:endParaRPr lang="en-US" sz="2160" dirty="0">
              <a:solidFill>
                <a:srgbClr val="FFFF00"/>
              </a:solidFill>
            </a:endParaRPr>
          </a:p>
          <a:p>
            <a:endParaRPr lang="en-US" dirty="0"/>
          </a:p>
          <a:p>
            <a:endParaRPr lang="en-US" dirty="0"/>
          </a:p>
        </p:txBody>
      </p:sp>
    </p:spTree>
    <p:extLst>
      <p:ext uri="{BB962C8B-B14F-4D97-AF65-F5344CB8AC3E}">
        <p14:creationId xmlns:p14="http://schemas.microsoft.com/office/powerpoint/2010/main" val="53228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a:t>Declare the Word</a:t>
            </a:r>
            <a:endParaRPr lang="en-US" sz="5760" dirty="0"/>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rmAutofit/>
          </a:bodyPr>
          <a:lstStyle/>
          <a:p>
            <a:r>
              <a:rPr lang="en-US" sz="2340" b="1" u="sng" dirty="0">
                <a:solidFill>
                  <a:srgbClr val="FFFF00"/>
                </a:solidFill>
              </a:rPr>
              <a:t>Ps 96:2-3 </a:t>
            </a:r>
            <a:r>
              <a:rPr lang="en-US" sz="2340" b="1" u="sng" baseline="30000" dirty="0">
                <a:solidFill>
                  <a:srgbClr val="FFFF00"/>
                </a:solidFill>
              </a:rPr>
              <a:t> </a:t>
            </a:r>
            <a:r>
              <a:rPr lang="en-US" sz="2340" dirty="0">
                <a:solidFill>
                  <a:srgbClr val="FFFF00"/>
                </a:solidFill>
              </a:rPr>
              <a:t>Sing to the </a:t>
            </a:r>
            <a:r>
              <a:rPr lang="en-US" sz="2340" cap="small" dirty="0">
                <a:solidFill>
                  <a:srgbClr val="FFFF00"/>
                </a:solidFill>
              </a:rPr>
              <a:t>Lord</a:t>
            </a:r>
            <a:r>
              <a:rPr lang="en-US" sz="2340" dirty="0">
                <a:solidFill>
                  <a:srgbClr val="FFFF00"/>
                </a:solidFill>
              </a:rPr>
              <a:t>. Praise his name. Announce every day how he delivers. </a:t>
            </a:r>
            <a:r>
              <a:rPr lang="en-US" sz="2340" baseline="30000" dirty="0">
                <a:solidFill>
                  <a:srgbClr val="FFFF00"/>
                </a:solidFill>
              </a:rPr>
              <a:t>3 </a:t>
            </a:r>
            <a:r>
              <a:rPr lang="en-US" sz="2340" dirty="0">
                <a:solidFill>
                  <a:srgbClr val="FFFF00"/>
                </a:solidFill>
              </a:rPr>
              <a:t>Tell the nations about his splendor. Tell all the nations about his amazing deeds.</a:t>
            </a:r>
          </a:p>
          <a:p>
            <a:endParaRPr lang="en-US" sz="2160" dirty="0">
              <a:solidFill>
                <a:srgbClr val="FFFF00"/>
              </a:solidFill>
            </a:endParaRPr>
          </a:p>
          <a:p>
            <a:endParaRPr lang="en-US" sz="2160" dirty="0">
              <a:solidFill>
                <a:srgbClr val="FFFF00"/>
              </a:solidFill>
            </a:endParaRPr>
          </a:p>
          <a:p>
            <a:endParaRPr lang="en-US" sz="2160" dirty="0">
              <a:solidFill>
                <a:srgbClr val="FFFF00"/>
              </a:solidFill>
            </a:endParaRPr>
          </a:p>
          <a:p>
            <a:endParaRPr lang="en-US" dirty="0"/>
          </a:p>
          <a:p>
            <a:endParaRPr lang="en-US" dirty="0"/>
          </a:p>
        </p:txBody>
      </p:sp>
      <p:pic>
        <p:nvPicPr>
          <p:cNvPr id="2050" name="Picture 2" descr="God Speaking — Steemit">
            <a:extLst>
              <a:ext uri="{FF2B5EF4-FFF2-40B4-BE49-F238E27FC236}">
                <a16:creationId xmlns:a16="http://schemas.microsoft.com/office/drawing/2014/main" id="{E90F805B-FDAA-4275-A53B-81CBEF69B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80" y="2092500"/>
            <a:ext cx="4879350" cy="407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4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a:t>Declare the Word</a:t>
            </a:r>
            <a:endParaRPr lang="en-US" sz="5760" dirty="0"/>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rmAutofit/>
          </a:bodyPr>
          <a:lstStyle/>
          <a:p>
            <a:r>
              <a:rPr lang="en-US" sz="2160" b="1" u="sng" dirty="0">
                <a:solidFill>
                  <a:srgbClr val="FFFF00"/>
                </a:solidFill>
              </a:rPr>
              <a:t>Mk 16:15-16 </a:t>
            </a:r>
            <a:r>
              <a:rPr lang="en-US" sz="2160" b="1" u="sng" baseline="30000" dirty="0">
                <a:solidFill>
                  <a:srgbClr val="FFFF00"/>
                </a:solidFill>
              </a:rPr>
              <a:t> </a:t>
            </a:r>
            <a:r>
              <a:rPr lang="en-US" sz="2160" dirty="0">
                <a:solidFill>
                  <a:srgbClr val="FFFF00"/>
                </a:solidFill>
              </a:rPr>
              <a:t>He said to them, “Go into all the world and preach the gospel to every creature. </a:t>
            </a:r>
            <a:r>
              <a:rPr lang="en-US" sz="2160" baseline="30000" dirty="0">
                <a:solidFill>
                  <a:srgbClr val="FFFF00"/>
                </a:solidFill>
              </a:rPr>
              <a:t>16 </a:t>
            </a:r>
            <a:r>
              <a:rPr lang="en-US" sz="2160" dirty="0">
                <a:solidFill>
                  <a:srgbClr val="FFFF00"/>
                </a:solidFill>
              </a:rPr>
              <a:t>The one who believes and is baptized will be saved, but the one who does not believe will be condemned. </a:t>
            </a:r>
          </a:p>
          <a:p>
            <a:endParaRPr lang="en-US" sz="2160" dirty="0">
              <a:solidFill>
                <a:srgbClr val="FFFF00"/>
              </a:solidFill>
            </a:endParaRPr>
          </a:p>
          <a:p>
            <a:endParaRPr lang="en-US" sz="2160" dirty="0">
              <a:solidFill>
                <a:srgbClr val="FFFF00"/>
              </a:solidFill>
            </a:endParaRPr>
          </a:p>
          <a:p>
            <a:endParaRPr lang="en-US" dirty="0"/>
          </a:p>
          <a:p>
            <a:endParaRPr lang="en-US" dirty="0"/>
          </a:p>
        </p:txBody>
      </p:sp>
      <p:pic>
        <p:nvPicPr>
          <p:cNvPr id="3" name="Picture 2">
            <a:extLst>
              <a:ext uri="{FF2B5EF4-FFF2-40B4-BE49-F238E27FC236}">
                <a16:creationId xmlns:a16="http://schemas.microsoft.com/office/drawing/2014/main" id="{FCE07F5C-21B5-47FB-830E-7EE09B8DDB5D}"/>
              </a:ext>
            </a:extLst>
          </p:cNvPr>
          <p:cNvPicPr>
            <a:picLocks noChangeAspect="1"/>
          </p:cNvPicPr>
          <p:nvPr/>
        </p:nvPicPr>
        <p:blipFill>
          <a:blip r:embed="rId2"/>
          <a:stretch>
            <a:fillRect/>
          </a:stretch>
        </p:blipFill>
        <p:spPr>
          <a:xfrm>
            <a:off x="414868" y="2147906"/>
            <a:ext cx="4877223" cy="4017273"/>
          </a:xfrm>
          <a:prstGeom prst="rect">
            <a:avLst/>
          </a:prstGeom>
        </p:spPr>
      </p:pic>
    </p:spTree>
    <p:extLst>
      <p:ext uri="{BB962C8B-B14F-4D97-AF65-F5344CB8AC3E}">
        <p14:creationId xmlns:p14="http://schemas.microsoft.com/office/powerpoint/2010/main" val="28571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Declare the Word</a:t>
            </a:r>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rmAutofit fontScale="92500" lnSpcReduction="10000"/>
          </a:bodyPr>
          <a:lstStyle/>
          <a:p>
            <a:r>
              <a:rPr lang="en-US" sz="2160" b="1" u="sng" dirty="0">
                <a:solidFill>
                  <a:srgbClr val="FFFF00"/>
                </a:solidFill>
              </a:rPr>
              <a:t>Rom 1:16-17 </a:t>
            </a:r>
            <a:r>
              <a:rPr lang="en-US" sz="2160" dirty="0">
                <a:solidFill>
                  <a:srgbClr val="FFFF00"/>
                </a:solidFill>
              </a:rPr>
              <a:t>For I am not ashamed of the gospel, for it is God’s power for salvation to everyone who believes, to the Jew first and also to the Greek. </a:t>
            </a:r>
            <a:r>
              <a:rPr lang="en-US" sz="2160" baseline="30000" dirty="0">
                <a:solidFill>
                  <a:srgbClr val="FFFF00"/>
                </a:solidFill>
              </a:rPr>
              <a:t>17 </a:t>
            </a:r>
            <a:r>
              <a:rPr lang="en-US" sz="2160" dirty="0">
                <a:solidFill>
                  <a:srgbClr val="FFFF00"/>
                </a:solidFill>
              </a:rPr>
              <a:t>For the righteousness of God is revealed in the gospel from faith to faith, just as it is written, “</a:t>
            </a:r>
            <a:r>
              <a:rPr lang="en-US" sz="2160" b="1" i="1" dirty="0">
                <a:solidFill>
                  <a:srgbClr val="FFFF00"/>
                </a:solidFill>
              </a:rPr>
              <a:t>The righteous by faith will live</a:t>
            </a:r>
            <a:r>
              <a:rPr lang="en-US" sz="2160" dirty="0">
                <a:solidFill>
                  <a:srgbClr val="FFFF00"/>
                </a:solidFill>
              </a:rPr>
              <a:t>.”</a:t>
            </a:r>
          </a:p>
          <a:p>
            <a:endParaRPr lang="en-US" sz="2160" dirty="0">
              <a:solidFill>
                <a:srgbClr val="FFFF00"/>
              </a:solidFill>
            </a:endParaRPr>
          </a:p>
          <a:p>
            <a:endParaRPr lang="en-US" sz="2160" dirty="0">
              <a:solidFill>
                <a:srgbClr val="FFFF00"/>
              </a:solidFill>
            </a:endParaRPr>
          </a:p>
          <a:p>
            <a:endParaRPr lang="en-US" sz="2160" dirty="0">
              <a:solidFill>
                <a:srgbClr val="FFFF00"/>
              </a:solidFill>
            </a:endParaRPr>
          </a:p>
          <a:p>
            <a:endParaRPr lang="en-US" dirty="0"/>
          </a:p>
          <a:p>
            <a:endParaRPr lang="en-US" dirty="0"/>
          </a:p>
        </p:txBody>
      </p:sp>
      <p:pic>
        <p:nvPicPr>
          <p:cNvPr id="3" name="Picture 2">
            <a:extLst>
              <a:ext uri="{FF2B5EF4-FFF2-40B4-BE49-F238E27FC236}">
                <a16:creationId xmlns:a16="http://schemas.microsoft.com/office/drawing/2014/main" id="{DB547B4A-D155-420A-B595-B43818CE75F2}"/>
              </a:ext>
            </a:extLst>
          </p:cNvPr>
          <p:cNvPicPr>
            <a:picLocks noChangeAspect="1"/>
          </p:cNvPicPr>
          <p:nvPr/>
        </p:nvPicPr>
        <p:blipFill>
          <a:blip r:embed="rId2"/>
          <a:stretch>
            <a:fillRect/>
          </a:stretch>
        </p:blipFill>
        <p:spPr>
          <a:xfrm>
            <a:off x="414868" y="2089475"/>
            <a:ext cx="4877223" cy="4075705"/>
          </a:xfrm>
          <a:prstGeom prst="rect">
            <a:avLst/>
          </a:prstGeom>
        </p:spPr>
      </p:pic>
    </p:spTree>
    <p:extLst>
      <p:ext uri="{BB962C8B-B14F-4D97-AF65-F5344CB8AC3E}">
        <p14:creationId xmlns:p14="http://schemas.microsoft.com/office/powerpoint/2010/main" val="24683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a:t>Declare the Word</a:t>
            </a:r>
            <a:endParaRPr lang="en-US" sz="5760" dirty="0"/>
          </a:p>
        </p:txBody>
      </p:sp>
      <p:cxnSp>
        <p:nvCxnSpPr>
          <p:cNvPr id="141" name="Straight Connector 140">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4552102" y="2092498"/>
            <a:ext cx="6274924" cy="4422601"/>
          </a:xfrm>
        </p:spPr>
        <p:txBody>
          <a:bodyPr>
            <a:normAutofit fontScale="55000" lnSpcReduction="20000"/>
          </a:bodyPr>
          <a:lstStyle/>
          <a:p>
            <a:r>
              <a:rPr lang="en-US" sz="3600" b="1" u="sng" dirty="0">
                <a:solidFill>
                  <a:srgbClr val="FFFF00"/>
                </a:solidFill>
              </a:rPr>
              <a:t>Rom 10:14-17 </a:t>
            </a:r>
            <a:r>
              <a:rPr lang="en-US" sz="3600" b="1" u="sng" baseline="30000" dirty="0">
                <a:solidFill>
                  <a:srgbClr val="FFFF00"/>
                </a:solidFill>
              </a:rPr>
              <a:t> </a:t>
            </a:r>
            <a:r>
              <a:rPr lang="en-US" sz="3600" dirty="0">
                <a:solidFill>
                  <a:srgbClr val="FFFF00"/>
                </a:solidFill>
              </a:rPr>
              <a:t>How are they to call on one they have not believed in? And how are they to believe in one they have not heard of? And how are they to hear without someone preaching to them? </a:t>
            </a:r>
            <a:r>
              <a:rPr lang="en-US" sz="3600" baseline="30000" dirty="0">
                <a:solidFill>
                  <a:srgbClr val="FFFF00"/>
                </a:solidFill>
              </a:rPr>
              <a:t>15 </a:t>
            </a:r>
            <a:r>
              <a:rPr lang="en-US" sz="3600" dirty="0">
                <a:solidFill>
                  <a:srgbClr val="FFFF00"/>
                </a:solidFill>
              </a:rPr>
              <a:t>And how are they to preach unless they are sent? As it is written, “</a:t>
            </a:r>
            <a:r>
              <a:rPr lang="en-US" sz="3600" b="1" i="1" dirty="0">
                <a:solidFill>
                  <a:srgbClr val="FFFF00"/>
                </a:solidFill>
              </a:rPr>
              <a:t>How timely</a:t>
            </a:r>
            <a:r>
              <a:rPr lang="en-US" sz="3600" baseline="30000" dirty="0">
                <a:solidFill>
                  <a:srgbClr val="FFFF00"/>
                </a:solidFill>
              </a:rPr>
              <a:t>[</a:t>
            </a:r>
            <a:r>
              <a:rPr lang="en-US" sz="3600" dirty="0">
                <a:solidFill>
                  <a:srgbClr val="FFFF00"/>
                </a:solidFill>
              </a:rPr>
              <a:t> </a:t>
            </a:r>
            <a:r>
              <a:rPr lang="en-US" sz="3600" b="1" i="1" dirty="0">
                <a:solidFill>
                  <a:srgbClr val="FFFF00"/>
                </a:solidFill>
              </a:rPr>
              <a:t>is the arrival</a:t>
            </a:r>
            <a:r>
              <a:rPr lang="en-US" sz="3600" baseline="30000" dirty="0">
                <a:solidFill>
                  <a:srgbClr val="FFFF00"/>
                </a:solidFill>
              </a:rPr>
              <a:t>[</a:t>
            </a:r>
            <a:r>
              <a:rPr lang="en-US" sz="3600" dirty="0">
                <a:solidFill>
                  <a:srgbClr val="FFFF00"/>
                </a:solidFill>
              </a:rPr>
              <a:t> </a:t>
            </a:r>
            <a:r>
              <a:rPr lang="en-US" sz="3600" b="1" i="1" dirty="0">
                <a:solidFill>
                  <a:srgbClr val="FFFF00"/>
                </a:solidFill>
              </a:rPr>
              <a:t>of those who proclaim the good news</a:t>
            </a:r>
            <a:r>
              <a:rPr lang="en-US" sz="3600" dirty="0">
                <a:solidFill>
                  <a:srgbClr val="FFFF00"/>
                </a:solidFill>
              </a:rPr>
              <a:t>.” </a:t>
            </a:r>
            <a:r>
              <a:rPr lang="en-US" sz="3600" baseline="30000" dirty="0">
                <a:solidFill>
                  <a:srgbClr val="FFFF00"/>
                </a:solidFill>
              </a:rPr>
              <a:t>16 </a:t>
            </a:r>
            <a:r>
              <a:rPr lang="en-US" sz="3600" dirty="0">
                <a:solidFill>
                  <a:srgbClr val="FFFF00"/>
                </a:solidFill>
              </a:rPr>
              <a:t>But not all have obeyed the good news, for Isaiah says, “</a:t>
            </a:r>
            <a:r>
              <a:rPr lang="en-US" sz="3600" b="1" i="1" dirty="0">
                <a:solidFill>
                  <a:srgbClr val="FFFF00"/>
                </a:solidFill>
              </a:rPr>
              <a:t>Lord, who has believed our report</a:t>
            </a:r>
            <a:r>
              <a:rPr lang="en-US" sz="3600" dirty="0">
                <a:solidFill>
                  <a:srgbClr val="FFFF00"/>
                </a:solidFill>
              </a:rPr>
              <a:t>?” </a:t>
            </a:r>
            <a:r>
              <a:rPr lang="en-US" sz="3600" baseline="30000" dirty="0">
                <a:solidFill>
                  <a:srgbClr val="FFFF00"/>
                </a:solidFill>
              </a:rPr>
              <a:t>17 </a:t>
            </a:r>
            <a:r>
              <a:rPr lang="en-US" sz="3600" dirty="0">
                <a:solidFill>
                  <a:srgbClr val="FFFF00"/>
                </a:solidFill>
              </a:rPr>
              <a:t>Consequently faith comes from what is heard, and what is heard comes through the preached word of Christ.</a:t>
            </a:r>
          </a:p>
          <a:p>
            <a:endParaRPr lang="en-US" sz="2160" dirty="0">
              <a:solidFill>
                <a:srgbClr val="FFFF00"/>
              </a:solidFill>
            </a:endParaRPr>
          </a:p>
          <a:p>
            <a:endParaRPr lang="en-US" sz="2160" dirty="0">
              <a:solidFill>
                <a:srgbClr val="FFFF00"/>
              </a:solidFill>
            </a:endParaRPr>
          </a:p>
          <a:p>
            <a:endParaRPr lang="en-US" sz="2160" dirty="0">
              <a:solidFill>
                <a:srgbClr val="FFFF00"/>
              </a:solidFill>
            </a:endParaRPr>
          </a:p>
          <a:p>
            <a:endParaRPr lang="en-US" sz="2160" dirty="0">
              <a:solidFill>
                <a:srgbClr val="FFFF00"/>
              </a:solidFill>
            </a:endParaRPr>
          </a:p>
          <a:p>
            <a:endParaRPr lang="en-US" dirty="0"/>
          </a:p>
          <a:p>
            <a:endParaRPr lang="en-US" dirty="0"/>
          </a:p>
        </p:txBody>
      </p:sp>
      <p:pic>
        <p:nvPicPr>
          <p:cNvPr id="7" name="Picture 2" descr="God Speaking — Steemit">
            <a:extLst>
              <a:ext uri="{FF2B5EF4-FFF2-40B4-BE49-F238E27FC236}">
                <a16:creationId xmlns:a16="http://schemas.microsoft.com/office/drawing/2014/main" id="{9ABC9A1A-C207-475D-AE44-F33F6188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80" y="2092499"/>
            <a:ext cx="3853249" cy="442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2BE9DA1-D868-48A6-BD49-841E6E72B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2901"/>
            <a:ext cx="10972799" cy="6172199"/>
          </a:xfrm>
          <a:prstGeom prst="rect">
            <a:avLst/>
          </a:prstGeom>
        </p:spPr>
      </p:pic>
    </p:spTree>
    <p:extLst>
      <p:ext uri="{BB962C8B-B14F-4D97-AF65-F5344CB8AC3E}">
        <p14:creationId xmlns:p14="http://schemas.microsoft.com/office/powerpoint/2010/main" val="41876555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B76BE2D-92DA-487E-A9D4-5E525764F14B}"/>
              </a:ext>
            </a:extLst>
          </p:cNvPr>
          <p:cNvPicPr>
            <a:picLocks noChangeAspect="1"/>
          </p:cNvPicPr>
          <p:nvPr/>
        </p:nvPicPr>
        <p:blipFill rotWithShape="1">
          <a:blip r:embed="rId2">
            <a:extLst>
              <a:ext uri="{28A0092B-C50C-407E-A947-70E740481C1C}">
                <a14:useLocalDpi xmlns:a14="http://schemas.microsoft.com/office/drawing/2010/main" val="0"/>
              </a:ext>
            </a:extLst>
          </a:blip>
          <a:srcRect l="3341" t="4251" r="2994" b="3769"/>
          <a:stretch/>
        </p:blipFill>
        <p:spPr>
          <a:xfrm>
            <a:off x="0" y="0"/>
            <a:ext cx="10972800" cy="6858000"/>
          </a:xfrm>
          <a:prstGeom prst="rect">
            <a:avLst/>
          </a:prstGeom>
        </p:spPr>
      </p:pic>
    </p:spTree>
    <p:extLst>
      <p:ext uri="{BB962C8B-B14F-4D97-AF65-F5344CB8AC3E}">
        <p14:creationId xmlns:p14="http://schemas.microsoft.com/office/powerpoint/2010/main" val="18055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Search/Examine the Word</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Search The Scriptures - Home | Facebook">
            <a:extLst>
              <a:ext uri="{FF2B5EF4-FFF2-40B4-BE49-F238E27FC236}">
                <a16:creationId xmlns:a16="http://schemas.microsoft.com/office/drawing/2014/main" id="{8AC91AF0-55D5-40DF-9ADE-8A708441C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324" y="2196180"/>
            <a:ext cx="3502440" cy="3502440"/>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Autofit/>
          </a:bodyPr>
          <a:lstStyle/>
          <a:p>
            <a:r>
              <a:rPr lang="en-US" sz="2520" b="1" u="sng" dirty="0">
                <a:solidFill>
                  <a:srgbClr val="FFFF00"/>
                </a:solidFill>
              </a:rPr>
              <a:t>Jn 5:39 </a:t>
            </a:r>
            <a:r>
              <a:rPr lang="en-US" sz="2520" b="1" u="sng" baseline="30000" dirty="0">
                <a:solidFill>
                  <a:srgbClr val="FFFF00"/>
                </a:solidFill>
              </a:rPr>
              <a:t> </a:t>
            </a:r>
            <a:r>
              <a:rPr lang="en-US" sz="2520" dirty="0">
                <a:solidFill>
                  <a:srgbClr val="FFFF00"/>
                </a:solidFill>
              </a:rPr>
              <a:t>You study the scriptures thoroughly because you think in them you possess eternal life, and it is these same scriptures that testify about me, </a:t>
            </a:r>
          </a:p>
        </p:txBody>
      </p:sp>
    </p:spTree>
    <p:extLst>
      <p:ext uri="{BB962C8B-B14F-4D97-AF65-F5344CB8AC3E}">
        <p14:creationId xmlns:p14="http://schemas.microsoft.com/office/powerpoint/2010/main" val="285729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Search/Examine the Word</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Search The Scriptures - Home | Facebook">
            <a:extLst>
              <a:ext uri="{FF2B5EF4-FFF2-40B4-BE49-F238E27FC236}">
                <a16:creationId xmlns:a16="http://schemas.microsoft.com/office/drawing/2014/main" id="{8AC91AF0-55D5-40DF-9ADE-8A708441C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324" y="2196180"/>
            <a:ext cx="3502440" cy="3502440"/>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Autofit/>
          </a:bodyPr>
          <a:lstStyle/>
          <a:p>
            <a:r>
              <a:rPr lang="en-US" sz="2340" b="1" u="sng" dirty="0">
                <a:solidFill>
                  <a:srgbClr val="FFFF00"/>
                </a:solidFill>
              </a:rPr>
              <a:t>Rom 15:4 </a:t>
            </a:r>
            <a:r>
              <a:rPr lang="en-US" sz="2340" dirty="0">
                <a:solidFill>
                  <a:srgbClr val="FFFF00"/>
                </a:solidFill>
              </a:rPr>
              <a:t>For everything that was written in former times was written for our instruction, so that through endurance and through encouragement of the scriptures we may have hope. </a:t>
            </a:r>
          </a:p>
        </p:txBody>
      </p:sp>
    </p:spTree>
    <p:extLst>
      <p:ext uri="{BB962C8B-B14F-4D97-AF65-F5344CB8AC3E}">
        <p14:creationId xmlns:p14="http://schemas.microsoft.com/office/powerpoint/2010/main" val="84124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Search/Examine the Word</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Search The Scriptures - Home | Facebook">
            <a:extLst>
              <a:ext uri="{FF2B5EF4-FFF2-40B4-BE49-F238E27FC236}">
                <a16:creationId xmlns:a16="http://schemas.microsoft.com/office/drawing/2014/main" id="{8AC91AF0-55D5-40DF-9ADE-8A708441C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324" y="2196180"/>
            <a:ext cx="3502440" cy="3502440"/>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Autofit/>
          </a:bodyPr>
          <a:lstStyle/>
          <a:p>
            <a:r>
              <a:rPr lang="en-US" sz="2160" b="1" u="sng" dirty="0">
                <a:solidFill>
                  <a:srgbClr val="FFFF00"/>
                </a:solidFill>
              </a:rPr>
              <a:t>Acts 17:11 </a:t>
            </a:r>
            <a:r>
              <a:rPr lang="en-US" sz="2160" dirty="0">
                <a:solidFill>
                  <a:srgbClr val="FFFF00"/>
                </a:solidFill>
              </a:rPr>
              <a:t>These Jews were more open-minded than those in Thessalonica, for they eagerly</a:t>
            </a:r>
            <a:r>
              <a:rPr lang="en-US" sz="2160" baseline="30000" dirty="0">
                <a:solidFill>
                  <a:srgbClr val="FFFF00"/>
                </a:solidFill>
              </a:rPr>
              <a:t> </a:t>
            </a:r>
            <a:r>
              <a:rPr lang="en-US" sz="2160" dirty="0">
                <a:solidFill>
                  <a:srgbClr val="FFFF00"/>
                </a:solidFill>
              </a:rPr>
              <a:t>received the message, examining</a:t>
            </a:r>
            <a:r>
              <a:rPr lang="en-US" sz="2160" baseline="30000" dirty="0">
                <a:solidFill>
                  <a:srgbClr val="FFFF00"/>
                </a:solidFill>
              </a:rPr>
              <a:t> </a:t>
            </a:r>
            <a:r>
              <a:rPr lang="en-US" sz="2160" dirty="0">
                <a:solidFill>
                  <a:srgbClr val="FFFF00"/>
                </a:solidFill>
              </a:rPr>
              <a:t>the scriptures carefully every day to see if these things were so. </a:t>
            </a:r>
          </a:p>
        </p:txBody>
      </p:sp>
    </p:spTree>
    <p:extLst>
      <p:ext uri="{BB962C8B-B14F-4D97-AF65-F5344CB8AC3E}">
        <p14:creationId xmlns:p14="http://schemas.microsoft.com/office/powerpoint/2010/main" val="40945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Search/Examine the Word</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Search The Scriptures - Home | Facebook">
            <a:extLst>
              <a:ext uri="{FF2B5EF4-FFF2-40B4-BE49-F238E27FC236}">
                <a16:creationId xmlns:a16="http://schemas.microsoft.com/office/drawing/2014/main" id="{8AC91AF0-55D5-40DF-9ADE-8A708441C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324" y="2196180"/>
            <a:ext cx="3502440" cy="3502440"/>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Autofit/>
          </a:bodyPr>
          <a:lstStyle/>
          <a:p>
            <a:r>
              <a:rPr lang="en-US" sz="2340" b="1" u="sng" dirty="0">
                <a:solidFill>
                  <a:srgbClr val="FFFF00"/>
                </a:solidFill>
              </a:rPr>
              <a:t>Eph 4:14 </a:t>
            </a:r>
            <a:r>
              <a:rPr lang="en-US" sz="2340" b="1" u="sng" baseline="30000" dirty="0">
                <a:solidFill>
                  <a:srgbClr val="FFFF00"/>
                </a:solidFill>
              </a:rPr>
              <a:t> </a:t>
            </a:r>
            <a:r>
              <a:rPr lang="en-US" sz="2340" dirty="0">
                <a:solidFill>
                  <a:srgbClr val="FFFF00"/>
                </a:solidFill>
              </a:rPr>
              <a:t>So we are no longer to be children, tossed back and forth by waves and carried about by every wind of teaching by the trickery of people who craftily carry out their deceitful schemes.</a:t>
            </a:r>
          </a:p>
          <a:p>
            <a:endParaRPr lang="en-US" sz="2160" dirty="0">
              <a:solidFill>
                <a:srgbClr val="FFFF00"/>
              </a:solidFill>
            </a:endParaRPr>
          </a:p>
        </p:txBody>
      </p:sp>
    </p:spTree>
    <p:extLst>
      <p:ext uri="{BB962C8B-B14F-4D97-AF65-F5344CB8AC3E}">
        <p14:creationId xmlns:p14="http://schemas.microsoft.com/office/powerpoint/2010/main" val="23070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Search/Examine the Word</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Search The Scriptures - Home | Facebook">
            <a:extLst>
              <a:ext uri="{FF2B5EF4-FFF2-40B4-BE49-F238E27FC236}">
                <a16:creationId xmlns:a16="http://schemas.microsoft.com/office/drawing/2014/main" id="{8AC91AF0-55D5-40DF-9ADE-8A708441C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324" y="2196180"/>
            <a:ext cx="3502440" cy="3502440"/>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5680710" y="2092500"/>
            <a:ext cx="4891410" cy="3606120"/>
          </a:xfrm>
        </p:spPr>
        <p:txBody>
          <a:bodyPr>
            <a:noAutofit/>
          </a:bodyPr>
          <a:lstStyle/>
          <a:p>
            <a:r>
              <a:rPr lang="en-US" sz="2340" b="1" u="sng" dirty="0">
                <a:solidFill>
                  <a:srgbClr val="FFFF00"/>
                </a:solidFill>
              </a:rPr>
              <a:t>2 Tim 2:15 </a:t>
            </a:r>
            <a:r>
              <a:rPr lang="en-US" sz="2520" dirty="0">
                <a:solidFill>
                  <a:srgbClr val="FFFF00"/>
                </a:solidFill>
              </a:rPr>
              <a:t>Make every effort to present yourself before God as a proven worker who does not need to be ashamed, teaching the message of truth accurately.</a:t>
            </a:r>
          </a:p>
          <a:p>
            <a:endParaRPr lang="en-US" sz="2340" dirty="0">
              <a:solidFill>
                <a:srgbClr val="FFFF00"/>
              </a:solidFill>
            </a:endParaRPr>
          </a:p>
          <a:p>
            <a:endParaRPr lang="en-US" sz="2160" dirty="0">
              <a:solidFill>
                <a:srgbClr val="FFFF00"/>
              </a:solidFill>
            </a:endParaRPr>
          </a:p>
        </p:txBody>
      </p:sp>
    </p:spTree>
    <p:extLst>
      <p:ext uri="{BB962C8B-B14F-4D97-AF65-F5344CB8AC3E}">
        <p14:creationId xmlns:p14="http://schemas.microsoft.com/office/powerpoint/2010/main" val="287784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barn(inVertical)">
                                      <p:cBhvr>
                                        <p:cTn id="7"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Meditate on the Word</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website&#10;&#10;Description automatically generated">
            <a:extLst>
              <a:ext uri="{FF2B5EF4-FFF2-40B4-BE49-F238E27FC236}">
                <a16:creationId xmlns:a16="http://schemas.microsoft.com/office/drawing/2014/main" id="{6F09B080-B0C7-45CC-B5B3-18916B35B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74" y="2196180"/>
            <a:ext cx="6226560" cy="3502440"/>
          </a:xfrm>
          <a:prstGeom prst="rect">
            <a:avLst/>
          </a:prstGeom>
        </p:spPr>
      </p:pic>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7430929" y="2092500"/>
            <a:ext cx="3141191" cy="3606120"/>
          </a:xfrm>
        </p:spPr>
        <p:txBody>
          <a:bodyPr>
            <a:normAutofit/>
          </a:bodyPr>
          <a:lstStyle/>
          <a:p>
            <a:endParaRPr lang="en-US"/>
          </a:p>
          <a:p>
            <a:endParaRPr lang="en-US"/>
          </a:p>
        </p:txBody>
      </p:sp>
      <p:pic>
        <p:nvPicPr>
          <p:cNvPr id="6" name="Picture 5" descr="A person sitting under a tree&#10;&#10;Description automatically generated with low confidence">
            <a:extLst>
              <a:ext uri="{FF2B5EF4-FFF2-40B4-BE49-F238E27FC236}">
                <a16:creationId xmlns:a16="http://schemas.microsoft.com/office/drawing/2014/main" id="{7F7F1417-AAF1-4DD1-8D6A-B40C571BF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308" y="2196181"/>
            <a:ext cx="3658433" cy="3484142"/>
          </a:xfrm>
          <a:prstGeom prst="rect">
            <a:avLst/>
          </a:prstGeom>
        </p:spPr>
      </p:pic>
    </p:spTree>
    <p:extLst>
      <p:ext uri="{BB962C8B-B14F-4D97-AF65-F5344CB8AC3E}">
        <p14:creationId xmlns:p14="http://schemas.microsoft.com/office/powerpoint/2010/main" val="192588212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Meditate on the Word</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7430929" y="2092500"/>
            <a:ext cx="3141191" cy="3606120"/>
          </a:xfrm>
        </p:spPr>
        <p:txBody>
          <a:bodyPr>
            <a:normAutofit/>
          </a:bodyPr>
          <a:lstStyle/>
          <a:p>
            <a:endParaRPr lang="en-US"/>
          </a:p>
          <a:p>
            <a:endParaRPr lang="en-US"/>
          </a:p>
        </p:txBody>
      </p:sp>
      <p:pic>
        <p:nvPicPr>
          <p:cNvPr id="5" name="Picture 4" descr="Diagram&#10;&#10;Description automatically generated with medium confidence">
            <a:extLst>
              <a:ext uri="{FF2B5EF4-FFF2-40B4-BE49-F238E27FC236}">
                <a16:creationId xmlns:a16="http://schemas.microsoft.com/office/drawing/2014/main" id="{E9A495E7-CF22-4968-9880-A842E98B5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540" y="2103885"/>
            <a:ext cx="7963720" cy="3606112"/>
          </a:xfrm>
          <a:prstGeom prst="rect">
            <a:avLst/>
          </a:prstGeom>
        </p:spPr>
      </p:pic>
    </p:spTree>
    <p:extLst>
      <p:ext uri="{BB962C8B-B14F-4D97-AF65-F5344CB8AC3E}">
        <p14:creationId xmlns:p14="http://schemas.microsoft.com/office/powerpoint/2010/main" val="8071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C40AE45-0F40-4658-AECB-189ADDFFC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CF41EA2B-D952-4BF1-AF92-A1BC4E9B4983}"/>
              </a:ext>
            </a:extLst>
          </p:cNvPr>
          <p:cNvSpPr>
            <a:spLocks noGrp="1"/>
          </p:cNvSpPr>
          <p:nvPr>
            <p:ph type="title"/>
          </p:nvPr>
        </p:nvSpPr>
        <p:spPr>
          <a:xfrm>
            <a:off x="403250" y="692820"/>
            <a:ext cx="10170479" cy="887760"/>
          </a:xfrm>
        </p:spPr>
        <p:txBody>
          <a:bodyPr anchor="b">
            <a:normAutofit/>
          </a:bodyPr>
          <a:lstStyle/>
          <a:p>
            <a:r>
              <a:rPr lang="en-US" sz="5760" dirty="0"/>
              <a:t>Meditate on the Word</a:t>
            </a:r>
          </a:p>
        </p:txBody>
      </p:sp>
      <p:cxnSp>
        <p:nvCxnSpPr>
          <p:cNvPr id="77" name="Straight Connector 7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79118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9A2471DE-4451-4A04-8EF3-9687AE54E007}"/>
              </a:ext>
            </a:extLst>
          </p:cNvPr>
          <p:cNvSpPr>
            <a:spLocks noGrp="1"/>
          </p:cNvSpPr>
          <p:nvPr>
            <p:ph idx="1"/>
          </p:nvPr>
        </p:nvSpPr>
        <p:spPr>
          <a:xfrm>
            <a:off x="7430929" y="2092500"/>
            <a:ext cx="3141191" cy="3606120"/>
          </a:xfrm>
        </p:spPr>
        <p:txBody>
          <a:bodyPr>
            <a:normAutofit/>
          </a:bodyPr>
          <a:lstStyle/>
          <a:p>
            <a:endParaRPr lang="en-US"/>
          </a:p>
          <a:p>
            <a:endParaRPr lang="en-US"/>
          </a:p>
        </p:txBody>
      </p:sp>
      <p:pic>
        <p:nvPicPr>
          <p:cNvPr id="4" name="Picture 3" descr="Text&#10;&#10;Description automatically generated with low confidence">
            <a:extLst>
              <a:ext uri="{FF2B5EF4-FFF2-40B4-BE49-F238E27FC236}">
                <a16:creationId xmlns:a16="http://schemas.microsoft.com/office/drawing/2014/main" id="{29AA75CF-6745-46E0-B5C9-9D865B318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948" y="2195032"/>
            <a:ext cx="8292904" cy="3804908"/>
          </a:xfrm>
          <a:prstGeom prst="rect">
            <a:avLst/>
          </a:prstGeom>
        </p:spPr>
      </p:pic>
    </p:spTree>
    <p:extLst>
      <p:ext uri="{BB962C8B-B14F-4D97-AF65-F5344CB8AC3E}">
        <p14:creationId xmlns:p14="http://schemas.microsoft.com/office/powerpoint/2010/main" val="29988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agona Book"/>
        <a:ea typeface=""/>
        <a:cs typeface=""/>
      </a:majorFont>
      <a:minorFont>
        <a:latin typeface="Univer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641</Words>
  <Application>Microsoft Office PowerPoint</Application>
  <PresentationFormat>Custom</PresentationFormat>
  <Paragraphs>43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Sagona Book</vt:lpstr>
      <vt:lpstr>Univers</vt:lpstr>
      <vt:lpstr>ThinLineVTI</vt:lpstr>
      <vt:lpstr>How to use the Word of God</vt:lpstr>
      <vt:lpstr>Search/Examine the Word</vt:lpstr>
      <vt:lpstr>Search/Examine the Word</vt:lpstr>
      <vt:lpstr>Search/Examine the Word</vt:lpstr>
      <vt:lpstr>Search/Examine the Word</vt:lpstr>
      <vt:lpstr>Search/Examine the Word</vt:lpstr>
      <vt:lpstr>Meditate on the Word</vt:lpstr>
      <vt:lpstr>Meditate on the Word</vt:lpstr>
      <vt:lpstr>Meditate on the Word</vt:lpstr>
      <vt:lpstr>Delight in the Word</vt:lpstr>
      <vt:lpstr>Delight in the Word</vt:lpstr>
      <vt:lpstr>Delight in the Word</vt:lpstr>
      <vt:lpstr>Declare the Word</vt:lpstr>
      <vt:lpstr>Declare the Word</vt:lpstr>
      <vt:lpstr>Declare the Word</vt:lpstr>
      <vt:lpstr>Declare the Word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Word of God</dc:title>
  <dc:creator>Rob Miller</dc:creator>
  <cp:lastModifiedBy>christian miller</cp:lastModifiedBy>
  <cp:revision>12</cp:revision>
  <cp:lastPrinted>2021-09-05T03:25:33Z</cp:lastPrinted>
  <dcterms:created xsi:type="dcterms:W3CDTF">2021-09-03T04:46:13Z</dcterms:created>
  <dcterms:modified xsi:type="dcterms:W3CDTF">2021-09-05T03:25:40Z</dcterms:modified>
</cp:coreProperties>
</file>