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584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D1196A-9579-43FA-BBCD-FD2AB6F62B95}" v="1" dt="2021-08-20T21:50:40.1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9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D53C9A-D37A-4F43-B019-1F1659103B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FAD45E-1AD4-4FA7-8065-38BCF6F457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C44D11-8D30-4EA3-8095-DBAC97F12544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1AFAB8-67D0-464B-940C-3128BCDBA1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CDFC7F-36CC-4A1D-8449-2CAA76A161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70629A-23ED-4554-8511-EBE3CE07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0918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/>
              <a:t>PM Sermon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34FA70-0B63-48BA-80C0-35EF9A38FBD5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1162050"/>
            <a:ext cx="46005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E0B007-789C-4AA9-9622-D7AE5AA47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0188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egateway.com/bible?version=NASB&amp;passage=Romans+6:1-23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latin typeface="Arial" panose="020B0604020202020204" pitchFamily="34" charset="0"/>
              </a:rPr>
              <a:t>No doubt the agreed upon terms are that God grants us forgiveness and that we will live as new men, dead to sin and alive to God (</a:t>
            </a:r>
            <a:r>
              <a:rPr lang="en-US" sz="1800" b="1" dirty="0">
                <a:latin typeface="Arial" panose="020B0604020202020204" pitchFamily="34" charset="0"/>
                <a:hlinkClick r:id="rId3"/>
              </a:rPr>
              <a:t>Romans 6:1-23</a:t>
            </a:r>
            <a:r>
              <a:rPr lang="en-US" sz="1800" dirty="0">
                <a:latin typeface="Arial" panose="020B0604020202020204" pitchFamily="34" charset="0"/>
              </a:rPr>
              <a:t>). </a:t>
            </a:r>
          </a:p>
          <a:p>
            <a:endParaRPr lang="en-US" sz="1800" dirty="0">
              <a:latin typeface="Arial" panose="020B0604020202020204" pitchFamily="34" charset="0"/>
            </a:endParaRPr>
          </a:p>
          <a:p>
            <a:r>
              <a:rPr lang="en-US" sz="1800" dirty="0">
                <a:latin typeface="Times New Roman" panose="02020603050405020304" pitchFamily="18" charset="0"/>
              </a:rPr>
              <a:t>This meal, the Lord’s Supper, is our ratification and agreement to this covenant. It is a weekly reminder of the covenant to which we have submitted. It is a the reminder that our lives now belong to God and that we have separated ourselves to His service. It is also our reminder that God has submitted to a covenant of forgiveness with 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0B007-789C-4AA9-9622-D7AE5AA476E7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CF229C1F-C084-442A-8889-3A369D713AB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553584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week we remind ourselves of our covenant with God and share a feast with our Lord.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0B007-789C-4AA9-9622-D7AE5AA476E7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B18FE75A-E3A3-4909-B703-FA9F1F5C7F8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4000548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Through the Lord’s Supper we become 1</a:t>
            </a:r>
          </a:p>
          <a:p>
            <a:r>
              <a:rPr lang="en-US" dirty="0"/>
              <a:t>1 Cor 10:17 :</a:t>
            </a:r>
            <a:r>
              <a:rPr lang="en-US" baseline="30000" dirty="0"/>
              <a:t>17 </a:t>
            </a:r>
            <a:r>
              <a:rPr lang="en-US" dirty="0"/>
              <a:t>For we, </a:t>
            </a:r>
            <a:r>
              <a:rPr lang="en-US" i="1" dirty="0"/>
              <a:t>though</a:t>
            </a:r>
            <a:r>
              <a:rPr lang="en-US" dirty="0"/>
              <a:t> many, are one bread </a:t>
            </a:r>
            <a:r>
              <a:rPr lang="en-US" i="1" dirty="0"/>
              <a:t>and</a:t>
            </a:r>
            <a:r>
              <a:rPr lang="en-US" dirty="0"/>
              <a:t> one body; for we all partake of that one bread.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0B007-789C-4AA9-9622-D7AE5AA476E7}" type="slidenum">
              <a:rPr lang="en-US" smtClean="0"/>
              <a:t>7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8C3E66A0-6526-4E87-8E88-908838ACC15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PM Sermon</a:t>
            </a:r>
          </a:p>
        </p:txBody>
      </p:sp>
    </p:spTree>
    <p:extLst>
      <p:ext uri="{BB962C8B-B14F-4D97-AF65-F5344CB8AC3E}">
        <p14:creationId xmlns:p14="http://schemas.microsoft.com/office/powerpoint/2010/main" val="58407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8440" y="1096965"/>
            <a:ext cx="6581520" cy="2085696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3200" y="3945771"/>
            <a:ext cx="4752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200" i="0" spc="46" baseline="0"/>
            </a:lvl1pPr>
            <a:lvl2pPr marL="419115" indent="0" algn="ctr">
              <a:buNone/>
              <a:defRPr sz="1833"/>
            </a:lvl2pPr>
            <a:lvl3pPr marL="838230" indent="0" algn="ctr">
              <a:buNone/>
              <a:defRPr sz="1650"/>
            </a:lvl3pPr>
            <a:lvl4pPr marL="1257346" indent="0" algn="ctr">
              <a:buNone/>
              <a:defRPr sz="1467"/>
            </a:lvl4pPr>
            <a:lvl5pPr marL="1676461" indent="0" algn="ctr">
              <a:buNone/>
              <a:defRPr sz="1467"/>
            </a:lvl5pPr>
            <a:lvl6pPr marL="2095576" indent="0" algn="ctr">
              <a:buNone/>
              <a:defRPr sz="1467"/>
            </a:lvl6pPr>
            <a:lvl7pPr marL="2514691" indent="0" algn="ctr">
              <a:buNone/>
              <a:defRPr sz="1467"/>
            </a:lvl7pPr>
            <a:lvl8pPr marL="2933807" indent="0" algn="ctr">
              <a:buNone/>
              <a:defRPr sz="1467"/>
            </a:lvl8pPr>
            <a:lvl9pPr marL="3352922" indent="0" algn="ctr">
              <a:buNone/>
              <a:defRPr sz="14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4806450" y="3525773"/>
            <a:ext cx="4455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8299924" y="4341177"/>
            <a:ext cx="633413" cy="1536264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50"/>
            </a:p>
          </p:txBody>
        </p:sp>
      </p:grpSp>
    </p:spTree>
    <p:extLst>
      <p:ext uri="{BB962C8B-B14F-4D97-AF65-F5344CB8AC3E}">
        <p14:creationId xmlns:p14="http://schemas.microsoft.com/office/powerpoint/2010/main" val="235715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5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8042" y="365125"/>
            <a:ext cx="216884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1515" y="365125"/>
            <a:ext cx="638079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2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50" y="2305800"/>
            <a:ext cx="3825360" cy="2246400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16331" y="2305800"/>
            <a:ext cx="382536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200" i="1">
                <a:solidFill>
                  <a:schemeClr val="tx1">
                    <a:alpha val="60000"/>
                  </a:schemeClr>
                </a:solidFill>
              </a:defRPr>
            </a:lvl1pPr>
            <a:lvl2pPr marL="419115" indent="0">
              <a:buNone/>
              <a:defRPr sz="1833">
                <a:solidFill>
                  <a:schemeClr val="tx1">
                    <a:tint val="75000"/>
                  </a:schemeClr>
                </a:solidFill>
              </a:defRPr>
            </a:lvl2pPr>
            <a:lvl3pPr marL="83823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3pPr>
            <a:lvl4pPr marL="1257346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4pPr>
            <a:lvl5pPr marL="1676461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5pPr>
            <a:lvl6pPr marL="2095576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6pPr>
            <a:lvl7pPr marL="2514691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7pPr>
            <a:lvl8pPr marL="2933807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8pPr>
            <a:lvl9pPr marL="3352922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185638" y="649306"/>
            <a:ext cx="280843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83820" tIns="41910" rIns="83820" bIns="4191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65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890588" y="952167"/>
            <a:ext cx="528977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50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47592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11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6255" y="1685927"/>
            <a:ext cx="406593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6217" y="1685927"/>
            <a:ext cx="406593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9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55" y="395289"/>
            <a:ext cx="842589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254" y="1736732"/>
            <a:ext cx="4065930" cy="661912"/>
          </a:xfrm>
        </p:spPr>
        <p:txBody>
          <a:bodyPr anchor="b">
            <a:normAutofit/>
          </a:bodyPr>
          <a:lstStyle>
            <a:lvl1pPr marL="0" indent="0">
              <a:buNone/>
              <a:defRPr sz="1467" b="0" cap="all" spc="275" baseline="0"/>
            </a:lvl1pPr>
            <a:lvl2pPr marL="419115" indent="0">
              <a:buNone/>
              <a:defRPr sz="1833" b="1"/>
            </a:lvl2pPr>
            <a:lvl3pPr marL="838230" indent="0">
              <a:buNone/>
              <a:defRPr sz="1650" b="1"/>
            </a:lvl3pPr>
            <a:lvl4pPr marL="1257346" indent="0">
              <a:buNone/>
              <a:defRPr sz="1467" b="1"/>
            </a:lvl4pPr>
            <a:lvl5pPr marL="1676461" indent="0">
              <a:buNone/>
              <a:defRPr sz="1467" b="1"/>
            </a:lvl5pPr>
            <a:lvl6pPr marL="2095576" indent="0">
              <a:buNone/>
              <a:defRPr sz="1467" b="1"/>
            </a:lvl6pPr>
            <a:lvl7pPr marL="2514691" indent="0">
              <a:buNone/>
              <a:defRPr sz="1467" b="1"/>
            </a:lvl7pPr>
            <a:lvl8pPr marL="2933807" indent="0">
              <a:buNone/>
              <a:defRPr sz="1467" b="1"/>
            </a:lvl8pPr>
            <a:lvl9pPr marL="3352922" indent="0">
              <a:buNone/>
              <a:defRPr sz="14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255" y="2431256"/>
            <a:ext cx="406593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76215" y="1736732"/>
            <a:ext cx="4065930" cy="662400"/>
          </a:xfrm>
        </p:spPr>
        <p:txBody>
          <a:bodyPr anchor="b">
            <a:normAutofit/>
          </a:bodyPr>
          <a:lstStyle>
            <a:lvl1pPr marL="0" indent="0">
              <a:buNone/>
              <a:defRPr sz="1467" b="0" cap="all" spc="275" baseline="0"/>
            </a:lvl1pPr>
            <a:lvl2pPr marL="419115" indent="0">
              <a:buNone/>
              <a:defRPr sz="1833" b="1"/>
            </a:lvl2pPr>
            <a:lvl3pPr marL="838230" indent="0">
              <a:buNone/>
              <a:defRPr sz="1650" b="1"/>
            </a:lvl3pPr>
            <a:lvl4pPr marL="1257346" indent="0">
              <a:buNone/>
              <a:defRPr sz="1467" b="1"/>
            </a:lvl4pPr>
            <a:lvl5pPr marL="1676461" indent="0">
              <a:buNone/>
              <a:defRPr sz="1467" b="1"/>
            </a:lvl5pPr>
            <a:lvl6pPr marL="2095576" indent="0">
              <a:buNone/>
              <a:defRPr sz="1467" b="1"/>
            </a:lvl6pPr>
            <a:lvl7pPr marL="2514691" indent="0">
              <a:buNone/>
              <a:defRPr sz="1467" b="1"/>
            </a:lvl7pPr>
            <a:lvl8pPr marL="2933807" indent="0">
              <a:buNone/>
              <a:defRPr sz="1467" b="1"/>
            </a:lvl8pPr>
            <a:lvl9pPr marL="3352922" indent="0">
              <a:buNone/>
              <a:defRPr sz="14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76215" y="2431257"/>
            <a:ext cx="406593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6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9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2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51" y="955676"/>
            <a:ext cx="2913570" cy="1384995"/>
          </a:xfrm>
        </p:spPr>
        <p:txBody>
          <a:bodyPr anchor="b">
            <a:normAutofit/>
          </a:bodyPr>
          <a:lstStyle>
            <a:lvl1pPr>
              <a:defRPr sz="25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001" y="882653"/>
            <a:ext cx="4752000" cy="4895849"/>
          </a:xfrm>
        </p:spPr>
        <p:txBody>
          <a:bodyPr/>
          <a:lstStyle>
            <a:lvl1pPr>
              <a:defRPr sz="2933"/>
            </a:lvl1pPr>
            <a:lvl2pPr>
              <a:defRPr sz="2567"/>
            </a:lvl2pPr>
            <a:lvl3pPr>
              <a:defRPr sz="2200"/>
            </a:lvl3pPr>
            <a:lvl4pPr>
              <a:defRPr sz="1833"/>
            </a:lvl4pPr>
            <a:lvl5pPr>
              <a:defRPr sz="1833"/>
            </a:lvl5pPr>
            <a:lvl6pPr>
              <a:defRPr sz="1833"/>
            </a:lvl6pPr>
            <a:lvl7pPr>
              <a:defRPr sz="1833"/>
            </a:lvl7pPr>
            <a:lvl8pPr>
              <a:defRPr sz="1833"/>
            </a:lvl8pPr>
            <a:lvl9pPr>
              <a:defRPr sz="18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256" y="2584760"/>
            <a:ext cx="2913570" cy="3193741"/>
          </a:xfrm>
        </p:spPr>
        <p:txBody>
          <a:bodyPr>
            <a:normAutofit/>
          </a:bodyPr>
          <a:lstStyle>
            <a:lvl1pPr marL="0" indent="0">
              <a:buNone/>
              <a:defRPr sz="1833"/>
            </a:lvl1pPr>
            <a:lvl2pPr marL="419115" indent="0">
              <a:buNone/>
              <a:defRPr sz="1283"/>
            </a:lvl2pPr>
            <a:lvl3pPr marL="838230" indent="0">
              <a:buNone/>
              <a:defRPr sz="1100"/>
            </a:lvl3pPr>
            <a:lvl4pPr marL="1257346" indent="0">
              <a:buNone/>
              <a:defRPr sz="917"/>
            </a:lvl4pPr>
            <a:lvl5pPr marL="1676461" indent="0">
              <a:buNone/>
              <a:defRPr sz="917"/>
            </a:lvl5pPr>
            <a:lvl6pPr marL="2095576" indent="0">
              <a:buNone/>
              <a:defRPr sz="917"/>
            </a:lvl6pPr>
            <a:lvl7pPr marL="2514691" indent="0">
              <a:buNone/>
              <a:defRPr sz="917"/>
            </a:lvl7pPr>
            <a:lvl8pPr marL="2933807" indent="0">
              <a:buNone/>
              <a:defRPr sz="917"/>
            </a:lvl8pPr>
            <a:lvl9pPr marL="3352922" indent="0">
              <a:buNone/>
              <a:defRPr sz="9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108490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05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50" y="955458"/>
            <a:ext cx="2913570" cy="1384995"/>
          </a:xfrm>
        </p:spPr>
        <p:txBody>
          <a:bodyPr anchor="b" anchorCtr="0">
            <a:normAutofit/>
          </a:bodyPr>
          <a:lstStyle>
            <a:lvl1pPr>
              <a:defRPr sz="25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68191" y="540001"/>
            <a:ext cx="5044916" cy="5238500"/>
          </a:xfrm>
        </p:spPr>
        <p:txBody>
          <a:bodyPr/>
          <a:lstStyle>
            <a:lvl1pPr marL="0" indent="0">
              <a:buNone/>
              <a:defRPr sz="2933"/>
            </a:lvl1pPr>
            <a:lvl2pPr marL="419115" indent="0">
              <a:buNone/>
              <a:defRPr sz="2567"/>
            </a:lvl2pPr>
            <a:lvl3pPr marL="838230" indent="0">
              <a:buNone/>
              <a:defRPr sz="2200"/>
            </a:lvl3pPr>
            <a:lvl4pPr marL="1257346" indent="0">
              <a:buNone/>
              <a:defRPr sz="1833"/>
            </a:lvl4pPr>
            <a:lvl5pPr marL="1676461" indent="0">
              <a:buNone/>
              <a:defRPr sz="1833"/>
            </a:lvl5pPr>
            <a:lvl6pPr marL="2095576" indent="0">
              <a:buNone/>
              <a:defRPr sz="1833"/>
            </a:lvl6pPr>
            <a:lvl7pPr marL="2514691" indent="0">
              <a:buNone/>
              <a:defRPr sz="1833"/>
            </a:lvl7pPr>
            <a:lvl8pPr marL="2933807" indent="0">
              <a:buNone/>
              <a:defRPr sz="1833"/>
            </a:lvl8pPr>
            <a:lvl9pPr marL="3352922" indent="0">
              <a:buNone/>
              <a:defRPr sz="18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6750" y="2584760"/>
            <a:ext cx="2913570" cy="3284229"/>
          </a:xfrm>
        </p:spPr>
        <p:txBody>
          <a:bodyPr>
            <a:normAutofit/>
          </a:bodyPr>
          <a:lstStyle>
            <a:lvl1pPr marL="0" indent="0">
              <a:buNone/>
              <a:defRPr sz="1833"/>
            </a:lvl1pPr>
            <a:lvl2pPr marL="419115" indent="0">
              <a:buNone/>
              <a:defRPr sz="1283"/>
            </a:lvl2pPr>
            <a:lvl3pPr marL="838230" indent="0">
              <a:buNone/>
              <a:defRPr sz="1100"/>
            </a:lvl3pPr>
            <a:lvl4pPr marL="1257346" indent="0">
              <a:buNone/>
              <a:defRPr sz="917"/>
            </a:lvl4pPr>
            <a:lvl5pPr marL="1676461" indent="0">
              <a:buNone/>
              <a:defRPr sz="917"/>
            </a:lvl5pPr>
            <a:lvl6pPr marL="2095576" indent="0">
              <a:buNone/>
              <a:defRPr sz="917"/>
            </a:lvl6pPr>
            <a:lvl7pPr marL="2514691" indent="0">
              <a:buNone/>
              <a:defRPr sz="917"/>
            </a:lvl7pPr>
            <a:lvl8pPr marL="2933807" indent="0">
              <a:buNone/>
              <a:defRPr sz="917"/>
            </a:lvl8pPr>
            <a:lvl9pPr marL="3352922" indent="0">
              <a:buNone/>
              <a:defRPr sz="9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108490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35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55" y="395289"/>
            <a:ext cx="842589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6255" y="1685927"/>
            <a:ext cx="842589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1250" y="6357170"/>
            <a:ext cx="1452124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17" cap="all" spc="183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8/20/2021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2308" y="6357600"/>
            <a:ext cx="5513785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17" cap="all" spc="275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5810" y="6357600"/>
            <a:ext cx="1452124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17" cap="all" spc="183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1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838230" rtl="0" eaLnBrk="1" latinLnBrk="0" hangingPunct="1">
        <a:lnSpc>
          <a:spcPct val="100000"/>
        </a:lnSpc>
        <a:spcBef>
          <a:spcPct val="0"/>
        </a:spcBef>
        <a:buNone/>
        <a:defRPr sz="2933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012" indent="-330012" algn="l" defTabSz="838230" rtl="0" eaLnBrk="1" latinLnBrk="0" hangingPunct="1">
        <a:lnSpc>
          <a:spcPct val="150000"/>
        </a:lnSpc>
        <a:spcBef>
          <a:spcPts val="917"/>
        </a:spcBef>
        <a:buClr>
          <a:schemeClr val="accent3"/>
        </a:buClr>
        <a:buFont typeface="Wingdings" panose="05000000000000000000" pitchFamily="2" charset="2"/>
        <a:buChar char=""/>
        <a:defRPr sz="1833" kern="1200" spc="46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30012" indent="0" algn="l" defTabSz="838230" rtl="0" eaLnBrk="1" latinLnBrk="0" hangingPunct="1">
        <a:lnSpc>
          <a:spcPct val="150000"/>
        </a:lnSpc>
        <a:spcBef>
          <a:spcPts val="458"/>
        </a:spcBef>
        <a:buFontTx/>
        <a:buNone/>
        <a:defRPr sz="1833" b="0" i="1" kern="1200" spc="46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990036" indent="-330012" algn="l" defTabSz="838230" rtl="0" eaLnBrk="1" latinLnBrk="0" hangingPunct="1">
        <a:lnSpc>
          <a:spcPct val="150000"/>
        </a:lnSpc>
        <a:spcBef>
          <a:spcPts val="458"/>
        </a:spcBef>
        <a:buClr>
          <a:schemeClr val="accent3"/>
        </a:buClr>
        <a:buFont typeface="Wingdings" panose="05000000000000000000" pitchFamily="2" charset="2"/>
        <a:buChar char=""/>
        <a:defRPr sz="1833" kern="1200" spc="46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990036" indent="0" algn="l" defTabSz="838230" rtl="0" eaLnBrk="1" latinLnBrk="0" hangingPunct="1">
        <a:lnSpc>
          <a:spcPct val="150000"/>
        </a:lnSpc>
        <a:spcBef>
          <a:spcPts val="458"/>
        </a:spcBef>
        <a:buClr>
          <a:schemeClr val="accent3"/>
        </a:buClr>
        <a:buFontTx/>
        <a:buNone/>
        <a:defRPr sz="1833" b="0" i="1" kern="1200" spc="46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650060" indent="-330012" algn="l" defTabSz="838230" rtl="0" eaLnBrk="1" latinLnBrk="0" hangingPunct="1">
        <a:lnSpc>
          <a:spcPct val="150000"/>
        </a:lnSpc>
        <a:spcBef>
          <a:spcPts val="458"/>
        </a:spcBef>
        <a:buClr>
          <a:schemeClr val="accent3"/>
        </a:buClr>
        <a:buFont typeface="Wingdings" panose="05000000000000000000" pitchFamily="2" charset="2"/>
        <a:buChar char=""/>
        <a:defRPr sz="1833" kern="1200" spc="46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305134" indent="-209558" algn="l" defTabSz="838230" rtl="0" eaLnBrk="1" latinLnBrk="0" hangingPunct="1">
        <a:lnSpc>
          <a:spcPct val="90000"/>
        </a:lnSpc>
        <a:spcBef>
          <a:spcPts val="458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6pPr>
      <a:lvl7pPr marL="2724249" indent="-209558" algn="l" defTabSz="838230" rtl="0" eaLnBrk="1" latinLnBrk="0" hangingPunct="1">
        <a:lnSpc>
          <a:spcPct val="90000"/>
        </a:lnSpc>
        <a:spcBef>
          <a:spcPts val="458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7pPr>
      <a:lvl8pPr marL="3143364" indent="-209558" algn="l" defTabSz="838230" rtl="0" eaLnBrk="1" latinLnBrk="0" hangingPunct="1">
        <a:lnSpc>
          <a:spcPct val="90000"/>
        </a:lnSpc>
        <a:spcBef>
          <a:spcPts val="458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8pPr>
      <a:lvl9pPr marL="3562480" indent="-209558" algn="l" defTabSz="838230" rtl="0" eaLnBrk="1" latinLnBrk="0" hangingPunct="1">
        <a:lnSpc>
          <a:spcPct val="90000"/>
        </a:lnSpc>
        <a:spcBef>
          <a:spcPts val="458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419115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838230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257346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4pPr>
      <a:lvl5pPr marL="1676461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5pPr>
      <a:lvl6pPr marL="2095576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91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7pPr>
      <a:lvl8pPr marL="2933807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8pPr>
      <a:lvl9pPr marL="3352922" algn="l" defTabSz="838230" rtl="0" eaLnBrk="1" latinLnBrk="0" hangingPunct="1">
        <a:defRPr sz="16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8" name="Rectangle 97">
            <a:extLst>
              <a:ext uri="{FF2B5EF4-FFF2-40B4-BE49-F238E27FC236}">
                <a16:creationId xmlns:a16="http://schemas.microsoft.com/office/drawing/2014/main" id="{42EC32AE-E4F8-4BC6-BEF2-B48BDD157D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58800" y="285750"/>
            <a:ext cx="11176000" cy="6286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5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0807C8F-3ABE-486F-BBAF-F3F20C749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5325" y="1275292"/>
            <a:ext cx="3558762" cy="1960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The worship service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C6B06A7-EFE3-40DD-A716-FC9D576E0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9519" y="3669048"/>
            <a:ext cx="3148881" cy="2516055"/>
          </a:xfrm>
        </p:spPr>
        <p:txBody>
          <a:bodyPr>
            <a:noAutofit/>
          </a:bodyPr>
          <a:lstStyle/>
          <a:p>
            <a:r>
              <a:rPr lang="en-US" sz="4033" b="1" dirty="0">
                <a:solidFill>
                  <a:srgbClr val="C00000">
                    <a:alpha val="60000"/>
                  </a:srgbClr>
                </a:solidFill>
                <a:latin typeface="Arial Black" panose="020B0A04020102020204" pitchFamily="34" charset="0"/>
              </a:rPr>
              <a:t>The Lord’s Supper</a:t>
            </a:r>
          </a:p>
        </p:txBody>
      </p:sp>
      <p:pic>
        <p:nvPicPr>
          <p:cNvPr id="5" name="Picture 4" descr="Text, whiteboard&#10;&#10;Description automatically generated">
            <a:extLst>
              <a:ext uri="{FF2B5EF4-FFF2-40B4-BE49-F238E27FC236}">
                <a16:creationId xmlns:a16="http://schemas.microsoft.com/office/drawing/2014/main" id="{A06E2568-0718-436B-9ABB-AA79DD3AE5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7" r="12582" b="-1"/>
          <a:stretch/>
        </p:blipFill>
        <p:spPr>
          <a:xfrm>
            <a:off x="-558781" y="285759"/>
            <a:ext cx="6610994" cy="6286491"/>
          </a:xfrm>
          <a:prstGeom prst="rect">
            <a:avLst/>
          </a:prstGeom>
        </p:spPr>
      </p:pic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5211C822-2379-4749-95C7-3CDA93294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87206" y="3669048"/>
            <a:ext cx="495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05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D8AC2-B5D5-4865-8CD0-C0465C052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The Lord’s Supper is a </a:t>
            </a:r>
            <a:r>
              <a:rPr lang="en-US" sz="3200" u="sng" dirty="0">
                <a:latin typeface="Arial Black" panose="020B0A04020102020204" pitchFamily="34" charset="0"/>
              </a:rPr>
              <a:t>Proclamation </a:t>
            </a:r>
            <a:r>
              <a:rPr lang="en-US" sz="3200" dirty="0">
                <a:latin typeface="Arial Black" panose="020B0A04020102020204" pitchFamily="34" charset="0"/>
              </a:rPr>
              <a:t>of our Faith and Hope (1 Cor 11:26)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6E897-E1A7-413B-A085-68DBBAF6A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baseline="30000" dirty="0">
                <a:latin typeface="Arial Black" panose="020B0A04020102020204" pitchFamily="34" charset="0"/>
              </a:rPr>
              <a:t>26 </a:t>
            </a:r>
            <a:r>
              <a:rPr lang="en-US" sz="2800" b="1" dirty="0">
                <a:latin typeface="Arial Black" panose="020B0A04020102020204" pitchFamily="34" charset="0"/>
              </a:rPr>
              <a:t>For as often as you eat this bread and drink this cup, you proclaim the Lord’s death till He comes.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C0D33D-4293-4910-916F-22788227B0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54" y="3706022"/>
            <a:ext cx="924214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14179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7F5CB-4F53-4D89-91D8-3511EBCD5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Conclusion: We Must </a:t>
            </a:r>
            <a:br>
              <a:rPr lang="en-US" sz="3200" dirty="0">
                <a:latin typeface="Arial Black" panose="020B0A04020102020204" pitchFamily="34" charset="0"/>
              </a:rPr>
            </a:br>
            <a:r>
              <a:rPr lang="en-US" sz="3200" dirty="0">
                <a:latin typeface="Arial Black" panose="020B0A04020102020204" pitchFamily="34" charset="0"/>
              </a:rPr>
              <a:t>Eat &amp; Drink to Live Forever (Jn 6:53-58)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8631B-85D7-4B87-B2E4-EE0E1FD01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255" y="1685927"/>
            <a:ext cx="8566896" cy="4776784"/>
          </a:xfrm>
        </p:spPr>
        <p:txBody>
          <a:bodyPr>
            <a:normAutofit fontScale="85000" lnSpcReduction="20000"/>
          </a:bodyPr>
          <a:lstStyle/>
          <a:p>
            <a:r>
              <a:rPr lang="en-US" sz="2200" b="1" baseline="30000" dirty="0">
                <a:latin typeface="Arial Black" panose="020B0A04020102020204" pitchFamily="34" charset="0"/>
              </a:rPr>
              <a:t>53 </a:t>
            </a:r>
            <a:r>
              <a:rPr lang="en-US" sz="2200" b="1" dirty="0">
                <a:latin typeface="Arial Black" panose="020B0A04020102020204" pitchFamily="34" charset="0"/>
              </a:rPr>
              <a:t>Then Jesus said to them, “Most assuredly, I say to you, unless you eat the flesh of the Son of Man and drink His blood, you have no life in you. </a:t>
            </a:r>
            <a:r>
              <a:rPr lang="en-US" sz="2200" b="1" baseline="30000" dirty="0">
                <a:latin typeface="Arial Black" panose="020B0A04020102020204" pitchFamily="34" charset="0"/>
              </a:rPr>
              <a:t>54 </a:t>
            </a:r>
            <a:r>
              <a:rPr lang="en-US" sz="2200" b="1" dirty="0">
                <a:latin typeface="Arial Black" panose="020B0A04020102020204" pitchFamily="34" charset="0"/>
              </a:rPr>
              <a:t>Whoever eats My flesh and drinks My blood has eternal life, and I will raise him up at the last day. </a:t>
            </a:r>
            <a:r>
              <a:rPr lang="en-US" sz="2200" b="1" baseline="30000" dirty="0">
                <a:latin typeface="Arial Black" panose="020B0A04020102020204" pitchFamily="34" charset="0"/>
              </a:rPr>
              <a:t>55 </a:t>
            </a:r>
            <a:r>
              <a:rPr lang="en-US" sz="2200" b="1" dirty="0">
                <a:latin typeface="Arial Black" panose="020B0A04020102020204" pitchFamily="34" charset="0"/>
              </a:rPr>
              <a:t>For My flesh is food indeed, and My blood is drink indeed. </a:t>
            </a:r>
            <a:r>
              <a:rPr lang="en-US" sz="2200" b="1" baseline="30000" dirty="0">
                <a:latin typeface="Arial Black" panose="020B0A04020102020204" pitchFamily="34" charset="0"/>
              </a:rPr>
              <a:t>56 </a:t>
            </a:r>
            <a:r>
              <a:rPr lang="en-US" sz="2200" b="1" dirty="0">
                <a:latin typeface="Arial Black" panose="020B0A04020102020204" pitchFamily="34" charset="0"/>
              </a:rPr>
              <a:t>He who eats My flesh and drinks My blood abides in Me, and I in him. </a:t>
            </a:r>
            <a:r>
              <a:rPr lang="en-US" sz="2200" b="1" baseline="30000" dirty="0">
                <a:latin typeface="Arial Black" panose="020B0A04020102020204" pitchFamily="34" charset="0"/>
              </a:rPr>
              <a:t>57 </a:t>
            </a:r>
            <a:r>
              <a:rPr lang="en-US" sz="2200" b="1" dirty="0">
                <a:latin typeface="Arial Black" panose="020B0A04020102020204" pitchFamily="34" charset="0"/>
              </a:rPr>
              <a:t>As the living Father sent Me, and I live because of the Father, so he who feeds on Me will live because of Me. </a:t>
            </a:r>
            <a:r>
              <a:rPr lang="en-US" sz="2200" b="1" baseline="30000" dirty="0">
                <a:latin typeface="Arial Black" panose="020B0A04020102020204" pitchFamily="34" charset="0"/>
              </a:rPr>
              <a:t>58 </a:t>
            </a:r>
            <a:r>
              <a:rPr lang="en-US" sz="2200" b="1" dirty="0">
                <a:latin typeface="Arial Black" panose="020B0A04020102020204" pitchFamily="34" charset="0"/>
              </a:rPr>
              <a:t>This is the bread which came down from heaven—not as your fathers ate the manna, and are dead. He who eats this bread will live forever.”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39732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552F9-D8A1-4F4D-A03C-7B6BCDC60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rial Black" panose="020B0A04020102020204" pitchFamily="34" charset="0"/>
              </a:rPr>
              <a:t>The Lord’s Supper: </a:t>
            </a:r>
            <a:br>
              <a:rPr lang="en-US" sz="3200" b="1" dirty="0">
                <a:latin typeface="Arial Black" panose="020B0A04020102020204" pitchFamily="34" charset="0"/>
              </a:rPr>
            </a:br>
            <a:r>
              <a:rPr lang="en-US" sz="3200" b="1" u="sng" dirty="0">
                <a:latin typeface="Arial Black" panose="020B0A04020102020204" pitchFamily="34" charset="0"/>
              </a:rPr>
              <a:t>Instituted</a:t>
            </a:r>
            <a:r>
              <a:rPr lang="en-US" sz="3200" b="1" dirty="0">
                <a:latin typeface="Arial Black" panose="020B0A04020102020204" pitchFamily="34" charset="0"/>
              </a:rPr>
              <a:t> by Christ (1 Cor 11:23-25)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57F89-0C7B-4B76-8C08-9BF6C0740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baseline="30000" dirty="0">
                <a:latin typeface="Arial Black" panose="020B0A04020102020204" pitchFamily="34" charset="0"/>
                <a:cs typeface="Arial" panose="020B0604020202020204" pitchFamily="34" charset="0"/>
              </a:rPr>
              <a:t>23 </a:t>
            </a:r>
            <a:r>
              <a:rPr lang="en-US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For I received from the Lord that which I also delivered to you: that the Lord Jesus on the </a:t>
            </a:r>
            <a:r>
              <a:rPr lang="en-US" sz="2000" b="1" i="1" dirty="0">
                <a:latin typeface="Arial Black" panose="020B0A04020102020204" pitchFamily="34" charset="0"/>
                <a:cs typeface="Arial" panose="020B0604020202020204" pitchFamily="34" charset="0"/>
              </a:rPr>
              <a:t>same</a:t>
            </a:r>
            <a:r>
              <a:rPr lang="en-US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 night in which He was betrayed took bread; </a:t>
            </a:r>
            <a:r>
              <a:rPr lang="en-US" sz="2000" b="1" baseline="30000" dirty="0">
                <a:latin typeface="Arial Black" panose="020B0A04020102020204" pitchFamily="34" charset="0"/>
                <a:cs typeface="Arial" panose="020B0604020202020204" pitchFamily="34" charset="0"/>
              </a:rPr>
              <a:t>24 </a:t>
            </a:r>
            <a:r>
              <a:rPr lang="en-US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and when He had given thanks, He broke </a:t>
            </a:r>
            <a:r>
              <a:rPr lang="en-US" sz="2000" b="1" i="1" dirty="0">
                <a:latin typeface="Arial Black" panose="020B0A04020102020204" pitchFamily="34" charset="0"/>
                <a:cs typeface="Arial" panose="020B0604020202020204" pitchFamily="34" charset="0"/>
              </a:rPr>
              <a:t>it</a:t>
            </a:r>
            <a:r>
              <a:rPr lang="en-US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 and said, “Take, eat; this is My body which is broken for you; do this in remembrance of Me.” </a:t>
            </a:r>
            <a:r>
              <a:rPr lang="en-US" sz="2000" b="1" baseline="30000" dirty="0">
                <a:latin typeface="Arial Black" panose="020B0A04020102020204" pitchFamily="34" charset="0"/>
                <a:cs typeface="Arial" panose="020B0604020202020204" pitchFamily="34" charset="0"/>
              </a:rPr>
              <a:t>25 </a:t>
            </a:r>
            <a:r>
              <a:rPr lang="en-US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In the same manner </a:t>
            </a:r>
            <a:r>
              <a:rPr lang="en-US" sz="2000" b="1" i="1" dirty="0">
                <a:latin typeface="Arial Black" panose="020B0A04020102020204" pitchFamily="34" charset="0"/>
                <a:cs typeface="Arial" panose="020B0604020202020204" pitchFamily="34" charset="0"/>
              </a:rPr>
              <a:t>He</a:t>
            </a:r>
            <a:r>
              <a:rPr lang="en-US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 also </a:t>
            </a:r>
            <a:r>
              <a:rPr lang="en-US" sz="2000" b="1" i="1" dirty="0">
                <a:latin typeface="Arial Black" panose="020B0A04020102020204" pitchFamily="34" charset="0"/>
                <a:cs typeface="Arial" panose="020B0604020202020204" pitchFamily="34" charset="0"/>
              </a:rPr>
              <a:t>took</a:t>
            </a:r>
            <a:r>
              <a:rPr lang="en-US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 the cup after supper, saying, “This cup is the new covenant in My blood. This do, as often as you drink </a:t>
            </a:r>
            <a:r>
              <a:rPr lang="en-US" sz="2000" b="1" i="1" dirty="0">
                <a:latin typeface="Arial Black" panose="020B0A04020102020204" pitchFamily="34" charset="0"/>
                <a:cs typeface="Arial" panose="020B0604020202020204" pitchFamily="34" charset="0"/>
              </a:rPr>
              <a:t>it,</a:t>
            </a:r>
            <a:r>
              <a:rPr lang="en-US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 in remembrance of Me.”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4839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552F9-D8A1-4F4D-A03C-7B6BCDC60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55" y="395289"/>
            <a:ext cx="8425890" cy="94114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The Lord’s Supper: </a:t>
            </a:r>
            <a:br>
              <a:rPr lang="en-US" sz="3200" dirty="0">
                <a:latin typeface="Arial Black" panose="020B0A04020102020204" pitchFamily="34" charset="0"/>
              </a:rPr>
            </a:br>
            <a:r>
              <a:rPr lang="en-US" sz="3200" u="sng" dirty="0">
                <a:latin typeface="Arial Black" panose="020B0A04020102020204" pitchFamily="34" charset="0"/>
              </a:rPr>
              <a:t>Covenant</a:t>
            </a:r>
            <a:r>
              <a:rPr lang="en-US" sz="3200" dirty="0">
                <a:latin typeface="Arial Black" panose="020B0A04020102020204" pitchFamily="34" charset="0"/>
              </a:rPr>
              <a:t> Meal (</a:t>
            </a:r>
            <a:r>
              <a:rPr lang="en-US" sz="3200" b="1" dirty="0">
                <a:latin typeface="Arial Black" panose="020B0A04020102020204" pitchFamily="34" charset="0"/>
                <a:cs typeface="Arial" panose="020B0604020202020204" pitchFamily="34" charset="0"/>
              </a:rPr>
              <a:t>1 Cor 11:23-25)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57F89-0C7B-4B76-8C08-9BF6C0740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255" y="1685927"/>
            <a:ext cx="8425890" cy="4391316"/>
          </a:xfrm>
        </p:spPr>
        <p:txBody>
          <a:bodyPr/>
          <a:lstStyle/>
          <a:p>
            <a:r>
              <a:rPr lang="en-US" sz="2000" b="1" baseline="30000" dirty="0">
                <a:latin typeface="Arial Black" panose="020B0A04020102020204" pitchFamily="34" charset="0"/>
                <a:cs typeface="Arial" panose="020B0604020202020204" pitchFamily="34" charset="0"/>
              </a:rPr>
              <a:t>23 </a:t>
            </a:r>
            <a:r>
              <a:rPr lang="en-US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For I received from the Lord that which I also delivered to you: that the Lord Jesus on the </a:t>
            </a:r>
            <a:r>
              <a:rPr lang="en-US" sz="2000" b="1" i="1" dirty="0">
                <a:latin typeface="Arial Black" panose="020B0A04020102020204" pitchFamily="34" charset="0"/>
                <a:cs typeface="Arial" panose="020B0604020202020204" pitchFamily="34" charset="0"/>
              </a:rPr>
              <a:t>same</a:t>
            </a:r>
            <a:r>
              <a:rPr lang="en-US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 night in which He was betrayed took bread; </a:t>
            </a:r>
            <a:r>
              <a:rPr lang="en-US" sz="2000" b="1" baseline="30000" dirty="0">
                <a:latin typeface="Arial Black" panose="020B0A04020102020204" pitchFamily="34" charset="0"/>
                <a:cs typeface="Arial" panose="020B0604020202020204" pitchFamily="34" charset="0"/>
              </a:rPr>
              <a:t>24 </a:t>
            </a:r>
            <a:r>
              <a:rPr lang="en-US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and when He had given thanks, He broke </a:t>
            </a:r>
            <a:r>
              <a:rPr lang="en-US" sz="2000" b="1" i="1" dirty="0">
                <a:latin typeface="Arial Black" panose="020B0A04020102020204" pitchFamily="34" charset="0"/>
                <a:cs typeface="Arial" panose="020B0604020202020204" pitchFamily="34" charset="0"/>
              </a:rPr>
              <a:t>it</a:t>
            </a:r>
            <a:r>
              <a:rPr lang="en-US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 and said, “Take, eat; this is My body which is broken for you; do this in remembrance of Me.” </a:t>
            </a:r>
            <a:r>
              <a:rPr lang="en-US" sz="2000" b="1" baseline="30000" dirty="0">
                <a:latin typeface="Arial Black" panose="020B0A04020102020204" pitchFamily="34" charset="0"/>
                <a:cs typeface="Arial" panose="020B0604020202020204" pitchFamily="34" charset="0"/>
              </a:rPr>
              <a:t>25 </a:t>
            </a:r>
            <a:r>
              <a:rPr lang="en-US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In the same manner </a:t>
            </a:r>
            <a:r>
              <a:rPr lang="en-US" sz="2000" b="1" i="1" dirty="0">
                <a:latin typeface="Arial Black" panose="020B0A04020102020204" pitchFamily="34" charset="0"/>
                <a:cs typeface="Arial" panose="020B0604020202020204" pitchFamily="34" charset="0"/>
              </a:rPr>
              <a:t>He</a:t>
            </a:r>
            <a:r>
              <a:rPr lang="en-US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 also </a:t>
            </a:r>
            <a:r>
              <a:rPr lang="en-US" sz="2000" b="1" i="1" dirty="0">
                <a:latin typeface="Arial Black" panose="020B0A04020102020204" pitchFamily="34" charset="0"/>
                <a:cs typeface="Arial" panose="020B0604020202020204" pitchFamily="34" charset="0"/>
              </a:rPr>
              <a:t>took</a:t>
            </a:r>
            <a:r>
              <a:rPr lang="en-US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 the cup after supper, saying, </a:t>
            </a:r>
            <a:r>
              <a:rPr lang="en-US" sz="2000" b="1" dirty="0">
                <a:highlight>
                  <a:srgbClr val="FFFF00"/>
                </a:highlight>
                <a:latin typeface="Arial Black" panose="020B0A04020102020204" pitchFamily="34" charset="0"/>
                <a:cs typeface="Arial" panose="020B0604020202020204" pitchFamily="34" charset="0"/>
              </a:rPr>
              <a:t>“This cup is the new covenant in My blood</a:t>
            </a:r>
            <a:r>
              <a:rPr lang="en-US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. This do, as often as you drink </a:t>
            </a:r>
            <a:r>
              <a:rPr lang="en-US" sz="2000" b="1" i="1" dirty="0">
                <a:latin typeface="Arial Black" panose="020B0A04020102020204" pitchFamily="34" charset="0"/>
                <a:cs typeface="Arial" panose="020B0604020202020204" pitchFamily="34" charset="0"/>
              </a:rPr>
              <a:t>it,</a:t>
            </a:r>
            <a:r>
              <a:rPr lang="en-US" sz="2000" b="1" dirty="0">
                <a:latin typeface="Arial Black" panose="020B0A04020102020204" pitchFamily="34" charset="0"/>
                <a:cs typeface="Arial" panose="020B0604020202020204" pitchFamily="34" charset="0"/>
              </a:rPr>
              <a:t> in remembrance of Me.”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36608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552F9-D8A1-4F4D-A03C-7B6BCDC60C2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" y="395288"/>
            <a:ext cx="10058399" cy="1112837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The Lord’s Supper: </a:t>
            </a:r>
            <a:br>
              <a:rPr lang="en-US" sz="3200" dirty="0">
                <a:latin typeface="Arial Black" panose="020B0A04020102020204" pitchFamily="34" charset="0"/>
              </a:rPr>
            </a:br>
            <a:r>
              <a:rPr lang="en-US" sz="3200" u="sng" dirty="0">
                <a:latin typeface="Arial Black" panose="020B0A04020102020204" pitchFamily="34" charset="0"/>
              </a:rPr>
              <a:t>Covenant</a:t>
            </a:r>
            <a:r>
              <a:rPr lang="en-US" sz="3200" dirty="0">
                <a:latin typeface="Arial Black" panose="020B0A04020102020204" pitchFamily="34" charset="0"/>
              </a:rPr>
              <a:t> Meal (</a:t>
            </a:r>
            <a:r>
              <a:rPr lang="en-US" sz="3200" dirty="0" err="1">
                <a:latin typeface="Arial Black" panose="020B0A04020102020204" pitchFamily="34" charset="0"/>
              </a:rPr>
              <a:t>Jer</a:t>
            </a:r>
            <a:r>
              <a:rPr lang="en-US" sz="3200" dirty="0">
                <a:latin typeface="Arial Black" panose="020B0A04020102020204" pitchFamily="34" charset="0"/>
              </a:rPr>
              <a:t> 31:31-34)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57F89-0C7B-4B76-8C08-9BF6C07406C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85925"/>
            <a:ext cx="10058400" cy="4391025"/>
          </a:xfrm>
        </p:spPr>
        <p:txBody>
          <a:bodyPr>
            <a:normAutofit fontScale="77500" lnSpcReduction="20000"/>
          </a:bodyPr>
          <a:lstStyle/>
          <a:p>
            <a:r>
              <a:rPr lang="en-US" sz="2300" baseline="30000" dirty="0">
                <a:latin typeface="Arial Black" panose="020B0A04020102020204" pitchFamily="34" charset="0"/>
              </a:rPr>
              <a:t>31 </a:t>
            </a:r>
            <a:r>
              <a:rPr lang="en-US" sz="2300" dirty="0">
                <a:latin typeface="Arial Black" panose="020B0A04020102020204" pitchFamily="34" charset="0"/>
              </a:rPr>
              <a:t>“Behold, the days are coming, says the </a:t>
            </a:r>
            <a:r>
              <a:rPr lang="en-US" sz="2300" cap="small" dirty="0">
                <a:effectLst/>
                <a:latin typeface="Arial Black" panose="020B0A04020102020204" pitchFamily="34" charset="0"/>
              </a:rPr>
              <a:t>Lord</a:t>
            </a:r>
            <a:r>
              <a:rPr lang="en-US" sz="2300" dirty="0">
                <a:latin typeface="Arial Black" panose="020B0A04020102020204" pitchFamily="34" charset="0"/>
              </a:rPr>
              <a:t>, when I will make a new covenant with the house of Israel and with the house of Judah— </a:t>
            </a:r>
            <a:r>
              <a:rPr lang="en-US" sz="2300" baseline="30000" dirty="0">
                <a:latin typeface="Arial Black" panose="020B0A04020102020204" pitchFamily="34" charset="0"/>
              </a:rPr>
              <a:t>32 </a:t>
            </a:r>
            <a:r>
              <a:rPr lang="en-US" sz="2300" dirty="0">
                <a:latin typeface="Arial Black" panose="020B0A04020102020204" pitchFamily="34" charset="0"/>
              </a:rPr>
              <a:t>not according to the covenant that I made with their fathers in the day </a:t>
            </a:r>
            <a:r>
              <a:rPr lang="en-US" sz="2300" i="1" dirty="0">
                <a:latin typeface="Arial Black" panose="020B0A04020102020204" pitchFamily="34" charset="0"/>
              </a:rPr>
              <a:t>that</a:t>
            </a:r>
            <a:r>
              <a:rPr lang="en-US" sz="2300" dirty="0">
                <a:latin typeface="Arial Black" panose="020B0A04020102020204" pitchFamily="34" charset="0"/>
              </a:rPr>
              <a:t> I took them by the hand to lead them out of the land of Egypt, My covenant which they broke, though I was a husband to them, says the </a:t>
            </a:r>
            <a:r>
              <a:rPr lang="en-US" sz="2300" cap="small" dirty="0">
                <a:effectLst/>
                <a:latin typeface="Arial Black" panose="020B0A04020102020204" pitchFamily="34" charset="0"/>
              </a:rPr>
              <a:t>Lord</a:t>
            </a:r>
            <a:r>
              <a:rPr lang="en-US" sz="2300" dirty="0">
                <a:latin typeface="Arial Black" panose="020B0A04020102020204" pitchFamily="34" charset="0"/>
              </a:rPr>
              <a:t>. </a:t>
            </a:r>
            <a:r>
              <a:rPr lang="en-US" sz="2300" baseline="30000" dirty="0">
                <a:latin typeface="Arial Black" panose="020B0A04020102020204" pitchFamily="34" charset="0"/>
              </a:rPr>
              <a:t>33 </a:t>
            </a:r>
            <a:r>
              <a:rPr lang="en-US" sz="2300" dirty="0">
                <a:latin typeface="Arial Black" panose="020B0A04020102020204" pitchFamily="34" charset="0"/>
              </a:rPr>
              <a:t>But this </a:t>
            </a:r>
            <a:r>
              <a:rPr lang="en-US" sz="2300" i="1" dirty="0">
                <a:latin typeface="Arial Black" panose="020B0A04020102020204" pitchFamily="34" charset="0"/>
              </a:rPr>
              <a:t>is</a:t>
            </a:r>
            <a:r>
              <a:rPr lang="en-US" sz="2300" dirty="0">
                <a:latin typeface="Arial Black" panose="020B0A04020102020204" pitchFamily="34" charset="0"/>
              </a:rPr>
              <a:t> the covenant that I will make with the house of Israel after those days, says the </a:t>
            </a:r>
            <a:r>
              <a:rPr lang="en-US" sz="2300" cap="small" dirty="0">
                <a:effectLst/>
                <a:latin typeface="Arial Black" panose="020B0A04020102020204" pitchFamily="34" charset="0"/>
              </a:rPr>
              <a:t>Lord</a:t>
            </a:r>
            <a:r>
              <a:rPr lang="en-US" sz="2300" dirty="0">
                <a:latin typeface="Arial Black" panose="020B0A04020102020204" pitchFamily="34" charset="0"/>
              </a:rPr>
              <a:t>: I will put My law in their minds, and write it on their hearts; and I will be their God, and they shall be My people. </a:t>
            </a:r>
            <a:r>
              <a:rPr lang="en-US" sz="2300" baseline="30000" dirty="0">
                <a:latin typeface="Arial Black" panose="020B0A04020102020204" pitchFamily="34" charset="0"/>
              </a:rPr>
              <a:t>34 </a:t>
            </a:r>
            <a:r>
              <a:rPr lang="en-US" sz="2300" dirty="0">
                <a:latin typeface="Arial Black" panose="020B0A04020102020204" pitchFamily="34" charset="0"/>
              </a:rPr>
              <a:t>No more shall every man teach his neighbor, and every man his brother, saying, ‘Know the </a:t>
            </a:r>
            <a:r>
              <a:rPr lang="en-US" sz="2300" cap="small" dirty="0">
                <a:effectLst/>
                <a:latin typeface="Arial Black" panose="020B0A04020102020204" pitchFamily="34" charset="0"/>
              </a:rPr>
              <a:t>Lord</a:t>
            </a:r>
            <a:r>
              <a:rPr lang="en-US" sz="2300" dirty="0">
                <a:latin typeface="Arial Black" panose="020B0A04020102020204" pitchFamily="34" charset="0"/>
              </a:rPr>
              <a:t>,’ for they all shall know Me, from the least of them to the greatest of them, says the </a:t>
            </a:r>
            <a:r>
              <a:rPr lang="en-US" sz="2300" cap="small" dirty="0">
                <a:effectLst/>
                <a:latin typeface="Arial Black" panose="020B0A04020102020204" pitchFamily="34" charset="0"/>
              </a:rPr>
              <a:t>Lord</a:t>
            </a:r>
            <a:r>
              <a:rPr lang="en-US" sz="2300" dirty="0">
                <a:latin typeface="Arial Black" panose="020B0A04020102020204" pitchFamily="34" charset="0"/>
              </a:rPr>
              <a:t>. For I will forgive their iniquity, and their sin I will remember no more.”</a:t>
            </a:r>
          </a:p>
          <a:p>
            <a:endParaRPr lang="en-US" sz="2000" b="1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5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78D1E-AB49-49DE-8613-DC9094DF2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The Lord’s Supper: </a:t>
            </a:r>
            <a:br>
              <a:rPr lang="en-US" sz="3200" dirty="0">
                <a:latin typeface="Arial Black" panose="020B0A04020102020204" pitchFamily="34" charset="0"/>
              </a:rPr>
            </a:br>
            <a:r>
              <a:rPr lang="en-US" sz="3200" dirty="0">
                <a:latin typeface="Arial Black" panose="020B0A04020102020204" pitchFamily="34" charset="0"/>
              </a:rPr>
              <a:t>A </a:t>
            </a:r>
            <a:r>
              <a:rPr lang="en-US" sz="3200" u="sng" dirty="0">
                <a:latin typeface="Arial Black" panose="020B0A04020102020204" pitchFamily="34" charset="0"/>
              </a:rPr>
              <a:t>Communal</a:t>
            </a:r>
            <a:r>
              <a:rPr lang="en-US" sz="3200" dirty="0">
                <a:latin typeface="Arial Black" panose="020B0A04020102020204" pitchFamily="34" charset="0"/>
              </a:rPr>
              <a:t> Meal (1 Cor 11:17-18)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A16AD-468B-4D78-9F48-D5A874197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aseline="30000" dirty="0">
                <a:latin typeface="Arial Black" panose="020B0A04020102020204" pitchFamily="34" charset="0"/>
              </a:rPr>
              <a:t>17 </a:t>
            </a:r>
            <a:r>
              <a:rPr lang="en-US" sz="2400" dirty="0">
                <a:latin typeface="Arial Black" panose="020B0A04020102020204" pitchFamily="34" charset="0"/>
              </a:rPr>
              <a:t>Now in giving these instructions I do not praise </a:t>
            </a:r>
            <a:r>
              <a:rPr lang="en-US" sz="2400" i="1" dirty="0">
                <a:latin typeface="Arial Black" panose="020B0A04020102020204" pitchFamily="34" charset="0"/>
              </a:rPr>
              <a:t>you,</a:t>
            </a:r>
            <a:r>
              <a:rPr lang="en-US" sz="2400" dirty="0">
                <a:latin typeface="Arial Black" panose="020B0A04020102020204" pitchFamily="34" charset="0"/>
              </a:rPr>
              <a:t> since </a:t>
            </a:r>
            <a:r>
              <a:rPr lang="en-US" sz="2400" dirty="0">
                <a:highlight>
                  <a:srgbClr val="FFFF00"/>
                </a:highlight>
                <a:latin typeface="Arial Black" panose="020B0A04020102020204" pitchFamily="34" charset="0"/>
              </a:rPr>
              <a:t>you come together </a:t>
            </a:r>
            <a:r>
              <a:rPr lang="en-US" sz="2400" dirty="0">
                <a:latin typeface="Arial Black" panose="020B0A04020102020204" pitchFamily="34" charset="0"/>
              </a:rPr>
              <a:t>not for the better but for the worse. </a:t>
            </a:r>
            <a:r>
              <a:rPr lang="en-US" sz="2400" baseline="30000" dirty="0">
                <a:latin typeface="Arial Black" panose="020B0A04020102020204" pitchFamily="34" charset="0"/>
              </a:rPr>
              <a:t>18 </a:t>
            </a:r>
            <a:r>
              <a:rPr lang="en-US" sz="2400" dirty="0">
                <a:latin typeface="Arial Black" panose="020B0A04020102020204" pitchFamily="34" charset="0"/>
              </a:rPr>
              <a:t>For first of all, </a:t>
            </a:r>
            <a:r>
              <a:rPr lang="en-US" sz="2400" dirty="0">
                <a:highlight>
                  <a:srgbClr val="FFFF00"/>
                </a:highlight>
                <a:latin typeface="Arial Black" panose="020B0A04020102020204" pitchFamily="34" charset="0"/>
              </a:rPr>
              <a:t>when you come together as a church</a:t>
            </a:r>
            <a:r>
              <a:rPr lang="en-US" sz="2400" dirty="0">
                <a:latin typeface="Arial Black" panose="020B0A04020102020204" pitchFamily="34" charset="0"/>
              </a:rPr>
              <a:t>, I hear that there are divisions among you, and in part I believe it. </a:t>
            </a:r>
          </a:p>
        </p:txBody>
      </p:sp>
    </p:spTree>
    <p:extLst>
      <p:ext uri="{BB962C8B-B14F-4D97-AF65-F5344CB8AC3E}">
        <p14:creationId xmlns:p14="http://schemas.microsoft.com/office/powerpoint/2010/main" val="127757966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78D1E-AB49-49DE-8613-DC9094DF2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The Lord’s Supper: </a:t>
            </a:r>
            <a:br>
              <a:rPr lang="en-US" sz="3200" dirty="0">
                <a:latin typeface="Arial Black" panose="020B0A04020102020204" pitchFamily="34" charset="0"/>
              </a:rPr>
            </a:br>
            <a:r>
              <a:rPr lang="en-US" sz="3200" dirty="0">
                <a:latin typeface="Arial Black" panose="020B0A04020102020204" pitchFamily="34" charset="0"/>
              </a:rPr>
              <a:t>A </a:t>
            </a:r>
            <a:r>
              <a:rPr lang="en-US" sz="3200" u="sng" dirty="0">
                <a:latin typeface="Arial Black" panose="020B0A04020102020204" pitchFamily="34" charset="0"/>
              </a:rPr>
              <a:t>Communal</a:t>
            </a:r>
            <a:r>
              <a:rPr lang="en-US" sz="3200" dirty="0">
                <a:latin typeface="Arial Black" panose="020B0A04020102020204" pitchFamily="34" charset="0"/>
              </a:rPr>
              <a:t> Meal (1 Cor 11:17-18, 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A16AD-468B-4D78-9F48-D5A874197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aseline="30000" dirty="0">
                <a:latin typeface="Arial Black" panose="020B0A04020102020204" pitchFamily="34" charset="0"/>
              </a:rPr>
              <a:t>17 </a:t>
            </a:r>
            <a:r>
              <a:rPr lang="en-US" sz="2400" dirty="0">
                <a:latin typeface="Arial Black" panose="020B0A04020102020204" pitchFamily="34" charset="0"/>
              </a:rPr>
              <a:t>Now in giving these instructions I do not praise </a:t>
            </a:r>
            <a:r>
              <a:rPr lang="en-US" sz="2400" i="1" dirty="0">
                <a:latin typeface="Arial Black" panose="020B0A04020102020204" pitchFamily="34" charset="0"/>
              </a:rPr>
              <a:t>you,</a:t>
            </a:r>
            <a:r>
              <a:rPr lang="en-US" sz="2400" dirty="0">
                <a:latin typeface="Arial Black" panose="020B0A04020102020204" pitchFamily="34" charset="0"/>
              </a:rPr>
              <a:t> since </a:t>
            </a:r>
            <a:r>
              <a:rPr lang="en-US" sz="2400" dirty="0">
                <a:highlight>
                  <a:srgbClr val="FFFF00"/>
                </a:highlight>
                <a:latin typeface="Arial Black" panose="020B0A04020102020204" pitchFamily="34" charset="0"/>
              </a:rPr>
              <a:t>you come together </a:t>
            </a:r>
            <a:r>
              <a:rPr lang="en-US" sz="2400" dirty="0">
                <a:latin typeface="Arial Black" panose="020B0A04020102020204" pitchFamily="34" charset="0"/>
              </a:rPr>
              <a:t>not for the better but for the worse. </a:t>
            </a:r>
            <a:r>
              <a:rPr lang="en-US" sz="2400" baseline="30000" dirty="0">
                <a:latin typeface="Arial Black" panose="020B0A04020102020204" pitchFamily="34" charset="0"/>
              </a:rPr>
              <a:t>18 </a:t>
            </a:r>
            <a:r>
              <a:rPr lang="en-US" sz="2400" dirty="0">
                <a:latin typeface="Arial Black" panose="020B0A04020102020204" pitchFamily="34" charset="0"/>
              </a:rPr>
              <a:t>For first of all, </a:t>
            </a:r>
            <a:r>
              <a:rPr lang="en-US" sz="2400" dirty="0">
                <a:highlight>
                  <a:srgbClr val="FFFF00"/>
                </a:highlight>
                <a:latin typeface="Arial Black" panose="020B0A04020102020204" pitchFamily="34" charset="0"/>
              </a:rPr>
              <a:t>when you come together as a church</a:t>
            </a:r>
            <a:r>
              <a:rPr lang="en-US" sz="2400" dirty="0">
                <a:latin typeface="Arial Black" panose="020B0A04020102020204" pitchFamily="34" charset="0"/>
              </a:rPr>
              <a:t>, I hear that there are divisions among you, and in part I believe it…</a:t>
            </a:r>
            <a:r>
              <a:rPr lang="en-US" sz="2400" baseline="30000" dirty="0">
                <a:latin typeface="Arial Black" panose="020B0A04020102020204" pitchFamily="34" charset="0"/>
              </a:rPr>
              <a:t>20 </a:t>
            </a:r>
            <a:r>
              <a:rPr lang="en-US" sz="2400" dirty="0">
                <a:latin typeface="Arial Black" panose="020B0A04020102020204" pitchFamily="34" charset="0"/>
              </a:rPr>
              <a:t>Therefore </a:t>
            </a:r>
            <a:r>
              <a:rPr lang="en-US" sz="2400" dirty="0">
                <a:highlight>
                  <a:srgbClr val="FFFF00"/>
                </a:highlight>
                <a:latin typeface="Arial Black" panose="020B0A04020102020204" pitchFamily="34" charset="0"/>
              </a:rPr>
              <a:t>when you come together in one place</a:t>
            </a:r>
            <a:r>
              <a:rPr lang="en-US" sz="2400" dirty="0">
                <a:latin typeface="Arial Black" panose="020B0A04020102020204" pitchFamily="34" charset="0"/>
              </a:rPr>
              <a:t>, it is not to eat the Lord’s Supper. </a:t>
            </a:r>
          </a:p>
        </p:txBody>
      </p:sp>
    </p:spTree>
    <p:extLst>
      <p:ext uri="{BB962C8B-B14F-4D97-AF65-F5344CB8AC3E}">
        <p14:creationId xmlns:p14="http://schemas.microsoft.com/office/powerpoint/2010/main" val="1644564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78D1E-AB49-49DE-8613-DC9094DF2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The Lord’s Supper: </a:t>
            </a:r>
            <a:br>
              <a:rPr lang="en-US" sz="3200" dirty="0">
                <a:latin typeface="Arial Black" panose="020B0A04020102020204" pitchFamily="34" charset="0"/>
              </a:rPr>
            </a:br>
            <a:r>
              <a:rPr lang="en-US" sz="3200" dirty="0">
                <a:latin typeface="Arial Black" panose="020B0A04020102020204" pitchFamily="34" charset="0"/>
              </a:rPr>
              <a:t>A </a:t>
            </a:r>
            <a:r>
              <a:rPr lang="en-US" sz="3200" u="sng" dirty="0">
                <a:latin typeface="Arial Black" panose="020B0A04020102020204" pitchFamily="34" charset="0"/>
              </a:rPr>
              <a:t>Communal</a:t>
            </a:r>
            <a:r>
              <a:rPr lang="en-US" sz="3200" dirty="0">
                <a:latin typeface="Arial Black" panose="020B0A04020102020204" pitchFamily="34" charset="0"/>
              </a:rPr>
              <a:t> Meal (1 Cor 11:33-34)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A16AD-468B-4D78-9F48-D5A874197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aseline="30000" dirty="0">
                <a:latin typeface="Arial Black" panose="020B0A04020102020204" pitchFamily="34" charset="0"/>
              </a:rPr>
              <a:t>33 </a:t>
            </a:r>
            <a:r>
              <a:rPr lang="en-US" sz="2800" dirty="0">
                <a:latin typeface="Arial Black" panose="020B0A04020102020204" pitchFamily="34" charset="0"/>
              </a:rPr>
              <a:t>Therefore, my brethren, </a:t>
            </a:r>
            <a:r>
              <a:rPr lang="en-US" sz="2800" dirty="0">
                <a:highlight>
                  <a:srgbClr val="FFFF00"/>
                </a:highlight>
                <a:latin typeface="Arial Black" panose="020B0A04020102020204" pitchFamily="34" charset="0"/>
              </a:rPr>
              <a:t>when you come together to eat</a:t>
            </a:r>
            <a:r>
              <a:rPr lang="en-US" sz="2800" dirty="0">
                <a:latin typeface="Arial Black" panose="020B0A04020102020204" pitchFamily="34" charset="0"/>
              </a:rPr>
              <a:t>, wait for one another. </a:t>
            </a:r>
            <a:r>
              <a:rPr lang="en-US" sz="2800" baseline="30000" dirty="0">
                <a:latin typeface="Arial Black" panose="020B0A04020102020204" pitchFamily="34" charset="0"/>
              </a:rPr>
              <a:t>34 </a:t>
            </a:r>
            <a:r>
              <a:rPr lang="en-US" sz="2800" dirty="0">
                <a:latin typeface="Arial Black" panose="020B0A04020102020204" pitchFamily="34" charset="0"/>
              </a:rPr>
              <a:t>But if anyone is hungry, let him eat at home, </a:t>
            </a:r>
            <a:r>
              <a:rPr lang="en-US" sz="2800" dirty="0">
                <a:highlight>
                  <a:srgbClr val="FFFF00"/>
                </a:highlight>
                <a:latin typeface="Arial Black" panose="020B0A04020102020204" pitchFamily="34" charset="0"/>
              </a:rPr>
              <a:t>lest you come together for judgment</a:t>
            </a:r>
            <a:r>
              <a:rPr lang="en-US" sz="2800" dirty="0">
                <a:latin typeface="Arial Black" panose="020B0A04020102020204" pitchFamily="34" charset="0"/>
              </a:rPr>
              <a:t>. And the rest I will set in order when I come.</a:t>
            </a:r>
          </a:p>
        </p:txBody>
      </p:sp>
    </p:spTree>
    <p:extLst>
      <p:ext uri="{BB962C8B-B14F-4D97-AF65-F5344CB8AC3E}">
        <p14:creationId xmlns:p14="http://schemas.microsoft.com/office/powerpoint/2010/main" val="256137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268346D-5E77-4906-AC8D-57FB88F11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84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98DA83-66D5-456A-B625-D94B5EAFD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704" y="536575"/>
            <a:ext cx="3365010" cy="1453003"/>
          </a:xfrm>
        </p:spPr>
        <p:txBody>
          <a:bodyPr wrap="square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>
                <a:latin typeface="Arial Black" panose="020B0A04020102020204" pitchFamily="34" charset="0"/>
              </a:rPr>
              <a:t>The Lord’s Supper is a </a:t>
            </a:r>
            <a:r>
              <a:rPr lang="en-US" sz="2600" u="sng" dirty="0">
                <a:latin typeface="Arial Black" panose="020B0A04020102020204" pitchFamily="34" charset="0"/>
              </a:rPr>
              <a:t>Remembrance</a:t>
            </a:r>
            <a:r>
              <a:rPr lang="en-US" sz="2600" dirty="0">
                <a:latin typeface="Arial Black" panose="020B0A04020102020204" pitchFamily="34" charset="0"/>
              </a:rPr>
              <a:t> of His Death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68C6BE-41CC-4C4D-850F-F82321AE7B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92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pic>
        <p:nvPicPr>
          <p:cNvPr id="5" name="Picture 4" descr="A picture containing coffee cup&#10;&#10;Description automatically generated">
            <a:extLst>
              <a:ext uri="{FF2B5EF4-FFF2-40B4-BE49-F238E27FC236}">
                <a16:creationId xmlns:a16="http://schemas.microsoft.com/office/drawing/2014/main" id="{58439B86-EE99-45C8-A80D-FED4FEDF97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34" r="20447"/>
          <a:stretch/>
        </p:blipFill>
        <p:spPr>
          <a:xfrm>
            <a:off x="445500" y="927744"/>
            <a:ext cx="4124905" cy="4999856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CBC1FDF-AE13-4731-B38F-2761BDFDB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27459" y="2428148"/>
            <a:ext cx="4455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F0E4A-2785-484E-9258-F6930AC74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4700" y="2526152"/>
            <a:ext cx="4246075" cy="3795267"/>
          </a:xfrm>
        </p:spPr>
        <p:txBody>
          <a:bodyPr>
            <a:noAutofit/>
          </a:bodyPr>
          <a:lstStyle/>
          <a:p>
            <a:r>
              <a:rPr lang="en-US" sz="2200" dirty="0">
                <a:latin typeface="Arial Black" panose="020B0A04020102020204" pitchFamily="34" charset="0"/>
              </a:rPr>
              <a:t>The bread represents His body given for our sins</a:t>
            </a:r>
          </a:p>
          <a:p>
            <a:r>
              <a:rPr lang="en-US" sz="2200" dirty="0">
                <a:latin typeface="Arial Black" panose="020B0A04020102020204" pitchFamily="34" charset="0"/>
              </a:rPr>
              <a:t>The fruit of the vine represents the new covenant in His blood</a:t>
            </a:r>
          </a:p>
        </p:txBody>
      </p:sp>
    </p:spTree>
    <p:extLst>
      <p:ext uri="{BB962C8B-B14F-4D97-AF65-F5344CB8AC3E}">
        <p14:creationId xmlns:p14="http://schemas.microsoft.com/office/powerpoint/2010/main" val="107063146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C003D123-E6AF-49E6-9946-3C2EC4307667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6858000"/>
          </a:xfrm>
        </p:spPr>
      </p:pic>
    </p:spTree>
    <p:extLst>
      <p:ext uri="{BB962C8B-B14F-4D97-AF65-F5344CB8AC3E}">
        <p14:creationId xmlns:p14="http://schemas.microsoft.com/office/powerpoint/2010/main" val="1352813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2813</TotalTime>
  <Words>1076</Words>
  <Application>Microsoft Office PowerPoint</Application>
  <PresentationFormat>Custom</PresentationFormat>
  <Paragraphs>33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Avenir Next LT Pro</vt:lpstr>
      <vt:lpstr>Calibri</vt:lpstr>
      <vt:lpstr>Goudy Old Style</vt:lpstr>
      <vt:lpstr>Times New Roman</vt:lpstr>
      <vt:lpstr>Wingdings</vt:lpstr>
      <vt:lpstr>FrostyVTI</vt:lpstr>
      <vt:lpstr>The worship service</vt:lpstr>
      <vt:lpstr>The Lord’s Supper:  Instituted by Christ (1 Cor 11:23-25)</vt:lpstr>
      <vt:lpstr>The Lord’s Supper:  Covenant Meal (1 Cor 11:23-25)</vt:lpstr>
      <vt:lpstr>The Lord’s Supper:  Covenant Meal (Jer 31:31-34)</vt:lpstr>
      <vt:lpstr>The Lord’s Supper:  A Communal Meal (1 Cor 11:17-18)</vt:lpstr>
      <vt:lpstr>The Lord’s Supper:  A Communal Meal (1 Cor 11:17-18, 20)</vt:lpstr>
      <vt:lpstr>The Lord’s Supper:  A Communal Meal (1 Cor 11:33-34)</vt:lpstr>
      <vt:lpstr>The Lord’s Supper is a Remembrance of His Death</vt:lpstr>
      <vt:lpstr>PowerPoint Presentation</vt:lpstr>
      <vt:lpstr>The Lord’s Supper is a Proclamation of our Faith and Hope (1 Cor 11:26)</vt:lpstr>
      <vt:lpstr>Conclusion: We Must  Eat &amp; Drink to Live Forever (Jn 6:53-58)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</dc:title>
  <dc:creator>Rob Miller</dc:creator>
  <cp:lastModifiedBy>christian miller</cp:lastModifiedBy>
  <cp:revision>41</cp:revision>
  <cp:lastPrinted>2021-08-20T22:09:34Z</cp:lastPrinted>
  <dcterms:created xsi:type="dcterms:W3CDTF">2021-07-24T04:45:28Z</dcterms:created>
  <dcterms:modified xsi:type="dcterms:W3CDTF">2021-08-20T22:09:41Z</dcterms:modified>
</cp:coreProperties>
</file>