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9"/>
  </p:notesMasterIdLst>
  <p:sldIdLst>
    <p:sldId id="258" r:id="rId2"/>
    <p:sldId id="259" r:id="rId3"/>
    <p:sldId id="260" r:id="rId4"/>
    <p:sldId id="261" r:id="rId5"/>
    <p:sldId id="262"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Miller" initials="RM" lastIdx="1" clrIdx="0">
    <p:extLst>
      <p:ext uri="{19B8F6BF-5375-455C-9EA6-DF929625EA0E}">
        <p15:presenceInfo xmlns:p15="http://schemas.microsoft.com/office/powerpoint/2012/main" userId="03a1c689c4386d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81" d="100"/>
          <a:sy n="81" d="100"/>
        </p:scale>
        <p:origin x="120" y="432"/>
      </p:cViewPr>
      <p:guideLst/>
    </p:cSldViewPr>
  </p:slideViewPr>
  <p:outlineViewPr>
    <p:cViewPr>
      <p:scale>
        <a:sx n="33" d="100"/>
        <a:sy n="33" d="100"/>
      </p:scale>
      <p:origin x="0" y="-196"/>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5/26/2021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5/26/2021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5/26/2021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11:7 – 11</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C09B14D-3A5A-4AB1-8ABE-F995B0439396}"/>
              </a:ext>
            </a:extLst>
          </p:cNvPr>
          <p:cNvSpPr>
            <a:spLocks noGrp="1"/>
          </p:cNvSpPr>
          <p:nvPr>
            <p:ph type="title"/>
          </p:nvPr>
        </p:nvSpPr>
        <p:spPr>
          <a:xfrm>
            <a:off x="6094412" y="982132"/>
            <a:ext cx="4802185" cy="1303867"/>
          </a:xfrm>
        </p:spPr>
        <p:txBody>
          <a:bodyPr>
            <a:normAutofit/>
          </a:bodyPr>
          <a:lstStyle/>
          <a:p>
            <a:r>
              <a:rPr lang="en-US" dirty="0"/>
              <a:t>Verse 7 </a:t>
            </a:r>
          </a:p>
        </p:txBody>
      </p:sp>
      <p:sp>
        <p:nvSpPr>
          <p:cNvPr id="19" name="Rectangle 1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707E326-2180-4209-8A10-A7825B8A5EDB}"/>
              </a:ext>
            </a:extLst>
          </p:cNvPr>
          <p:cNvSpPr>
            <a:spLocks noGrp="1"/>
          </p:cNvSpPr>
          <p:nvPr>
            <p:ph idx="1"/>
          </p:nvPr>
        </p:nvSpPr>
        <p:spPr>
          <a:xfrm>
            <a:off x="6094412" y="2556932"/>
            <a:ext cx="4802184" cy="3318936"/>
          </a:xfrm>
        </p:spPr>
        <p:txBody>
          <a:bodyPr>
            <a:normAutofit fontScale="92500" lnSpcReduction="20000"/>
          </a:bodyPr>
          <a:lstStyle/>
          <a:p>
            <a:r>
              <a:rPr lang="en-US" sz="2200" dirty="0"/>
              <a:t>“</a:t>
            </a:r>
            <a:r>
              <a:rPr lang="en-US" sz="2200" baseline="30000" dirty="0"/>
              <a:t>7 </a:t>
            </a:r>
            <a:r>
              <a:rPr lang="en-US" sz="2200" dirty="0"/>
              <a:t>Then they brought the colt to Jesus and threw their clothes on it, and He sat on it.”</a:t>
            </a:r>
          </a:p>
          <a:p>
            <a:pPr lvl="1"/>
            <a:r>
              <a:rPr lang="en-US" sz="2200" dirty="0"/>
              <a:t>The colt had never been ridden</a:t>
            </a:r>
          </a:p>
          <a:p>
            <a:pPr lvl="1"/>
            <a:r>
              <a:rPr lang="en-US" sz="2200" dirty="0"/>
              <a:t>There was no saddle so the coats acted as cushioning for the ride</a:t>
            </a:r>
          </a:p>
          <a:p>
            <a:pPr lvl="1"/>
            <a:r>
              <a:rPr lang="en-US" sz="2200" dirty="0"/>
              <a:t>Sitting on the colt displays his status as a king</a:t>
            </a:r>
          </a:p>
          <a:p>
            <a:pPr lvl="1"/>
            <a:r>
              <a:rPr lang="en-US" sz="2200" dirty="0"/>
              <a:t>Kings would ride a horse to battle, but a donkey when he came in peace (Barclay).</a:t>
            </a:r>
          </a:p>
          <a:p>
            <a:pPr lvl="1"/>
            <a:endParaRPr lang="en-US" dirty="0"/>
          </a:p>
        </p:txBody>
      </p:sp>
      <p:pic>
        <p:nvPicPr>
          <p:cNvPr id="5" name="Picture 4">
            <a:extLst>
              <a:ext uri="{FF2B5EF4-FFF2-40B4-BE49-F238E27FC236}">
                <a16:creationId xmlns:a16="http://schemas.microsoft.com/office/drawing/2014/main" id="{B171A7EF-E6BF-4124-8246-396704701251}"/>
              </a:ext>
            </a:extLst>
          </p:cNvPr>
          <p:cNvPicPr>
            <a:picLocks noChangeAspect="1"/>
          </p:cNvPicPr>
          <p:nvPr/>
        </p:nvPicPr>
        <p:blipFill>
          <a:blip r:embed="rId5"/>
          <a:stretch>
            <a:fillRect/>
          </a:stretch>
        </p:blipFill>
        <p:spPr>
          <a:xfrm>
            <a:off x="1412875" y="1478089"/>
            <a:ext cx="3876675" cy="3743325"/>
          </a:xfrm>
          <a:prstGeom prst="rect">
            <a:avLst/>
          </a:prstGeom>
        </p:spPr>
      </p:pic>
    </p:spTree>
    <p:extLst>
      <p:ext uri="{BB962C8B-B14F-4D97-AF65-F5344CB8AC3E}">
        <p14:creationId xmlns:p14="http://schemas.microsoft.com/office/powerpoint/2010/main" val="49719199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C09B14D-3A5A-4AB1-8ABE-F995B0439396}"/>
              </a:ext>
            </a:extLst>
          </p:cNvPr>
          <p:cNvSpPr>
            <a:spLocks noGrp="1"/>
          </p:cNvSpPr>
          <p:nvPr>
            <p:ph type="title"/>
          </p:nvPr>
        </p:nvSpPr>
        <p:spPr>
          <a:xfrm>
            <a:off x="6094412" y="982132"/>
            <a:ext cx="4802185" cy="1303867"/>
          </a:xfrm>
        </p:spPr>
        <p:txBody>
          <a:bodyPr>
            <a:normAutofit/>
          </a:bodyPr>
          <a:lstStyle/>
          <a:p>
            <a:r>
              <a:rPr lang="en-US" dirty="0"/>
              <a:t>Verse 8 </a:t>
            </a:r>
          </a:p>
        </p:txBody>
      </p:sp>
      <p:sp>
        <p:nvSpPr>
          <p:cNvPr id="19" name="Rectangle 1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707E326-2180-4209-8A10-A7825B8A5EDB}"/>
              </a:ext>
            </a:extLst>
          </p:cNvPr>
          <p:cNvSpPr>
            <a:spLocks noGrp="1"/>
          </p:cNvSpPr>
          <p:nvPr>
            <p:ph idx="1"/>
          </p:nvPr>
        </p:nvSpPr>
        <p:spPr>
          <a:xfrm>
            <a:off x="6094412" y="2556932"/>
            <a:ext cx="4802184" cy="3318936"/>
          </a:xfrm>
        </p:spPr>
        <p:txBody>
          <a:bodyPr>
            <a:normAutofit/>
          </a:bodyPr>
          <a:lstStyle/>
          <a:p>
            <a:r>
              <a:rPr lang="en-US" sz="2000" dirty="0"/>
              <a:t>“</a:t>
            </a:r>
            <a:r>
              <a:rPr lang="en-US" sz="2000" baseline="30000" dirty="0"/>
              <a:t>7 8 </a:t>
            </a:r>
            <a:r>
              <a:rPr lang="en-US" sz="2000" dirty="0"/>
              <a:t>And many spread their clothes on the road, and others cut down leafy branches from the trees and spread </a:t>
            </a:r>
            <a:r>
              <a:rPr lang="en-US" sz="2000" i="1" dirty="0"/>
              <a:t>them</a:t>
            </a:r>
            <a:r>
              <a:rPr lang="en-US" sz="2000" dirty="0"/>
              <a:t> on the road.</a:t>
            </a:r>
          </a:p>
          <a:p>
            <a:pPr lvl="1"/>
            <a:r>
              <a:rPr lang="en-US" dirty="0"/>
              <a:t>Spread the garments: Was a way of welcoming a new king (mt 21:8)</a:t>
            </a:r>
          </a:p>
          <a:p>
            <a:pPr lvl="1"/>
            <a:r>
              <a:rPr lang="en-US" dirty="0"/>
              <a:t>Palm branches: symbolic of triumph and victory</a:t>
            </a:r>
          </a:p>
        </p:txBody>
      </p:sp>
      <p:pic>
        <p:nvPicPr>
          <p:cNvPr id="5" name="Picture 4">
            <a:extLst>
              <a:ext uri="{FF2B5EF4-FFF2-40B4-BE49-F238E27FC236}">
                <a16:creationId xmlns:a16="http://schemas.microsoft.com/office/drawing/2014/main" id="{B171A7EF-E6BF-4124-8246-396704701251}"/>
              </a:ext>
            </a:extLst>
          </p:cNvPr>
          <p:cNvPicPr>
            <a:picLocks noChangeAspect="1"/>
          </p:cNvPicPr>
          <p:nvPr/>
        </p:nvPicPr>
        <p:blipFill>
          <a:blip r:embed="rId5"/>
          <a:stretch>
            <a:fillRect/>
          </a:stretch>
        </p:blipFill>
        <p:spPr>
          <a:xfrm>
            <a:off x="1412875" y="1478089"/>
            <a:ext cx="3876675" cy="3743325"/>
          </a:xfrm>
          <a:prstGeom prst="rect">
            <a:avLst/>
          </a:prstGeom>
        </p:spPr>
      </p:pic>
    </p:spTree>
    <p:extLst>
      <p:ext uri="{BB962C8B-B14F-4D97-AF65-F5344CB8AC3E}">
        <p14:creationId xmlns:p14="http://schemas.microsoft.com/office/powerpoint/2010/main" val="179689749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C09B14D-3A5A-4AB1-8ABE-F995B0439396}"/>
              </a:ext>
            </a:extLst>
          </p:cNvPr>
          <p:cNvSpPr>
            <a:spLocks noGrp="1"/>
          </p:cNvSpPr>
          <p:nvPr>
            <p:ph type="title"/>
          </p:nvPr>
        </p:nvSpPr>
        <p:spPr>
          <a:xfrm>
            <a:off x="6094412" y="982132"/>
            <a:ext cx="4802185" cy="1303867"/>
          </a:xfrm>
        </p:spPr>
        <p:txBody>
          <a:bodyPr>
            <a:normAutofit/>
          </a:bodyPr>
          <a:lstStyle/>
          <a:p>
            <a:r>
              <a:rPr lang="en-US" dirty="0"/>
              <a:t>Verse 9a </a:t>
            </a:r>
          </a:p>
        </p:txBody>
      </p:sp>
      <p:sp>
        <p:nvSpPr>
          <p:cNvPr id="19" name="Rectangle 1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707E326-2180-4209-8A10-A7825B8A5EDB}"/>
              </a:ext>
            </a:extLst>
          </p:cNvPr>
          <p:cNvSpPr>
            <a:spLocks noGrp="1"/>
          </p:cNvSpPr>
          <p:nvPr>
            <p:ph idx="1"/>
          </p:nvPr>
        </p:nvSpPr>
        <p:spPr>
          <a:xfrm>
            <a:off x="6094412" y="2556932"/>
            <a:ext cx="4802184" cy="3318936"/>
          </a:xfrm>
        </p:spPr>
        <p:txBody>
          <a:bodyPr>
            <a:normAutofit fontScale="92500"/>
          </a:bodyPr>
          <a:lstStyle/>
          <a:p>
            <a:r>
              <a:rPr lang="en-US" sz="2200" dirty="0"/>
              <a:t>“</a:t>
            </a:r>
            <a:r>
              <a:rPr lang="en-US" sz="2200" baseline="30000" dirty="0"/>
              <a:t>9 </a:t>
            </a:r>
            <a:r>
              <a:rPr lang="en-US" sz="2200" dirty="0"/>
              <a:t>Then those who went before and those who followed cried out, saying:“ Hosanna! </a:t>
            </a:r>
          </a:p>
          <a:p>
            <a:pPr lvl="1"/>
            <a:r>
              <a:rPr lang="en-US" sz="2200" dirty="0"/>
              <a:t>Hosana: “Save us”, “Save now”</a:t>
            </a:r>
          </a:p>
          <a:p>
            <a:pPr lvl="1"/>
            <a:r>
              <a:rPr lang="en-US" sz="2200" dirty="0"/>
              <a:t>“while originally signifying a cry for help, over time was not only a prayer for help (salvation), but also an invocation of blessing, an exclamation of praise, and/or a shout of celebration.  (John Piper)</a:t>
            </a:r>
          </a:p>
          <a:p>
            <a:endParaRPr lang="en-US" dirty="0"/>
          </a:p>
        </p:txBody>
      </p:sp>
      <p:pic>
        <p:nvPicPr>
          <p:cNvPr id="5" name="Picture 4">
            <a:extLst>
              <a:ext uri="{FF2B5EF4-FFF2-40B4-BE49-F238E27FC236}">
                <a16:creationId xmlns:a16="http://schemas.microsoft.com/office/drawing/2014/main" id="{B171A7EF-E6BF-4124-8246-396704701251}"/>
              </a:ext>
            </a:extLst>
          </p:cNvPr>
          <p:cNvPicPr>
            <a:picLocks noChangeAspect="1"/>
          </p:cNvPicPr>
          <p:nvPr/>
        </p:nvPicPr>
        <p:blipFill>
          <a:blip r:embed="rId5"/>
          <a:stretch>
            <a:fillRect/>
          </a:stretch>
        </p:blipFill>
        <p:spPr>
          <a:xfrm>
            <a:off x="1412875" y="1478089"/>
            <a:ext cx="3876675" cy="3743325"/>
          </a:xfrm>
          <a:prstGeom prst="rect">
            <a:avLst/>
          </a:prstGeom>
        </p:spPr>
      </p:pic>
    </p:spTree>
    <p:extLst>
      <p:ext uri="{BB962C8B-B14F-4D97-AF65-F5344CB8AC3E}">
        <p14:creationId xmlns:p14="http://schemas.microsoft.com/office/powerpoint/2010/main" val="404681926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C09B14D-3A5A-4AB1-8ABE-F995B0439396}"/>
              </a:ext>
            </a:extLst>
          </p:cNvPr>
          <p:cNvSpPr>
            <a:spLocks noGrp="1"/>
          </p:cNvSpPr>
          <p:nvPr>
            <p:ph type="title"/>
          </p:nvPr>
        </p:nvSpPr>
        <p:spPr>
          <a:xfrm>
            <a:off x="6094412" y="982132"/>
            <a:ext cx="4802185" cy="1303867"/>
          </a:xfrm>
        </p:spPr>
        <p:txBody>
          <a:bodyPr>
            <a:normAutofit/>
          </a:bodyPr>
          <a:lstStyle/>
          <a:p>
            <a:r>
              <a:rPr lang="en-US" dirty="0"/>
              <a:t>Verse 9b </a:t>
            </a:r>
          </a:p>
        </p:txBody>
      </p:sp>
      <p:sp>
        <p:nvSpPr>
          <p:cNvPr id="19" name="Rectangle 1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707E326-2180-4209-8A10-A7825B8A5EDB}"/>
              </a:ext>
            </a:extLst>
          </p:cNvPr>
          <p:cNvSpPr>
            <a:spLocks noGrp="1"/>
          </p:cNvSpPr>
          <p:nvPr>
            <p:ph idx="1"/>
          </p:nvPr>
        </p:nvSpPr>
        <p:spPr>
          <a:xfrm>
            <a:off x="6094412" y="2556932"/>
            <a:ext cx="4802184" cy="3318936"/>
          </a:xfrm>
        </p:spPr>
        <p:txBody>
          <a:bodyPr>
            <a:normAutofit/>
          </a:bodyPr>
          <a:lstStyle/>
          <a:p>
            <a:r>
              <a:rPr lang="en-US" sz="2000" dirty="0"/>
              <a:t>“</a:t>
            </a:r>
            <a:r>
              <a:rPr lang="en-US" sz="2000" baseline="30000" dirty="0"/>
              <a:t>9 </a:t>
            </a:r>
            <a:r>
              <a:rPr lang="en-US" sz="2000" dirty="0"/>
              <a:t>‘Blessed </a:t>
            </a:r>
            <a:r>
              <a:rPr lang="en-US" sz="2000" i="1" dirty="0"/>
              <a:t>is</a:t>
            </a:r>
            <a:r>
              <a:rPr lang="en-US" sz="2000" dirty="0"/>
              <a:t> He who comes in the name of the </a:t>
            </a:r>
            <a:r>
              <a:rPr lang="en-US" sz="2000" cap="small" dirty="0">
                <a:effectLst/>
              </a:rPr>
              <a:t>Lord</a:t>
            </a:r>
            <a:r>
              <a:rPr lang="en-US" sz="2000" dirty="0"/>
              <a:t>!’</a:t>
            </a:r>
          </a:p>
          <a:p>
            <a:pPr lvl="1"/>
            <a:r>
              <a:rPr lang="en-US" dirty="0"/>
              <a:t>A phrase from Ps 118:26</a:t>
            </a:r>
          </a:p>
          <a:p>
            <a:pPr lvl="1"/>
            <a:r>
              <a:rPr lang="en-US" dirty="0"/>
              <a:t>Praises God for His deliverance of the Israelites  out of Egypt</a:t>
            </a:r>
          </a:p>
          <a:p>
            <a:pPr lvl="1"/>
            <a:r>
              <a:rPr lang="en-US" dirty="0"/>
              <a:t>This was commonly sung at Jewish religious festivals, and certainly the Passover</a:t>
            </a:r>
          </a:p>
          <a:p>
            <a:pPr lvl="1"/>
            <a:endParaRPr lang="en-US" sz="1800" dirty="0"/>
          </a:p>
          <a:p>
            <a:pPr lvl="1"/>
            <a:endParaRPr lang="en-US" sz="2200" dirty="0"/>
          </a:p>
          <a:p>
            <a:endParaRPr lang="en-US" dirty="0"/>
          </a:p>
        </p:txBody>
      </p:sp>
      <p:pic>
        <p:nvPicPr>
          <p:cNvPr id="5" name="Picture 4">
            <a:extLst>
              <a:ext uri="{FF2B5EF4-FFF2-40B4-BE49-F238E27FC236}">
                <a16:creationId xmlns:a16="http://schemas.microsoft.com/office/drawing/2014/main" id="{B171A7EF-E6BF-4124-8246-396704701251}"/>
              </a:ext>
            </a:extLst>
          </p:cNvPr>
          <p:cNvPicPr>
            <a:picLocks noChangeAspect="1"/>
          </p:cNvPicPr>
          <p:nvPr/>
        </p:nvPicPr>
        <p:blipFill>
          <a:blip r:embed="rId5"/>
          <a:stretch>
            <a:fillRect/>
          </a:stretch>
        </p:blipFill>
        <p:spPr>
          <a:xfrm>
            <a:off x="1412875" y="1478089"/>
            <a:ext cx="3876675" cy="3743325"/>
          </a:xfrm>
          <a:prstGeom prst="rect">
            <a:avLst/>
          </a:prstGeom>
        </p:spPr>
      </p:pic>
    </p:spTree>
    <p:extLst>
      <p:ext uri="{BB962C8B-B14F-4D97-AF65-F5344CB8AC3E}">
        <p14:creationId xmlns:p14="http://schemas.microsoft.com/office/powerpoint/2010/main" val="3170373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C09B14D-3A5A-4AB1-8ABE-F995B0439396}"/>
              </a:ext>
            </a:extLst>
          </p:cNvPr>
          <p:cNvSpPr>
            <a:spLocks noGrp="1"/>
          </p:cNvSpPr>
          <p:nvPr>
            <p:ph type="title"/>
          </p:nvPr>
        </p:nvSpPr>
        <p:spPr>
          <a:xfrm>
            <a:off x="6094412" y="982132"/>
            <a:ext cx="4802185" cy="1303867"/>
          </a:xfrm>
        </p:spPr>
        <p:txBody>
          <a:bodyPr>
            <a:normAutofit/>
          </a:bodyPr>
          <a:lstStyle/>
          <a:p>
            <a:r>
              <a:rPr lang="en-US" dirty="0"/>
              <a:t>Verse 10 </a:t>
            </a:r>
          </a:p>
        </p:txBody>
      </p:sp>
      <p:sp>
        <p:nvSpPr>
          <p:cNvPr id="19" name="Rectangle 1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707E326-2180-4209-8A10-A7825B8A5EDB}"/>
              </a:ext>
            </a:extLst>
          </p:cNvPr>
          <p:cNvSpPr>
            <a:spLocks noGrp="1"/>
          </p:cNvSpPr>
          <p:nvPr>
            <p:ph idx="1"/>
          </p:nvPr>
        </p:nvSpPr>
        <p:spPr>
          <a:xfrm>
            <a:off x="6094412" y="2556932"/>
            <a:ext cx="4802184" cy="3318936"/>
          </a:xfrm>
        </p:spPr>
        <p:txBody>
          <a:bodyPr>
            <a:normAutofit fontScale="92500" lnSpcReduction="20000"/>
          </a:bodyPr>
          <a:lstStyle/>
          <a:p>
            <a:r>
              <a:rPr lang="en-US" sz="2200" dirty="0"/>
              <a:t>“</a:t>
            </a:r>
            <a:r>
              <a:rPr lang="en-US" sz="2200" baseline="30000" dirty="0"/>
              <a:t>10 </a:t>
            </a:r>
            <a:r>
              <a:rPr lang="en-US" sz="2200" dirty="0"/>
              <a:t>Blessed </a:t>
            </a:r>
            <a:r>
              <a:rPr lang="en-US" sz="2200" i="1" dirty="0"/>
              <a:t>is</a:t>
            </a:r>
            <a:r>
              <a:rPr lang="en-US" sz="2200" dirty="0"/>
              <a:t> the kingdom of our father David That comes in the name of the Lord! Hosanna in the highest!”</a:t>
            </a:r>
          </a:p>
          <a:p>
            <a:pPr lvl="1"/>
            <a:r>
              <a:rPr lang="en-US" sz="2200" dirty="0"/>
              <a:t>Only appears in the account of Mark</a:t>
            </a:r>
          </a:p>
          <a:p>
            <a:pPr lvl="1"/>
            <a:r>
              <a:rPr lang="en-US" sz="2200" dirty="0"/>
              <a:t>This phrase is not an OT quotation but their own way of acknowledging Jesus as the one fulfilling prophecy</a:t>
            </a:r>
          </a:p>
          <a:p>
            <a:pPr lvl="1"/>
            <a:r>
              <a:rPr lang="en-US" sz="2200" dirty="0"/>
              <a:t>“In the highest” not to in the highest degree but in the highest places, the Heavens themselves</a:t>
            </a:r>
          </a:p>
          <a:p>
            <a:pPr lvl="1"/>
            <a:endParaRPr lang="en-US" sz="1800" dirty="0"/>
          </a:p>
          <a:p>
            <a:pPr lvl="1"/>
            <a:endParaRPr lang="en-US" sz="2200" dirty="0"/>
          </a:p>
          <a:p>
            <a:endParaRPr lang="en-US" dirty="0"/>
          </a:p>
        </p:txBody>
      </p:sp>
      <p:pic>
        <p:nvPicPr>
          <p:cNvPr id="5" name="Picture 4">
            <a:extLst>
              <a:ext uri="{FF2B5EF4-FFF2-40B4-BE49-F238E27FC236}">
                <a16:creationId xmlns:a16="http://schemas.microsoft.com/office/drawing/2014/main" id="{B171A7EF-E6BF-4124-8246-396704701251}"/>
              </a:ext>
            </a:extLst>
          </p:cNvPr>
          <p:cNvPicPr>
            <a:picLocks noChangeAspect="1"/>
          </p:cNvPicPr>
          <p:nvPr/>
        </p:nvPicPr>
        <p:blipFill>
          <a:blip r:embed="rId5"/>
          <a:stretch>
            <a:fillRect/>
          </a:stretch>
        </p:blipFill>
        <p:spPr>
          <a:xfrm>
            <a:off x="1412875" y="1478089"/>
            <a:ext cx="3876675" cy="3743325"/>
          </a:xfrm>
          <a:prstGeom prst="rect">
            <a:avLst/>
          </a:prstGeom>
        </p:spPr>
      </p:pic>
    </p:spTree>
    <p:extLst>
      <p:ext uri="{BB962C8B-B14F-4D97-AF65-F5344CB8AC3E}">
        <p14:creationId xmlns:p14="http://schemas.microsoft.com/office/powerpoint/2010/main" val="370468835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C09B14D-3A5A-4AB1-8ABE-F995B0439396}"/>
              </a:ext>
            </a:extLst>
          </p:cNvPr>
          <p:cNvSpPr>
            <a:spLocks noGrp="1"/>
          </p:cNvSpPr>
          <p:nvPr>
            <p:ph type="title"/>
          </p:nvPr>
        </p:nvSpPr>
        <p:spPr>
          <a:xfrm>
            <a:off x="6094412" y="982132"/>
            <a:ext cx="4802185" cy="1303867"/>
          </a:xfrm>
        </p:spPr>
        <p:txBody>
          <a:bodyPr>
            <a:normAutofit/>
          </a:bodyPr>
          <a:lstStyle/>
          <a:p>
            <a:r>
              <a:rPr lang="en-US" dirty="0"/>
              <a:t>Verse 11</a:t>
            </a:r>
          </a:p>
        </p:txBody>
      </p:sp>
      <p:sp>
        <p:nvSpPr>
          <p:cNvPr id="19" name="Rectangle 1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707E326-2180-4209-8A10-A7825B8A5EDB}"/>
              </a:ext>
            </a:extLst>
          </p:cNvPr>
          <p:cNvSpPr>
            <a:spLocks noGrp="1"/>
          </p:cNvSpPr>
          <p:nvPr>
            <p:ph idx="1"/>
          </p:nvPr>
        </p:nvSpPr>
        <p:spPr>
          <a:xfrm>
            <a:off x="6094412" y="2556932"/>
            <a:ext cx="4802184" cy="3318936"/>
          </a:xfrm>
        </p:spPr>
        <p:txBody>
          <a:bodyPr>
            <a:normAutofit fontScale="92500"/>
          </a:bodyPr>
          <a:lstStyle/>
          <a:p>
            <a:r>
              <a:rPr lang="en-US" sz="2000" dirty="0"/>
              <a:t>“</a:t>
            </a:r>
            <a:r>
              <a:rPr lang="en-US" sz="2000" baseline="30000" dirty="0"/>
              <a:t>11 </a:t>
            </a:r>
            <a:r>
              <a:rPr lang="en-US" sz="2000" dirty="0"/>
              <a:t>And Jesus went into Jerusalem and into the temple. So when He had looked around at all things, as the hour was already late, He went out to Bethany with the twelve.”</a:t>
            </a:r>
          </a:p>
          <a:p>
            <a:pPr lvl="1"/>
            <a:r>
              <a:rPr lang="en-US" dirty="0"/>
              <a:t>We see no mention of any response from those in the temple (priests)</a:t>
            </a:r>
          </a:p>
          <a:p>
            <a:pPr lvl="1"/>
            <a:r>
              <a:rPr lang="en-US" dirty="0"/>
              <a:t>Jesus simply observes “all things”</a:t>
            </a:r>
          </a:p>
          <a:p>
            <a:pPr lvl="1"/>
            <a:r>
              <a:rPr lang="en-US" dirty="0"/>
              <a:t>Because of the late hour Jesus leaves the temple and travels to Bethany to rest</a:t>
            </a:r>
          </a:p>
          <a:p>
            <a:pPr lvl="1"/>
            <a:endParaRPr lang="en-US" sz="1800" dirty="0"/>
          </a:p>
          <a:p>
            <a:pPr lvl="1"/>
            <a:endParaRPr lang="en-US" sz="2200" dirty="0"/>
          </a:p>
          <a:p>
            <a:endParaRPr lang="en-US" dirty="0"/>
          </a:p>
        </p:txBody>
      </p:sp>
      <p:pic>
        <p:nvPicPr>
          <p:cNvPr id="5" name="Picture 4">
            <a:extLst>
              <a:ext uri="{FF2B5EF4-FFF2-40B4-BE49-F238E27FC236}">
                <a16:creationId xmlns:a16="http://schemas.microsoft.com/office/drawing/2014/main" id="{B171A7EF-E6BF-4124-8246-396704701251}"/>
              </a:ext>
            </a:extLst>
          </p:cNvPr>
          <p:cNvPicPr>
            <a:picLocks noChangeAspect="1"/>
          </p:cNvPicPr>
          <p:nvPr/>
        </p:nvPicPr>
        <p:blipFill>
          <a:blip r:embed="rId5"/>
          <a:stretch>
            <a:fillRect/>
          </a:stretch>
        </p:blipFill>
        <p:spPr>
          <a:xfrm>
            <a:off x="1412875" y="1478089"/>
            <a:ext cx="3876675" cy="3743325"/>
          </a:xfrm>
          <a:prstGeom prst="rect">
            <a:avLst/>
          </a:prstGeom>
        </p:spPr>
      </p:pic>
    </p:spTree>
    <p:extLst>
      <p:ext uri="{BB962C8B-B14F-4D97-AF65-F5344CB8AC3E}">
        <p14:creationId xmlns:p14="http://schemas.microsoft.com/office/powerpoint/2010/main" val="3863297488"/>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12155</TotalTime>
  <Words>399</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Garamond</vt:lpstr>
      <vt:lpstr>Organic</vt:lpstr>
      <vt:lpstr>PowerPoint Presentation</vt:lpstr>
      <vt:lpstr>Verse 7 </vt:lpstr>
      <vt:lpstr>Verse 8 </vt:lpstr>
      <vt:lpstr>Verse 9a </vt:lpstr>
      <vt:lpstr>Verse 9b </vt:lpstr>
      <vt:lpstr>Verse 10 </vt:lpstr>
      <vt:lpstr>Verse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christian miller</cp:lastModifiedBy>
  <cp:revision>215</cp:revision>
  <dcterms:created xsi:type="dcterms:W3CDTF">2020-11-10T04:37:52Z</dcterms:created>
  <dcterms:modified xsi:type="dcterms:W3CDTF">2021-05-26T21:57:45Z</dcterms:modified>
</cp:coreProperties>
</file>