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D975-34FB-4FCD-959C-E221D00F2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C476A-9901-4811-80B6-C2A9C8E48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1D143-993A-4A7E-85C3-1AF4611C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377E-EBF4-453C-8E2F-9EEA1771A08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20E7D-87EE-4A5A-B829-16E142415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8728F-3D0B-4230-AB56-B2252483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19EF-C8CF-4C56-8696-5362E02D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39B3-CAF2-49D2-B9A7-89E2B88B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2E6B8-19FD-446D-9A96-B34621324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27E60-094F-4B16-AF23-31AED238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377E-EBF4-453C-8E2F-9EEA1771A08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0F27-D6DD-402E-B5F4-B5E86E17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81609-CB25-45DC-A97E-380354AE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19EF-C8CF-4C56-8696-5362E02D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2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87174E-3F9B-4809-90BA-FECA994F9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49AD8-1073-471F-9BEE-65322C549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2C7A-F322-4FE8-A05C-EC49D409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377E-EBF4-453C-8E2F-9EEA1771A08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E724C-EF8D-4B6C-A4BC-53A3B5A1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118B0-F75A-47D3-B644-0AF6F05D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19EF-C8CF-4C56-8696-5362E02D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6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32CED-903F-48C3-B8A7-0462FA17A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B56F5-95FD-468F-9C5E-5E2542C2A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45F24-DFBF-47AC-A386-D10D9377D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377E-EBF4-453C-8E2F-9EEA1771A08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477B6-70A6-4552-90E9-0D078092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EDF88-2AD4-47C4-B442-C4F9762E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19EF-C8CF-4C56-8696-5362E02D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8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3F1AF-E66B-4123-B391-C57821DF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834AB-E90C-4E12-954D-E7AA53FB3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279D1-F155-4A29-B11E-FB04333C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377E-EBF4-453C-8E2F-9EEA1771A08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A65E6-F8FE-49DA-BBEF-FC0121AF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D2E74-A7D8-4B67-A011-DEF499F2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19EF-C8CF-4C56-8696-5362E02D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2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060-61DF-4E7A-83CE-3D2B2CA5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DD46-6301-412B-B76D-1F6E77561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DB5AF-E467-443D-9A08-919351094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56D68-7F5B-4DC3-ABE1-DC7F4E833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377E-EBF4-453C-8E2F-9EEA1771A08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86562-D359-4A9B-8C01-59E2D1FC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B066E-42FD-4D3E-8F6A-7B7D2C4B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19EF-C8CF-4C56-8696-5362E02D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8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40F5F-947F-4F10-AB55-5F6B670F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4878B-3153-48F4-99DA-9795E65D8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13B8D-B401-46B8-B516-76B9AAD4B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78546-85BC-410F-953C-587F05BB8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529592-2881-4C7E-BCC5-124926A95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A1CF63-C83F-4E74-A667-42ACF9BE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377E-EBF4-453C-8E2F-9EEA1771A08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BCEA5-342C-4C1A-97B5-DB354632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BD302-2F01-4FC9-905A-5D3C15FC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19EF-C8CF-4C56-8696-5362E02D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8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C937-9C3D-4719-880D-38FE26C1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79B83-3504-49E0-B601-B4A4671C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377E-EBF4-453C-8E2F-9EEA1771A08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9F6AC4-E0BA-4A6C-9DE1-99C963D1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34744-6FB9-4D64-821D-6B94C40D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19EF-C8CF-4C56-8696-5362E02D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69A2EA-F1B8-49D1-9EBE-479FD351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377E-EBF4-453C-8E2F-9EEA1771A08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3E0CA-F151-4242-A8E9-C9C4FB61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908E0-6AA2-43D0-AABE-C51B568F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19EF-C8CF-4C56-8696-5362E02D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9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0F03-BF30-4685-80F0-C20EB0CE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25EC3-C8BD-49D0-BC7B-EB9BCE991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D503F-2643-4786-8CB4-770C85006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5397-0B67-479C-BECF-6F0BD497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377E-EBF4-453C-8E2F-9EEA1771A08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E933A-1998-4DD1-B5FB-38EE30D6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82961-9E9F-43A6-A8EF-5F1E6C4C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19EF-C8CF-4C56-8696-5362E02D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8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1713-BD8A-4E59-A4C0-F4951848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D4A86-6BDE-4C56-BCBD-17DD59340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21357-7D2A-4279-85CA-374F9FB73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E5C2F-E8B0-4DA6-BDFF-A6407E08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377E-EBF4-453C-8E2F-9EEA1771A08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99217-0839-4AC0-8A74-45CF4FE0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0A5E0-1FEF-41FB-90BE-AB65A44F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19EF-C8CF-4C56-8696-5362E02D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5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7CE54F-779A-4F82-BCCD-052329A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474B9-6DB7-4D37-BD59-DF5FE1F96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86BFF-FED0-42E5-AF0D-374BB9095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1377E-EBF4-453C-8E2F-9EEA1771A08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746C5-D7A6-479F-98EE-7E4F7BF82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D37EB-F39A-4111-80D1-3DD6BD8D3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F19EF-C8CF-4C56-8696-5362E02D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B638069-84B2-4DCF-ADFD-E623C14BA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1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6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592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3C7DF-A4FE-40B4-B975-6AF55B0B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children like olive plants all around your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5553-E5ED-4754-9280-790C8104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2516777"/>
            <a:ext cx="5015484" cy="3660185"/>
          </a:xfrm>
        </p:spPr>
        <p:txBody>
          <a:bodyPr anchor="ctr">
            <a:normAutofit fontScale="25000" lnSpcReduction="20000"/>
          </a:bodyPr>
          <a:lstStyle/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2900" dirty="0"/>
          </a:p>
          <a:p>
            <a:endParaRPr lang="en-US" sz="12900" dirty="0"/>
          </a:p>
          <a:p>
            <a:endParaRPr lang="en-US" sz="12900" dirty="0"/>
          </a:p>
          <a:p>
            <a:r>
              <a:rPr lang="en-US" sz="16800" dirty="0"/>
              <a:t>Ps 127:3-5</a:t>
            </a:r>
          </a:p>
          <a:p>
            <a:endParaRPr lang="en-US" sz="16800" dirty="0"/>
          </a:p>
          <a:p>
            <a:r>
              <a:rPr lang="en-US" sz="16800" dirty="0"/>
              <a:t>Prov 22:6</a:t>
            </a:r>
          </a:p>
          <a:p>
            <a:endParaRPr lang="en-US" sz="16800" dirty="0"/>
          </a:p>
          <a:p>
            <a:r>
              <a:rPr lang="en-US" sz="16800" dirty="0"/>
              <a:t>Eph 6:1-4</a:t>
            </a:r>
          </a:p>
          <a:p>
            <a:pPr marL="0" indent="0">
              <a:buNone/>
            </a:pPr>
            <a:endParaRPr lang="en-US" sz="8800" dirty="0"/>
          </a:p>
          <a:p>
            <a:endParaRPr lang="en-US" sz="12900" dirty="0"/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518A99B-11E0-4B69-9048-5C9422282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51" b="13195"/>
          <a:stretch/>
        </p:blipFill>
        <p:spPr>
          <a:xfrm>
            <a:off x="838200" y="2516777"/>
            <a:ext cx="5015483" cy="375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02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6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592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3C7DF-A4FE-40B4-B975-6AF55B0B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Behold, thus shall the man be blessed who fears the 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5553-E5ED-4754-9280-790C8104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2516777"/>
            <a:ext cx="5015484" cy="3660185"/>
          </a:xfrm>
        </p:spPr>
        <p:txBody>
          <a:bodyPr anchor="ctr">
            <a:normAutofit/>
          </a:bodyPr>
          <a:lstStyle/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2900" dirty="0"/>
          </a:p>
          <a:p>
            <a:endParaRPr lang="en-US" sz="12900" dirty="0"/>
          </a:p>
          <a:p>
            <a:endParaRPr lang="en-US" sz="12900" dirty="0"/>
          </a:p>
          <a:p>
            <a:pPr marL="0" indent="0">
              <a:buNone/>
            </a:pPr>
            <a:endParaRPr lang="en-US" sz="8800" dirty="0"/>
          </a:p>
          <a:p>
            <a:endParaRPr lang="en-US" sz="12900" dirty="0"/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47AF21-441F-4A46-A1A7-A5CACB602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6777"/>
            <a:ext cx="5015485" cy="3660184"/>
          </a:xfrm>
          <a:prstGeom prst="rect">
            <a:avLst/>
          </a:prstGeom>
        </p:spPr>
      </p:pic>
      <p:pic>
        <p:nvPicPr>
          <p:cNvPr id="8" name="Picture 7" descr="A blackboard sign on a wall&#10;&#10;Description automatically generated">
            <a:extLst>
              <a:ext uri="{FF2B5EF4-FFF2-40B4-BE49-F238E27FC236}">
                <a16:creationId xmlns:a16="http://schemas.microsoft.com/office/drawing/2014/main" id="{8FFA1231-EFBF-47CB-99C9-F50643A69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6" y="2516777"/>
            <a:ext cx="5015484" cy="399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62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6F9B7-ECD6-4EAE-A730-01E6CA45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Fear of the Lord defined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D6070-D73E-424A-B8E4-74A3777F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US" sz="2600" dirty="0">
                <a:effectLst/>
              </a:rPr>
              <a:t>‘That indefinable mixture of reverence, fear, pleasure, joy and awe which fills our hearts when we </a:t>
            </a:r>
            <a:r>
              <a:rPr lang="en-US" sz="2600" dirty="0" err="1">
                <a:effectLst/>
              </a:rPr>
              <a:t>realise</a:t>
            </a:r>
            <a:r>
              <a:rPr lang="en-US" sz="2600" dirty="0">
                <a:effectLst/>
              </a:rPr>
              <a:t> who God is and what he has done for us.’ (Sinclair Ferguson) </a:t>
            </a:r>
          </a:p>
          <a:p>
            <a:endParaRPr lang="en-US" sz="2600" dirty="0">
              <a:effectLst/>
            </a:endParaRPr>
          </a:p>
          <a:p>
            <a:r>
              <a:rPr lang="en-US" sz="2600" dirty="0">
                <a:effectLst/>
              </a:rPr>
              <a:t>‘God must be taken seriously. He must not be trifled with. He must be, as he actually is, the </a:t>
            </a:r>
            <a:r>
              <a:rPr lang="en-US" sz="2600" dirty="0" err="1">
                <a:effectLst/>
              </a:rPr>
              <a:t>centre</a:t>
            </a:r>
            <a:r>
              <a:rPr lang="en-US" sz="2600" dirty="0">
                <a:effectLst/>
              </a:rPr>
              <a:t> of everything we are, think, or aspire to do. He must be the starting point for every project, the strength we seek for every valuable </a:t>
            </a:r>
            <a:r>
              <a:rPr lang="en-US" sz="2600" dirty="0" err="1">
                <a:effectLst/>
              </a:rPr>
              <a:t>endeavour</a:t>
            </a:r>
            <a:r>
              <a:rPr lang="en-US" sz="2600" dirty="0">
                <a:effectLst/>
              </a:rPr>
              <a:t>, the one we earnestly desire to please and </a:t>
            </a:r>
            <a:r>
              <a:rPr lang="en-US" sz="2600" dirty="0" err="1">
                <a:effectLst/>
              </a:rPr>
              <a:t>honour</a:t>
            </a:r>
            <a:r>
              <a:rPr lang="en-US" sz="2600" dirty="0">
                <a:effectLst/>
              </a:rPr>
              <a:t> as our goal.’ (James </a:t>
            </a:r>
            <a:r>
              <a:rPr lang="en-US" sz="2600" dirty="0" err="1">
                <a:effectLst/>
              </a:rPr>
              <a:t>Boice</a:t>
            </a:r>
            <a:r>
              <a:rPr lang="en-US" sz="2600" dirty="0"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7226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3C7DF-A4FE-40B4-B975-6AF55B0B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Blessed is everyone who fears the Lord, who walks in His ways</a:t>
            </a:r>
          </a:p>
        </p:txBody>
      </p:sp>
      <p:pic>
        <p:nvPicPr>
          <p:cNvPr id="5" name="Picture 4" descr="The paradoxes of the pursuit of happiness :: Ignored joys – Project  authenticity">
            <a:extLst>
              <a:ext uri="{FF2B5EF4-FFF2-40B4-BE49-F238E27FC236}">
                <a16:creationId xmlns:a16="http://schemas.microsoft.com/office/drawing/2014/main" id="{4902E156-D48F-4E75-A0C8-36C9EEFDAB7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3494" b="-3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5553-E5ED-4754-9280-790C8104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 fontScale="40000" lnSpcReduction="20000"/>
          </a:bodyPr>
          <a:lstStyle/>
          <a:p>
            <a:endParaRPr lang="en-US" sz="2200" dirty="0"/>
          </a:p>
          <a:p>
            <a:r>
              <a:rPr lang="en-US" sz="7600" dirty="0"/>
              <a:t>Blessed can be translated as “happy”</a:t>
            </a:r>
          </a:p>
          <a:p>
            <a:endParaRPr lang="en-US" sz="7600" dirty="0"/>
          </a:p>
          <a:p>
            <a:r>
              <a:rPr lang="en-US" sz="7600" dirty="0"/>
              <a:t>All mankind desires true happiness but they often look in the wrong places</a:t>
            </a:r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66648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3C7DF-A4FE-40B4-B975-6AF55B0B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Blessed is everyone who fears the Lord, who walks in His ways</a:t>
            </a:r>
          </a:p>
        </p:txBody>
      </p:sp>
      <p:pic>
        <p:nvPicPr>
          <p:cNvPr id="5" name="Picture 4" descr="The paradoxes of the pursuit of happiness :: Ignored joys – Project  authenticity">
            <a:extLst>
              <a:ext uri="{FF2B5EF4-FFF2-40B4-BE49-F238E27FC236}">
                <a16:creationId xmlns:a16="http://schemas.microsoft.com/office/drawing/2014/main" id="{4902E156-D48F-4E75-A0C8-36C9EEFDAB7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3494" b="-3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5553-E5ED-4754-9280-790C8104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 fontScale="47500" lnSpcReduction="20000"/>
          </a:bodyPr>
          <a:lstStyle/>
          <a:p>
            <a:endParaRPr lang="en-US" sz="2200" dirty="0"/>
          </a:p>
          <a:p>
            <a:endParaRPr lang="en-US" sz="2200" dirty="0"/>
          </a:p>
          <a:p>
            <a:r>
              <a:rPr lang="en-US" sz="5900" dirty="0"/>
              <a:t>Many look for happiness in </a:t>
            </a:r>
          </a:p>
          <a:p>
            <a:pPr lvl="1"/>
            <a:r>
              <a:rPr lang="en-US" sz="5900" dirty="0" err="1"/>
              <a:t>Lesiure</a:t>
            </a:r>
            <a:endParaRPr lang="en-US" sz="5900" dirty="0"/>
          </a:p>
          <a:p>
            <a:pPr lvl="1"/>
            <a:r>
              <a:rPr lang="en-US" sz="5900" dirty="0"/>
              <a:t>Individual pursuits</a:t>
            </a:r>
          </a:p>
          <a:p>
            <a:pPr lvl="1"/>
            <a:r>
              <a:rPr lang="en-US" sz="5900" dirty="0"/>
              <a:t>Without God</a:t>
            </a:r>
          </a:p>
          <a:p>
            <a:pPr lvl="1"/>
            <a:endParaRPr lang="en-US" sz="5900" dirty="0"/>
          </a:p>
          <a:p>
            <a:r>
              <a:rPr lang="en-US" sz="5900" dirty="0"/>
              <a:t>The opposite of the way happiness is found in this Psalm</a:t>
            </a:r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916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3C7DF-A4FE-40B4-B975-6AF55B0B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Blessed is everyone who fears the Lord, who walks in His ways</a:t>
            </a:r>
          </a:p>
        </p:txBody>
      </p:sp>
      <p:pic>
        <p:nvPicPr>
          <p:cNvPr id="6" name="Picture 5" descr="A sign on a cloudy day&#10;&#10;Description automatically generated">
            <a:extLst>
              <a:ext uri="{FF2B5EF4-FFF2-40B4-BE49-F238E27FC236}">
                <a16:creationId xmlns:a16="http://schemas.microsoft.com/office/drawing/2014/main" id="{7F668A5C-1C71-41D9-A625-9EE43FFD4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r="6417" b="-5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5553-E5ED-4754-9280-790C8104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 fontScale="25000" lnSpcReduction="20000"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4400" dirty="0"/>
          </a:p>
          <a:p>
            <a:endParaRPr lang="en-US" sz="6000" dirty="0"/>
          </a:p>
          <a:p>
            <a:endParaRPr lang="en-US" sz="6000" dirty="0"/>
          </a:p>
          <a:p>
            <a:r>
              <a:rPr lang="en-US" sz="9600" dirty="0"/>
              <a:t>Ps 11:10 “</a:t>
            </a:r>
            <a:r>
              <a:rPr lang="en-US" sz="9600" baseline="30000" dirty="0"/>
              <a:t>10 </a:t>
            </a:r>
            <a:r>
              <a:rPr lang="en-US" sz="9600" dirty="0"/>
              <a:t>The fear of the </a:t>
            </a:r>
            <a:r>
              <a:rPr lang="en-US" sz="9600" cap="small" dirty="0">
                <a:effectLst/>
              </a:rPr>
              <a:t>Lord</a:t>
            </a:r>
            <a:r>
              <a:rPr lang="en-US" sz="9600" dirty="0"/>
              <a:t> </a:t>
            </a:r>
            <a:r>
              <a:rPr lang="en-US" sz="9600" i="1" dirty="0"/>
              <a:t>is</a:t>
            </a:r>
            <a:r>
              <a:rPr lang="en-US" sz="9600" dirty="0"/>
              <a:t> the beginning of wisdom; A good understanding have all those who do </a:t>
            </a:r>
            <a:r>
              <a:rPr lang="en-US" sz="9600" i="1" dirty="0"/>
              <a:t>His commandments. </a:t>
            </a:r>
            <a:r>
              <a:rPr lang="en-US" sz="9600" dirty="0"/>
              <a:t>His praise endures forever.”</a:t>
            </a:r>
          </a:p>
          <a:p>
            <a:pPr marL="0" indent="0">
              <a:buNone/>
            </a:pPr>
            <a:endParaRPr lang="en-US" sz="9600" dirty="0"/>
          </a:p>
          <a:p>
            <a:r>
              <a:rPr lang="en-US" sz="9600" dirty="0"/>
              <a:t>Prov 1:7 “</a:t>
            </a:r>
            <a:r>
              <a:rPr lang="en-US" sz="9600" baseline="30000" dirty="0"/>
              <a:t>7 </a:t>
            </a:r>
            <a:r>
              <a:rPr lang="en-US" sz="9600" dirty="0"/>
              <a:t>The fear of the </a:t>
            </a:r>
            <a:r>
              <a:rPr lang="en-US" sz="9600" cap="small" dirty="0">
                <a:effectLst/>
              </a:rPr>
              <a:t>Lord</a:t>
            </a:r>
            <a:r>
              <a:rPr lang="en-US" sz="9600" dirty="0"/>
              <a:t> </a:t>
            </a:r>
            <a:r>
              <a:rPr lang="en-US" sz="9600" i="1" dirty="0"/>
              <a:t>is</a:t>
            </a:r>
            <a:r>
              <a:rPr lang="en-US" sz="9600" dirty="0"/>
              <a:t> the beginning of knowledge, </a:t>
            </a:r>
            <a:r>
              <a:rPr lang="en-US" sz="9600" i="1" dirty="0"/>
              <a:t>But</a:t>
            </a:r>
            <a:r>
              <a:rPr lang="en-US" sz="9600" dirty="0"/>
              <a:t> fools despise wisdom and instruction.”</a:t>
            </a:r>
          </a:p>
          <a:p>
            <a:endParaRPr lang="en-US" sz="1100" dirty="0"/>
          </a:p>
          <a:p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3455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6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592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3C7DF-A4FE-40B4-B975-6AF55B0B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Blessed is everyone who fears the Lord, who walks in His ways</a:t>
            </a:r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D7335033-24E0-43AB-80AB-96A2853592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2" b="-3"/>
          <a:stretch/>
        </p:blipFill>
        <p:spPr>
          <a:xfrm>
            <a:off x="841248" y="2516777"/>
            <a:ext cx="5015484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5553-E5ED-4754-9280-790C8104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2516777"/>
            <a:ext cx="5015484" cy="3660185"/>
          </a:xfrm>
        </p:spPr>
        <p:txBody>
          <a:bodyPr anchor="ctr">
            <a:normAutofit fontScale="32500" lnSpcReduction="20000"/>
          </a:bodyPr>
          <a:lstStyle/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r>
              <a:rPr lang="en-US" sz="12900" dirty="0" err="1"/>
              <a:t>Deut</a:t>
            </a:r>
            <a:r>
              <a:rPr lang="en-US" sz="12900" dirty="0"/>
              <a:t> 5:29</a:t>
            </a:r>
          </a:p>
          <a:p>
            <a:pPr marL="0" indent="0">
              <a:buNone/>
            </a:pPr>
            <a:endParaRPr lang="en-US" sz="12900" dirty="0"/>
          </a:p>
          <a:p>
            <a:r>
              <a:rPr lang="en-US" sz="12900" dirty="0"/>
              <a:t>1 Kings 2:1-4</a:t>
            </a:r>
          </a:p>
          <a:p>
            <a:endParaRPr lang="en-US" sz="12900" dirty="0"/>
          </a:p>
          <a:p>
            <a:r>
              <a:rPr lang="en-US" sz="12900" dirty="0"/>
              <a:t>Ps 119: 1-8</a:t>
            </a:r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7943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6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592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3C7DF-A4FE-40B4-B975-6AF55B0B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you eat of the labor of your hands, you shall be happy, and it shall be well with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5553-E5ED-4754-9280-790C8104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2516777"/>
            <a:ext cx="5015484" cy="3660185"/>
          </a:xfrm>
        </p:spPr>
        <p:txBody>
          <a:bodyPr anchor="ctr">
            <a:normAutofit fontScale="25000" lnSpcReduction="20000"/>
          </a:bodyPr>
          <a:lstStyle/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2900" dirty="0"/>
          </a:p>
          <a:p>
            <a:endParaRPr lang="en-US" sz="12900" dirty="0"/>
          </a:p>
          <a:p>
            <a:endParaRPr lang="en-US" sz="12900" dirty="0"/>
          </a:p>
          <a:p>
            <a:r>
              <a:rPr lang="en-US" sz="8800" dirty="0"/>
              <a:t>Haggai 1:5-6 “</a:t>
            </a:r>
            <a:r>
              <a:rPr lang="en-US" sz="8800" baseline="30000" dirty="0"/>
              <a:t>5 </a:t>
            </a:r>
            <a:r>
              <a:rPr lang="en-US" sz="8800" dirty="0"/>
              <a:t>Now therefore, thus says the </a:t>
            </a:r>
            <a:r>
              <a:rPr lang="en-US" sz="8800" cap="small" dirty="0">
                <a:effectLst/>
              </a:rPr>
              <a:t>Lord</a:t>
            </a:r>
            <a:r>
              <a:rPr lang="en-US" sz="8800" dirty="0"/>
              <a:t> of hosts: “Consider your ways!</a:t>
            </a:r>
          </a:p>
          <a:p>
            <a:endParaRPr lang="en-US" sz="8800" baseline="30000" dirty="0"/>
          </a:p>
          <a:p>
            <a:r>
              <a:rPr lang="en-US" sz="8800" baseline="30000" dirty="0"/>
              <a:t>6 </a:t>
            </a:r>
            <a:r>
              <a:rPr lang="en-US" sz="8800" dirty="0"/>
              <a:t>“You have sown much, and bring in little; You eat, but do not have enough; You drink, but you are not filled with drink; You clothe yourselves, but no one is warm; And he who earns wages, Earns wages </a:t>
            </a:r>
            <a:r>
              <a:rPr lang="en-US" sz="8800" i="1" dirty="0"/>
              <a:t>to put</a:t>
            </a:r>
            <a:r>
              <a:rPr lang="en-US" sz="8800" dirty="0"/>
              <a:t> into a bag with holes.”</a:t>
            </a:r>
          </a:p>
          <a:p>
            <a:endParaRPr lang="en-US" sz="8800" dirty="0"/>
          </a:p>
          <a:p>
            <a:r>
              <a:rPr lang="en-US" sz="8800" dirty="0"/>
              <a:t>The opposite of what this verse speaks of</a:t>
            </a:r>
          </a:p>
          <a:p>
            <a:endParaRPr lang="en-US" sz="12900" dirty="0"/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3E231D2-B30A-4D45-8103-57124849B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6776"/>
            <a:ext cx="5015484" cy="36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20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6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592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3C7DF-A4FE-40B4-B975-6AF55B0B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you eat of the labor of your hands, you shall be happy, and it shall be well with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5553-E5ED-4754-9280-790C8104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2516777"/>
            <a:ext cx="5015484" cy="3660185"/>
          </a:xfrm>
        </p:spPr>
        <p:txBody>
          <a:bodyPr anchor="ctr">
            <a:normAutofit fontScale="25000" lnSpcReduction="20000"/>
          </a:bodyPr>
          <a:lstStyle/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2900" dirty="0"/>
          </a:p>
          <a:p>
            <a:endParaRPr lang="en-US" sz="12900" dirty="0"/>
          </a:p>
          <a:p>
            <a:endParaRPr lang="en-US" sz="12900" dirty="0"/>
          </a:p>
          <a:p>
            <a:r>
              <a:rPr lang="en-US" sz="16800" dirty="0"/>
              <a:t>Eccl 2:24</a:t>
            </a:r>
          </a:p>
          <a:p>
            <a:endParaRPr lang="en-US" sz="16800" dirty="0"/>
          </a:p>
          <a:p>
            <a:r>
              <a:rPr lang="en-US" sz="16800" dirty="0"/>
              <a:t>Eccl 3:9-13</a:t>
            </a:r>
          </a:p>
          <a:p>
            <a:endParaRPr lang="en-US" sz="16800" dirty="0"/>
          </a:p>
          <a:p>
            <a:r>
              <a:rPr lang="en-US" sz="16800" dirty="0"/>
              <a:t>Eccl 5:18-20</a:t>
            </a:r>
          </a:p>
          <a:p>
            <a:pPr marL="0" indent="0">
              <a:buNone/>
            </a:pPr>
            <a:endParaRPr lang="en-US" sz="8800" dirty="0"/>
          </a:p>
          <a:p>
            <a:endParaRPr lang="en-US" sz="12900" dirty="0"/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3E231D2-B30A-4D45-8103-57124849B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6776"/>
            <a:ext cx="5015484" cy="36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6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592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3C7DF-A4FE-40B4-B975-6AF55B0B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wife shall be like a fruitful vine in the very heart of your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5553-E5ED-4754-9280-790C8104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2516777"/>
            <a:ext cx="5015484" cy="3660185"/>
          </a:xfrm>
        </p:spPr>
        <p:txBody>
          <a:bodyPr anchor="ctr">
            <a:normAutofit fontScale="25000" lnSpcReduction="20000"/>
          </a:bodyPr>
          <a:lstStyle/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2900" dirty="0"/>
          </a:p>
          <a:p>
            <a:endParaRPr lang="en-US" sz="12900" dirty="0"/>
          </a:p>
          <a:p>
            <a:endParaRPr lang="en-US" sz="12900" dirty="0"/>
          </a:p>
          <a:p>
            <a:r>
              <a:rPr lang="en-US" sz="16800" dirty="0"/>
              <a:t>Gen 1:28</a:t>
            </a:r>
          </a:p>
          <a:p>
            <a:endParaRPr lang="en-US" sz="16800" dirty="0"/>
          </a:p>
          <a:p>
            <a:r>
              <a:rPr lang="en-US" sz="16800" dirty="0"/>
              <a:t>Prov 31</a:t>
            </a:r>
          </a:p>
          <a:p>
            <a:endParaRPr lang="en-US" sz="16800" dirty="0"/>
          </a:p>
          <a:p>
            <a:r>
              <a:rPr lang="en-US" sz="16800" dirty="0"/>
              <a:t>Prov 18:22</a:t>
            </a:r>
          </a:p>
          <a:p>
            <a:pPr marL="0" indent="0">
              <a:buNone/>
            </a:pPr>
            <a:endParaRPr lang="en-US" sz="8800" dirty="0"/>
          </a:p>
          <a:p>
            <a:endParaRPr lang="en-US" sz="12900" dirty="0"/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35F5D52C-8F83-442B-A7A7-B3C974905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86585"/>
            <a:ext cx="5015484" cy="379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62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453</Words>
  <Application>Microsoft Office PowerPoint</Application>
  <PresentationFormat>Widescreen</PresentationFormat>
  <Paragraphs>149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Fear of the Lord defined</vt:lpstr>
      <vt:lpstr>Blessed is everyone who fears the Lord, who walks in His ways</vt:lpstr>
      <vt:lpstr>Blessed is everyone who fears the Lord, who walks in His ways</vt:lpstr>
      <vt:lpstr>Blessed is everyone who fears the Lord, who walks in His ways</vt:lpstr>
      <vt:lpstr>Blessed is everyone who fears the Lord, who walks in His ways</vt:lpstr>
      <vt:lpstr>When you eat of the labor of your hands, you shall be happy, and it shall be well with you</vt:lpstr>
      <vt:lpstr>When you eat of the labor of your hands, you shall be happy, and it shall be well with you</vt:lpstr>
      <vt:lpstr>Your wife shall be like a fruitful vine in the very heart of your house</vt:lpstr>
      <vt:lpstr>Your children like olive plants all around your table</vt:lpstr>
      <vt:lpstr>Behold, thus shall the man be blessed who fears the Lord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3</cp:revision>
  <dcterms:created xsi:type="dcterms:W3CDTF">2020-09-18T21:40:33Z</dcterms:created>
  <dcterms:modified xsi:type="dcterms:W3CDTF">2020-09-18T21:48:14Z</dcterms:modified>
</cp:coreProperties>
</file>