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5" r:id="rId1"/>
  </p:sldMasterIdLst>
  <p:notesMasterIdLst>
    <p:notesMasterId r:id="rId10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 Miller" initials="RM" lastIdx="1" clrIdx="0">
    <p:extLst>
      <p:ext uri="{19B8F6BF-5375-455C-9EA6-DF929625EA0E}">
        <p15:presenceInfo xmlns:p15="http://schemas.microsoft.com/office/powerpoint/2012/main" userId="03a1c689c4386d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CD07B-C227-4DEF-8B16-09BA7D67C9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56664-F79A-43B4-B586-F8084CC8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5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D291B17-9318-49DB-B28B-6E5994AE9581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53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1368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0709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80419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5895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8202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93002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589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36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63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71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82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13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15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6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4F1-FFEA-405F-9602-3DCA865EDA4E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0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57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291B17-9318-49DB-B28B-6E5994AE9581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9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0F82E3E-E291-4077-9561-D03BD8817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4A9319-91FB-4B4F-815A-A046C6378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65E65E-138F-4485-AA9E-188DF346C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2DE2924-A79E-4612-8899-041380003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94B8494-882E-4FE9-BFAD-265155874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A5BFCFB-CCDF-43A8-888F-E16CF73D2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E54A9A-C353-44DE-A4F2-CB4451345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0" name="Rectangle 19">
              <a:extLst>
                <a:ext uri="{FF2B5EF4-FFF2-40B4-BE49-F238E27FC236}">
                  <a16:creationId xmlns:a16="http://schemas.microsoft.com/office/drawing/2014/main" id="{D4071868-6980-4C45-83AB-30058637D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16D8F9F-59A6-4BC9-8DFE-ED60618FC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D9FE5CB9-13CA-4343-BC1A-DA1132B4D7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973DCF3-9BE0-4E66-8DFE-3FBE025F52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D809BA1F-396A-41B1-A897-99476DBA8D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FFAB676C-8A11-4B22-BA24-ACB2FB42B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6570629-ABA2-43DA-A67B-14BFDEA0CB35}"/>
              </a:ext>
            </a:extLst>
          </p:cNvPr>
          <p:cNvSpPr txBox="1"/>
          <p:nvPr/>
        </p:nvSpPr>
        <p:spPr>
          <a:xfrm>
            <a:off x="6553770" y="1041401"/>
            <a:ext cx="4538526" cy="234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8:1 - 10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A3A34B-F13A-40B6-99A9-41598F440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flying through the air over a body of water&#10;&#10;Description automatically generated">
            <a:extLst>
              <a:ext uri="{FF2B5EF4-FFF2-40B4-BE49-F238E27FC236}">
                <a16:creationId xmlns:a16="http://schemas.microsoft.com/office/drawing/2014/main" id="{BB864B58-6CDD-4807-91BD-1679706A04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7755" y="1410208"/>
            <a:ext cx="3858780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ADC4750-67CB-4B67-B80F-E157788C0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29831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56" name="Rectangle 55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 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B683A9-D084-45E6-ADEA-D349552318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809" b="830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/>
              <a:t>“the multitude being very great”</a:t>
            </a:r>
          </a:p>
          <a:p>
            <a:pPr lvl="1"/>
            <a:r>
              <a:rPr lang="en-US" sz="2200" dirty="0"/>
              <a:t>Here we can once again see how the news of Jesus continues to spread even in a Gentile region</a:t>
            </a:r>
          </a:p>
          <a:p>
            <a:pPr lvl="1"/>
            <a:r>
              <a:rPr lang="en-US" sz="2200" dirty="0"/>
              <a:t>This is directly following Jesus healing the man who was both deaf and mute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40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56" name="Rectangle 55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Verses 2 - 3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B683A9-D084-45E6-ADEA-D349552318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809" b="830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 fontScale="92500" lnSpcReduction="10000"/>
          </a:bodyPr>
          <a:lstStyle/>
          <a:p>
            <a:r>
              <a:rPr lang="en-US" baseline="30000" dirty="0"/>
              <a:t> </a:t>
            </a:r>
            <a:r>
              <a:rPr lang="en-US" dirty="0"/>
              <a:t>“I have compassion on the multitude”</a:t>
            </a:r>
          </a:p>
          <a:p>
            <a:pPr lvl="1"/>
            <a:r>
              <a:rPr lang="en-US" dirty="0"/>
              <a:t>Jesus recognizes that these people have been with Him for 3 days and many had come long distances</a:t>
            </a:r>
          </a:p>
          <a:p>
            <a:pPr lvl="1"/>
            <a:r>
              <a:rPr lang="en-US" dirty="0"/>
              <a:t>Jesus recognizes their commitment to Him and has compassion for them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231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56" name="Rectangle 55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Verses 2 - 3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B683A9-D084-45E6-ADEA-D349552318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809" b="830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 fontScale="92500" lnSpcReduction="20000"/>
          </a:bodyPr>
          <a:lstStyle/>
          <a:p>
            <a:r>
              <a:rPr lang="en-US" baseline="30000" dirty="0"/>
              <a:t> </a:t>
            </a:r>
            <a:r>
              <a:rPr lang="en-US" sz="2200" dirty="0"/>
              <a:t>“I have compassion on the multitude”</a:t>
            </a:r>
          </a:p>
          <a:p>
            <a:pPr lvl="1"/>
            <a:r>
              <a:rPr lang="en-US" sz="2200" dirty="0"/>
              <a:t>This is similar to the account of the feeding of the 5,000</a:t>
            </a:r>
          </a:p>
          <a:p>
            <a:pPr lvl="1"/>
            <a:r>
              <a:rPr lang="en-US" sz="2200" dirty="0"/>
              <a:t>In both instances Mark states Jesus’ compassion for the people</a:t>
            </a:r>
          </a:p>
          <a:p>
            <a:pPr lvl="1"/>
            <a:r>
              <a:rPr lang="en-US" sz="2200" dirty="0"/>
              <a:t>The key difference here is a Gentile crowd vs a Jewish crowd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55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56" name="Rectangle 55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Verses 2 - 3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B683A9-D084-45E6-ADEA-D349552318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809" b="830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 fontScale="92500" lnSpcReduction="10000"/>
          </a:bodyPr>
          <a:lstStyle/>
          <a:p>
            <a:r>
              <a:rPr lang="en-US" baseline="30000" dirty="0"/>
              <a:t>“</a:t>
            </a:r>
            <a:r>
              <a:rPr lang="en-US" sz="2000" dirty="0"/>
              <a:t>they will faint on the way”</a:t>
            </a:r>
          </a:p>
          <a:p>
            <a:pPr lvl="1"/>
            <a:r>
              <a:rPr lang="en-US" dirty="0"/>
              <a:t>Jesus is concerned for the people’s well-being after they depart from Him</a:t>
            </a:r>
          </a:p>
          <a:p>
            <a:pPr lvl="1"/>
            <a:r>
              <a:rPr lang="en-US" dirty="0"/>
              <a:t>There is concern they could faint from lack of food before reaching their homes</a:t>
            </a:r>
          </a:p>
          <a:p>
            <a:r>
              <a:rPr lang="en-US" sz="2000" dirty="0"/>
              <a:t>“for some of them have come from afar.”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41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56" name="Rectangle 55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 4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B683A9-D084-45E6-ADEA-D349552318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809" b="830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 lnSpcReduction="10000"/>
          </a:bodyPr>
          <a:lstStyle/>
          <a:p>
            <a:r>
              <a:rPr lang="en-US" sz="1800" baseline="30000" dirty="0"/>
              <a:t> </a:t>
            </a:r>
            <a:r>
              <a:rPr lang="en-US" sz="1800" dirty="0"/>
              <a:t>The disciples question Jesus as to where they can find bread in the wilderness</a:t>
            </a:r>
          </a:p>
          <a:p>
            <a:pPr lvl="1"/>
            <a:r>
              <a:rPr lang="en-US" sz="1800" dirty="0"/>
              <a:t>They were clearly in a place where they could not travel just a short distance to purchase something</a:t>
            </a:r>
          </a:p>
          <a:p>
            <a:pPr lvl="1"/>
            <a:r>
              <a:rPr lang="en-US" sz="1800" dirty="0"/>
              <a:t>The disciples seem to have forgotten already the previous miracle of the feeding of the 5000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649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56" name="Rectangle 55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 5 - 10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B683A9-D084-45E6-ADEA-D349552318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809" b="830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lang="en-US" sz="1800" baseline="30000" dirty="0"/>
              <a:t> </a:t>
            </a:r>
            <a:r>
              <a:rPr lang="en-US" sz="1800" dirty="0"/>
              <a:t>Jesus asks His disciples how much bread they have and is told seven loaves</a:t>
            </a:r>
          </a:p>
          <a:p>
            <a:r>
              <a:rPr lang="en-US" sz="1800" dirty="0"/>
              <a:t>Jesus commands the people to sit and then took the loaves, gave thanks, and handed them to the disciples to disperse</a:t>
            </a:r>
          </a:p>
          <a:p>
            <a:r>
              <a:rPr lang="en-US" sz="1800" dirty="0"/>
              <a:t>They also had a few small fish which He blessed and set before the multitude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4641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56" name="Rectangle 55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 5 - 10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B683A9-D084-45E6-ADEA-D349552318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809" b="830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 lnSpcReduction="10000"/>
          </a:bodyPr>
          <a:lstStyle/>
          <a:p>
            <a:r>
              <a:rPr lang="en-US" sz="2000" baseline="30000" dirty="0"/>
              <a:t>“</a:t>
            </a:r>
            <a:r>
              <a:rPr lang="en-US" sz="2000" dirty="0"/>
              <a:t> they ate and were filled…”</a:t>
            </a:r>
          </a:p>
          <a:p>
            <a:r>
              <a:rPr lang="en-US" sz="2000" dirty="0"/>
              <a:t>“seven large baskets of leftover fragments…”</a:t>
            </a:r>
          </a:p>
          <a:p>
            <a:r>
              <a:rPr lang="en-US" sz="2000" dirty="0"/>
              <a:t>“four thousand…”</a:t>
            </a:r>
          </a:p>
          <a:p>
            <a:r>
              <a:rPr lang="en-US" sz="2000" dirty="0"/>
              <a:t>“He sent them away, </a:t>
            </a:r>
            <a:r>
              <a:rPr lang="en-US" sz="2000" baseline="30000" dirty="0"/>
              <a:t>10 </a:t>
            </a:r>
            <a:r>
              <a:rPr lang="en-US" sz="2000" dirty="0"/>
              <a:t>immediately got into the boat with His disciples, and came to the region of </a:t>
            </a:r>
            <a:r>
              <a:rPr lang="en-US" sz="2000" dirty="0" err="1"/>
              <a:t>Dalmanutha</a:t>
            </a:r>
            <a:r>
              <a:rPr lang="en-US" sz="2000" dirty="0"/>
              <a:t>.”</a:t>
            </a:r>
          </a:p>
          <a:p>
            <a:endParaRPr lang="en-US" sz="1800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13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338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Garamond</vt:lpstr>
      <vt:lpstr>Organic</vt:lpstr>
      <vt:lpstr>PowerPoint Presentation</vt:lpstr>
      <vt:lpstr>Verse 1</vt:lpstr>
      <vt:lpstr>Verses 2 - 3</vt:lpstr>
      <vt:lpstr>Verses 2 - 3</vt:lpstr>
      <vt:lpstr>Verses 2 - 3</vt:lpstr>
      <vt:lpstr>Verse 4</vt:lpstr>
      <vt:lpstr>Verse 5 - 10</vt:lpstr>
      <vt:lpstr>Verse 5 - 10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Miller</dc:creator>
  <cp:lastModifiedBy>Rob Miller</cp:lastModifiedBy>
  <cp:revision>7</cp:revision>
  <dcterms:created xsi:type="dcterms:W3CDTF">2020-11-10T04:37:52Z</dcterms:created>
  <dcterms:modified xsi:type="dcterms:W3CDTF">2020-11-10T05:29:34Z</dcterms:modified>
</cp:coreProperties>
</file>