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11"/>
  </p:notesMasterIdLst>
  <p:sldIdLst>
    <p:sldId id="258"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7/20/2020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7/20/2020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7/20/2020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7/20/2020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7/20/2020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4:1-20 (Pt 2)</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7102-A33A-485C-8A6D-13008A9356AA}"/>
              </a:ext>
            </a:extLst>
          </p:cNvPr>
          <p:cNvSpPr>
            <a:spLocks noGrp="1"/>
          </p:cNvSpPr>
          <p:nvPr>
            <p:ph type="title"/>
          </p:nvPr>
        </p:nvSpPr>
        <p:spPr/>
        <p:txBody>
          <a:bodyPr>
            <a:normAutofit/>
          </a:bodyPr>
          <a:lstStyle/>
          <a:p>
            <a:pPr algn="l"/>
            <a:r>
              <a:rPr lang="en-US" sz="2400" dirty="0"/>
              <a:t>Mk 4:10 “4 </a:t>
            </a:r>
            <a:r>
              <a:rPr lang="en-US" sz="2400" baseline="30000" dirty="0"/>
              <a:t>10 </a:t>
            </a:r>
            <a:r>
              <a:rPr lang="en-US" sz="2400" dirty="0"/>
              <a:t>But when He was alone, those around Him with the twelve asked Him about the parable.</a:t>
            </a:r>
          </a:p>
        </p:txBody>
      </p:sp>
      <p:sp>
        <p:nvSpPr>
          <p:cNvPr id="3" name="Content Placeholder 2">
            <a:extLst>
              <a:ext uri="{FF2B5EF4-FFF2-40B4-BE49-F238E27FC236}">
                <a16:creationId xmlns:a16="http://schemas.microsoft.com/office/drawing/2014/main" id="{0D14BD60-6791-4AF2-98FE-8D1592704915}"/>
              </a:ext>
            </a:extLst>
          </p:cNvPr>
          <p:cNvSpPr>
            <a:spLocks noGrp="1"/>
          </p:cNvSpPr>
          <p:nvPr>
            <p:ph idx="1"/>
          </p:nvPr>
        </p:nvSpPr>
        <p:spPr/>
        <p:txBody>
          <a:bodyPr>
            <a:normAutofit fontScale="92500" lnSpcReduction="20000"/>
          </a:bodyPr>
          <a:lstStyle/>
          <a:p>
            <a:r>
              <a:rPr lang="en-US" dirty="0"/>
              <a:t>At this point Jesus has not given the spiritual explanation</a:t>
            </a:r>
          </a:p>
          <a:p>
            <a:endParaRPr lang="en-US" dirty="0"/>
          </a:p>
          <a:p>
            <a:r>
              <a:rPr lang="en-US" dirty="0"/>
              <a:t>A small group of people approached Jesus for an explanation</a:t>
            </a:r>
          </a:p>
          <a:p>
            <a:endParaRPr lang="en-US" dirty="0"/>
          </a:p>
          <a:p>
            <a:r>
              <a:rPr lang="en-US" dirty="0"/>
              <a:t>Jesus used this as on opportunity to explain why He spoke in parables</a:t>
            </a:r>
          </a:p>
          <a:p>
            <a:endParaRPr lang="en-US" dirty="0"/>
          </a:p>
          <a:p>
            <a:r>
              <a:rPr lang="en-US" dirty="0"/>
              <a:t>This should serve as an example for us today of the importance to search for deeper understanding</a:t>
            </a:r>
          </a:p>
        </p:txBody>
      </p:sp>
    </p:spTree>
    <p:extLst>
      <p:ext uri="{BB962C8B-B14F-4D97-AF65-F5344CB8AC3E}">
        <p14:creationId xmlns:p14="http://schemas.microsoft.com/office/powerpoint/2010/main" val="3808733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7102-A33A-485C-8A6D-13008A9356AA}"/>
              </a:ext>
            </a:extLst>
          </p:cNvPr>
          <p:cNvSpPr>
            <a:spLocks noGrp="1"/>
          </p:cNvSpPr>
          <p:nvPr>
            <p:ph type="title"/>
          </p:nvPr>
        </p:nvSpPr>
        <p:spPr>
          <a:xfrm>
            <a:off x="1295402" y="689318"/>
            <a:ext cx="9601196" cy="1596682"/>
          </a:xfrm>
        </p:spPr>
        <p:txBody>
          <a:bodyPr>
            <a:normAutofit/>
          </a:bodyPr>
          <a:lstStyle/>
          <a:p>
            <a:pPr algn="l"/>
            <a:r>
              <a:rPr lang="en-US" sz="2400" dirty="0"/>
              <a:t>Mk 4:11“</a:t>
            </a:r>
            <a:r>
              <a:rPr lang="en-US" sz="2400" baseline="30000" dirty="0"/>
              <a:t>11 </a:t>
            </a:r>
            <a:r>
              <a:rPr lang="en-US" sz="2400" dirty="0"/>
              <a:t>And He said to them, “To you it has been given to know the mystery of the kingdom of God; but to those who are outside, all things come in parables”</a:t>
            </a:r>
          </a:p>
        </p:txBody>
      </p:sp>
      <p:sp>
        <p:nvSpPr>
          <p:cNvPr id="3" name="Content Placeholder 2">
            <a:extLst>
              <a:ext uri="{FF2B5EF4-FFF2-40B4-BE49-F238E27FC236}">
                <a16:creationId xmlns:a16="http://schemas.microsoft.com/office/drawing/2014/main" id="{0D14BD60-6791-4AF2-98FE-8D1592704915}"/>
              </a:ext>
            </a:extLst>
          </p:cNvPr>
          <p:cNvSpPr>
            <a:spLocks noGrp="1"/>
          </p:cNvSpPr>
          <p:nvPr>
            <p:ph idx="1"/>
          </p:nvPr>
        </p:nvSpPr>
        <p:spPr/>
        <p:txBody>
          <a:bodyPr>
            <a:normAutofit/>
          </a:bodyPr>
          <a:lstStyle/>
          <a:p>
            <a:r>
              <a:rPr lang="en-US" dirty="0"/>
              <a:t>Those disciples who truly wanted to understand the Words of Christ were given the opportunity hear a plain explanation of this parable</a:t>
            </a:r>
          </a:p>
          <a:p>
            <a:endParaRPr lang="en-US" dirty="0"/>
          </a:p>
          <a:p>
            <a:r>
              <a:rPr lang="en-US" dirty="0"/>
              <a:t>“Mystery” refers to something hidden and not readily available to the public, it is only understood through God’s revelation</a:t>
            </a:r>
          </a:p>
          <a:p>
            <a:endParaRPr lang="en-US" dirty="0"/>
          </a:p>
          <a:p>
            <a:endParaRPr lang="en-US" dirty="0"/>
          </a:p>
        </p:txBody>
      </p:sp>
    </p:spTree>
    <p:extLst>
      <p:ext uri="{BB962C8B-B14F-4D97-AF65-F5344CB8AC3E}">
        <p14:creationId xmlns:p14="http://schemas.microsoft.com/office/powerpoint/2010/main" val="1919924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7102-A33A-485C-8A6D-13008A9356AA}"/>
              </a:ext>
            </a:extLst>
          </p:cNvPr>
          <p:cNvSpPr>
            <a:spLocks noGrp="1"/>
          </p:cNvSpPr>
          <p:nvPr>
            <p:ph type="title"/>
          </p:nvPr>
        </p:nvSpPr>
        <p:spPr>
          <a:xfrm>
            <a:off x="1295402" y="689318"/>
            <a:ext cx="9601196" cy="1596682"/>
          </a:xfrm>
        </p:spPr>
        <p:txBody>
          <a:bodyPr>
            <a:normAutofit/>
          </a:bodyPr>
          <a:lstStyle/>
          <a:p>
            <a:pPr algn="l"/>
            <a:r>
              <a:rPr lang="en-US" sz="2400" dirty="0"/>
              <a:t>Mk 4:12 “</a:t>
            </a:r>
            <a:r>
              <a:rPr lang="en-US" sz="2400" baseline="30000" dirty="0"/>
              <a:t>12 </a:t>
            </a:r>
            <a:r>
              <a:rPr lang="en-US" sz="2400" dirty="0"/>
              <a:t>so that ‘Seeing they may see and not perceive, And hearing they may hear and not understand; Lest they should turn, And </a:t>
            </a:r>
            <a:r>
              <a:rPr lang="en-US" sz="2400" i="1" dirty="0"/>
              <a:t>their</a:t>
            </a:r>
            <a:r>
              <a:rPr lang="en-US" sz="2400" dirty="0"/>
              <a:t> sins be forgiven them.’ ”</a:t>
            </a:r>
          </a:p>
        </p:txBody>
      </p:sp>
      <p:sp>
        <p:nvSpPr>
          <p:cNvPr id="3" name="Content Placeholder 2">
            <a:extLst>
              <a:ext uri="{FF2B5EF4-FFF2-40B4-BE49-F238E27FC236}">
                <a16:creationId xmlns:a16="http://schemas.microsoft.com/office/drawing/2014/main" id="{0D14BD60-6791-4AF2-98FE-8D1592704915}"/>
              </a:ext>
            </a:extLst>
          </p:cNvPr>
          <p:cNvSpPr>
            <a:spLocks noGrp="1"/>
          </p:cNvSpPr>
          <p:nvPr>
            <p:ph idx="1"/>
          </p:nvPr>
        </p:nvSpPr>
        <p:spPr/>
        <p:txBody>
          <a:bodyPr>
            <a:normAutofit fontScale="92500" lnSpcReduction="20000"/>
          </a:bodyPr>
          <a:lstStyle/>
          <a:p>
            <a:r>
              <a:rPr lang="en-US" dirty="0"/>
              <a:t>When Jesus spoke in parables He didn’t start by stating a truth, instead, the parable was like a doorway</a:t>
            </a:r>
          </a:p>
          <a:p>
            <a:endParaRPr lang="en-US" dirty="0"/>
          </a:p>
          <a:p>
            <a:r>
              <a:rPr lang="en-US" dirty="0"/>
              <a:t>People could stand at the doorway and listen and if they were not interested they could walk away… If they were interested they could “walk through the doorway” and consider the spiritual truth behind the parable</a:t>
            </a:r>
          </a:p>
          <a:p>
            <a:endParaRPr lang="en-US" dirty="0"/>
          </a:p>
          <a:p>
            <a:r>
              <a:rPr lang="en-US" dirty="0"/>
              <a:t>In teaching parable Jesus offered His hearers the opportunity to deeper and find the truth or simply ignore what was said and walk away</a:t>
            </a:r>
          </a:p>
          <a:p>
            <a:endParaRPr lang="en-US" dirty="0"/>
          </a:p>
        </p:txBody>
      </p:sp>
    </p:spTree>
    <p:extLst>
      <p:ext uri="{BB962C8B-B14F-4D97-AF65-F5344CB8AC3E}">
        <p14:creationId xmlns:p14="http://schemas.microsoft.com/office/powerpoint/2010/main" val="2952486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7102-A33A-485C-8A6D-13008A9356AA}"/>
              </a:ext>
            </a:extLst>
          </p:cNvPr>
          <p:cNvSpPr>
            <a:spLocks noGrp="1"/>
          </p:cNvSpPr>
          <p:nvPr>
            <p:ph type="title"/>
          </p:nvPr>
        </p:nvSpPr>
        <p:spPr>
          <a:xfrm>
            <a:off x="1295402" y="689318"/>
            <a:ext cx="9601196" cy="1596682"/>
          </a:xfrm>
        </p:spPr>
        <p:txBody>
          <a:bodyPr>
            <a:normAutofit/>
          </a:bodyPr>
          <a:lstStyle/>
          <a:p>
            <a:pPr algn="l"/>
            <a:r>
              <a:rPr lang="en-US" sz="2400" dirty="0"/>
              <a:t>Mk 4:13 “</a:t>
            </a:r>
            <a:r>
              <a:rPr lang="en-US" sz="2400" baseline="30000" dirty="0"/>
              <a:t>13 </a:t>
            </a:r>
            <a:r>
              <a:rPr lang="en-US" sz="2400" dirty="0"/>
              <a:t>And He said to them, “Do you not understand this parable? How then will you understand all the parables?”</a:t>
            </a:r>
          </a:p>
        </p:txBody>
      </p:sp>
      <p:sp>
        <p:nvSpPr>
          <p:cNvPr id="3" name="Content Placeholder 2">
            <a:extLst>
              <a:ext uri="{FF2B5EF4-FFF2-40B4-BE49-F238E27FC236}">
                <a16:creationId xmlns:a16="http://schemas.microsoft.com/office/drawing/2014/main" id="{0D14BD60-6791-4AF2-98FE-8D1592704915}"/>
              </a:ext>
            </a:extLst>
          </p:cNvPr>
          <p:cNvSpPr>
            <a:spLocks noGrp="1"/>
          </p:cNvSpPr>
          <p:nvPr>
            <p:ph idx="1"/>
          </p:nvPr>
        </p:nvSpPr>
        <p:spPr/>
        <p:txBody>
          <a:bodyPr>
            <a:normAutofit fontScale="92500"/>
          </a:bodyPr>
          <a:lstStyle/>
          <a:p>
            <a:r>
              <a:rPr lang="en-US" dirty="0"/>
              <a:t>This parable seems to be the key to understanding all of the kingdom parables</a:t>
            </a:r>
          </a:p>
          <a:p>
            <a:endParaRPr lang="en-US" dirty="0"/>
          </a:p>
          <a:p>
            <a:r>
              <a:rPr lang="en-US" dirty="0"/>
              <a:t>The principles about the seed and the fruit are seen in the other parables so that if it is understood it will give insight into the others</a:t>
            </a:r>
          </a:p>
          <a:p>
            <a:endParaRPr lang="en-US" dirty="0"/>
          </a:p>
          <a:p>
            <a:r>
              <a:rPr lang="en-US" dirty="0"/>
              <a:t>If you don’t understand the principles of the seed and the fruit you will not be able to comprehend the principles of the other kingdom parables</a:t>
            </a:r>
          </a:p>
          <a:p>
            <a:endParaRPr lang="en-US" dirty="0"/>
          </a:p>
        </p:txBody>
      </p:sp>
    </p:spTree>
    <p:extLst>
      <p:ext uri="{BB962C8B-B14F-4D97-AF65-F5344CB8AC3E}">
        <p14:creationId xmlns:p14="http://schemas.microsoft.com/office/powerpoint/2010/main" val="1717830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7102-A33A-485C-8A6D-13008A9356AA}"/>
              </a:ext>
            </a:extLst>
          </p:cNvPr>
          <p:cNvSpPr>
            <a:spLocks noGrp="1"/>
          </p:cNvSpPr>
          <p:nvPr>
            <p:ph type="title"/>
          </p:nvPr>
        </p:nvSpPr>
        <p:spPr>
          <a:xfrm>
            <a:off x="1295402" y="689318"/>
            <a:ext cx="9601196" cy="1596682"/>
          </a:xfrm>
        </p:spPr>
        <p:txBody>
          <a:bodyPr>
            <a:normAutofit/>
          </a:bodyPr>
          <a:lstStyle/>
          <a:p>
            <a:pPr algn="l"/>
            <a:r>
              <a:rPr lang="en-US" sz="2400" dirty="0"/>
              <a:t>Mk 4:14 “</a:t>
            </a:r>
            <a:r>
              <a:rPr lang="en-US" sz="2400" baseline="30000" dirty="0"/>
              <a:t>14 </a:t>
            </a:r>
            <a:r>
              <a:rPr lang="en-US" sz="2400" dirty="0"/>
              <a:t>The sower sows the word.”</a:t>
            </a:r>
          </a:p>
        </p:txBody>
      </p:sp>
      <p:sp>
        <p:nvSpPr>
          <p:cNvPr id="3" name="Content Placeholder 2">
            <a:extLst>
              <a:ext uri="{FF2B5EF4-FFF2-40B4-BE49-F238E27FC236}">
                <a16:creationId xmlns:a16="http://schemas.microsoft.com/office/drawing/2014/main" id="{0D14BD60-6791-4AF2-98FE-8D1592704915}"/>
              </a:ext>
            </a:extLst>
          </p:cNvPr>
          <p:cNvSpPr>
            <a:spLocks noGrp="1"/>
          </p:cNvSpPr>
          <p:nvPr>
            <p:ph idx="1"/>
          </p:nvPr>
        </p:nvSpPr>
        <p:spPr/>
        <p:txBody>
          <a:bodyPr>
            <a:normAutofit fontScale="77500" lnSpcReduction="20000"/>
          </a:bodyPr>
          <a:lstStyle/>
          <a:p>
            <a:r>
              <a:rPr lang="en-US" dirty="0"/>
              <a:t>The Word of God is like a seed that is scattered upon the hearts of mankind</a:t>
            </a:r>
          </a:p>
          <a:p>
            <a:endParaRPr lang="en-US" dirty="0"/>
          </a:p>
          <a:p>
            <a:r>
              <a:rPr lang="en-US" dirty="0"/>
              <a:t>Not every seed bears good fruit, the type of soil it is scattered upon makes the difference in its success or failure</a:t>
            </a:r>
          </a:p>
          <a:p>
            <a:endParaRPr lang="en-US" dirty="0"/>
          </a:p>
          <a:p>
            <a:r>
              <a:rPr lang="en-US" dirty="0"/>
              <a:t>Jesus is making a point that the issue is how well the audience hears and not how well the preacher preaches</a:t>
            </a:r>
          </a:p>
          <a:p>
            <a:endParaRPr lang="en-US" dirty="0"/>
          </a:p>
          <a:p>
            <a:r>
              <a:rPr lang="en-US" dirty="0"/>
              <a:t>Every preacher must make sure they are using good seed, “It is a high offence against God to </a:t>
            </a:r>
            <a:r>
              <a:rPr lang="en-US" i="1" dirty="0"/>
              <a:t>change</a:t>
            </a:r>
            <a:r>
              <a:rPr lang="en-US" dirty="0"/>
              <a:t> the </a:t>
            </a:r>
            <a:r>
              <a:rPr lang="en-US" i="1" dirty="0"/>
              <a:t>Master’s seed</a:t>
            </a:r>
            <a:r>
              <a:rPr lang="en-US" dirty="0"/>
              <a:t>, to </a:t>
            </a:r>
            <a:r>
              <a:rPr lang="en-US" i="1" dirty="0"/>
              <a:t>mix it</a:t>
            </a:r>
            <a:r>
              <a:rPr lang="en-US" dirty="0"/>
              <a:t>, or to sow </a:t>
            </a:r>
            <a:r>
              <a:rPr lang="en-US" i="1" dirty="0"/>
              <a:t>bad seed</a:t>
            </a:r>
            <a:r>
              <a:rPr lang="en-US" dirty="0"/>
              <a:t> in the </a:t>
            </a:r>
            <a:r>
              <a:rPr lang="en-US" i="1" dirty="0"/>
              <a:t>place</a:t>
            </a:r>
            <a:r>
              <a:rPr lang="en-US" dirty="0"/>
              <a:t> of it.” (Clarke)</a:t>
            </a:r>
          </a:p>
          <a:p>
            <a:endParaRPr lang="en-US" dirty="0"/>
          </a:p>
          <a:p>
            <a:endParaRPr lang="en-US" dirty="0"/>
          </a:p>
        </p:txBody>
      </p:sp>
    </p:spTree>
    <p:extLst>
      <p:ext uri="{BB962C8B-B14F-4D97-AF65-F5344CB8AC3E}">
        <p14:creationId xmlns:p14="http://schemas.microsoft.com/office/powerpoint/2010/main" val="1017910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7102-A33A-485C-8A6D-13008A9356AA}"/>
              </a:ext>
            </a:extLst>
          </p:cNvPr>
          <p:cNvSpPr>
            <a:spLocks noGrp="1"/>
          </p:cNvSpPr>
          <p:nvPr>
            <p:ph type="title"/>
          </p:nvPr>
        </p:nvSpPr>
        <p:spPr>
          <a:xfrm>
            <a:off x="1295402" y="689318"/>
            <a:ext cx="9601196" cy="1596682"/>
          </a:xfrm>
        </p:spPr>
        <p:txBody>
          <a:bodyPr>
            <a:normAutofit/>
          </a:bodyPr>
          <a:lstStyle/>
          <a:p>
            <a:pPr algn="l"/>
            <a:r>
              <a:rPr lang="en-US" sz="2400"/>
              <a:t>Mk 4:15-20: Understanding the soils</a:t>
            </a:r>
            <a:endParaRPr lang="en-US" sz="2400" dirty="0"/>
          </a:p>
        </p:txBody>
      </p:sp>
      <p:sp>
        <p:nvSpPr>
          <p:cNvPr id="3" name="Content Placeholder 2">
            <a:extLst>
              <a:ext uri="{FF2B5EF4-FFF2-40B4-BE49-F238E27FC236}">
                <a16:creationId xmlns:a16="http://schemas.microsoft.com/office/drawing/2014/main" id="{0D14BD60-6791-4AF2-98FE-8D1592704915}"/>
              </a:ext>
            </a:extLst>
          </p:cNvPr>
          <p:cNvSpPr>
            <a:spLocks noGrp="1"/>
          </p:cNvSpPr>
          <p:nvPr>
            <p:ph idx="1"/>
          </p:nvPr>
        </p:nvSpPr>
        <p:spPr/>
        <p:txBody>
          <a:bodyPr>
            <a:normAutofit/>
          </a:bodyPr>
          <a:lstStyle/>
          <a:p>
            <a:endParaRPr lang="en-US" dirty="0"/>
          </a:p>
          <a:p>
            <a:endParaRPr lang="en-US" dirty="0"/>
          </a:p>
        </p:txBody>
      </p:sp>
      <p:pic>
        <p:nvPicPr>
          <p:cNvPr id="7" name="Picture 6" descr="A picture containing food&#10;&#10;Description automatically generated">
            <a:extLst>
              <a:ext uri="{FF2B5EF4-FFF2-40B4-BE49-F238E27FC236}">
                <a16:creationId xmlns:a16="http://schemas.microsoft.com/office/drawing/2014/main" id="{D7C3D3BF-7357-4DEB-A4B9-AB55E5171E51}"/>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86029949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5FF3248-9262-4453-9EB5-EFFDEDEA679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098039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rd, food&#10;&#10;Description automatically generated">
            <a:extLst>
              <a:ext uri="{FF2B5EF4-FFF2-40B4-BE49-F238E27FC236}">
                <a16:creationId xmlns:a16="http://schemas.microsoft.com/office/drawing/2014/main" id="{EC30F39D-E00B-4178-9BF0-79E2985BBA8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95123047"/>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494</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PowerPoint Presentation</vt:lpstr>
      <vt:lpstr>Mk 4:10 “4 10 But when He was alone, those around Him with the twelve asked Him about the parable.</vt:lpstr>
      <vt:lpstr>Mk 4:11“11 And He said to them, “To you it has been given to know the mystery of the kingdom of God; but to those who are outside, all things come in parables”</vt:lpstr>
      <vt:lpstr>Mk 4:12 “12 so that ‘Seeing they may see and not perceive, And hearing they may hear and not understand; Lest they should turn, And their sins be forgiven them.’ ”</vt:lpstr>
      <vt:lpstr>Mk 4:13 “13 And He said to them, “Do you not understand this parable? How then will you understand all the parables?”</vt:lpstr>
      <vt:lpstr>Mk 4:14 “14 The sower sows the word.”</vt:lpstr>
      <vt:lpstr>Mk 4:15-20: Understanding the soils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Rob Miller</cp:lastModifiedBy>
  <cp:revision>17</cp:revision>
  <dcterms:created xsi:type="dcterms:W3CDTF">2020-07-13T17:59:19Z</dcterms:created>
  <dcterms:modified xsi:type="dcterms:W3CDTF">2020-07-20T22:32:49Z</dcterms:modified>
</cp:coreProperties>
</file>