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18" r:id="rId2"/>
    <p:sldId id="319" r:id="rId3"/>
    <p:sldId id="320" r:id="rId4"/>
    <p:sldId id="321" r:id="rId5"/>
    <p:sldId id="324" r:id="rId6"/>
    <p:sldId id="323" r:id="rId7"/>
    <p:sldId id="322" r:id="rId8"/>
    <p:sldId id="325" r:id="rId9"/>
    <p:sldId id="326" r:id="rId10"/>
    <p:sldId id="327" r:id="rId11"/>
    <p:sldId id="329" r:id="rId12"/>
    <p:sldId id="330" r:id="rId13"/>
    <p:sldId id="332" r:id="rId14"/>
    <p:sldId id="333" r:id="rId15"/>
    <p:sldId id="334" r:id="rId16"/>
    <p:sldId id="328" r:id="rId17"/>
    <p:sldId id="331" r:id="rId18"/>
    <p:sldId id="258" r:id="rId19"/>
  </p:sldIdLst>
  <p:sldSz cx="10972800" cy="6858000"/>
  <p:notesSz cx="6858000" cy="9144000"/>
  <p:defaultTextStyle>
    <a:defPPr>
      <a:defRPr lang="en-US"/>
    </a:defPPr>
    <a:lvl1pPr marL="0" algn="l" defTabSz="1141171" rtl="0" eaLnBrk="1" latinLnBrk="0" hangingPunct="1">
      <a:defRPr sz="2246" kern="1200">
        <a:solidFill>
          <a:schemeClr val="tx1"/>
        </a:solidFill>
        <a:latin typeface="+mn-lt"/>
        <a:ea typeface="+mn-ea"/>
        <a:cs typeface="+mn-cs"/>
      </a:defRPr>
    </a:lvl1pPr>
    <a:lvl2pPr marL="570586" algn="l" defTabSz="1141171" rtl="0" eaLnBrk="1" latinLnBrk="0" hangingPunct="1">
      <a:defRPr sz="2246" kern="1200">
        <a:solidFill>
          <a:schemeClr val="tx1"/>
        </a:solidFill>
        <a:latin typeface="+mn-lt"/>
        <a:ea typeface="+mn-ea"/>
        <a:cs typeface="+mn-cs"/>
      </a:defRPr>
    </a:lvl2pPr>
    <a:lvl3pPr marL="1141171" algn="l" defTabSz="1141171" rtl="0" eaLnBrk="1" latinLnBrk="0" hangingPunct="1">
      <a:defRPr sz="2246" kern="1200">
        <a:solidFill>
          <a:schemeClr val="tx1"/>
        </a:solidFill>
        <a:latin typeface="+mn-lt"/>
        <a:ea typeface="+mn-ea"/>
        <a:cs typeface="+mn-cs"/>
      </a:defRPr>
    </a:lvl3pPr>
    <a:lvl4pPr marL="1711757" algn="l" defTabSz="1141171" rtl="0" eaLnBrk="1" latinLnBrk="0" hangingPunct="1">
      <a:defRPr sz="2246" kern="1200">
        <a:solidFill>
          <a:schemeClr val="tx1"/>
        </a:solidFill>
        <a:latin typeface="+mn-lt"/>
        <a:ea typeface="+mn-ea"/>
        <a:cs typeface="+mn-cs"/>
      </a:defRPr>
    </a:lvl4pPr>
    <a:lvl5pPr marL="2282342" algn="l" defTabSz="1141171" rtl="0" eaLnBrk="1" latinLnBrk="0" hangingPunct="1">
      <a:defRPr sz="2246" kern="1200">
        <a:solidFill>
          <a:schemeClr val="tx1"/>
        </a:solidFill>
        <a:latin typeface="+mn-lt"/>
        <a:ea typeface="+mn-ea"/>
        <a:cs typeface="+mn-cs"/>
      </a:defRPr>
    </a:lvl5pPr>
    <a:lvl6pPr marL="2852928" algn="l" defTabSz="1141171" rtl="0" eaLnBrk="1" latinLnBrk="0" hangingPunct="1">
      <a:defRPr sz="2246" kern="1200">
        <a:solidFill>
          <a:schemeClr val="tx1"/>
        </a:solidFill>
        <a:latin typeface="+mn-lt"/>
        <a:ea typeface="+mn-ea"/>
        <a:cs typeface="+mn-cs"/>
      </a:defRPr>
    </a:lvl6pPr>
    <a:lvl7pPr marL="3423514" algn="l" defTabSz="1141171" rtl="0" eaLnBrk="1" latinLnBrk="0" hangingPunct="1">
      <a:defRPr sz="2246" kern="1200">
        <a:solidFill>
          <a:schemeClr val="tx1"/>
        </a:solidFill>
        <a:latin typeface="+mn-lt"/>
        <a:ea typeface="+mn-ea"/>
        <a:cs typeface="+mn-cs"/>
      </a:defRPr>
    </a:lvl7pPr>
    <a:lvl8pPr marL="3994099" algn="l" defTabSz="1141171" rtl="0" eaLnBrk="1" latinLnBrk="0" hangingPunct="1">
      <a:defRPr sz="2246" kern="1200">
        <a:solidFill>
          <a:schemeClr val="tx1"/>
        </a:solidFill>
        <a:latin typeface="+mn-lt"/>
        <a:ea typeface="+mn-ea"/>
        <a:cs typeface="+mn-cs"/>
      </a:defRPr>
    </a:lvl8pPr>
    <a:lvl9pPr marL="4564685" algn="l" defTabSz="1141171" rtl="0" eaLnBrk="1" latinLnBrk="0" hangingPunct="1">
      <a:defRPr sz="22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D0B5"/>
    <a:srgbClr val="FFE697"/>
    <a:srgbClr val="272B25"/>
    <a:srgbClr val="322110"/>
    <a:srgbClr val="2A2E4C"/>
    <a:srgbClr val="1B2D35"/>
    <a:srgbClr val="0A1828"/>
    <a:srgbClr val="FF9900"/>
    <a:srgbClr val="660066"/>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056" y="72"/>
      </p:cViewPr>
      <p:guideLst>
        <p:guide orient="horz" pos="2160"/>
        <p:guide pos="345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59D29F-0DD9-49D5-9F84-802C0DE4E7D0}" type="datetimeFigureOut">
              <a:rPr lang="en-US" smtClean="0"/>
              <a:pPr/>
              <a:t>1/6/2024</a:t>
            </a:fld>
            <a:endParaRPr lang="en-US"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3FA5EB-354C-4CBE-B79F-6449741DD13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1141171" rtl="0" eaLnBrk="1" latinLnBrk="0" hangingPunct="1">
      <a:defRPr sz="1498" kern="1200">
        <a:solidFill>
          <a:schemeClr val="tx1"/>
        </a:solidFill>
        <a:latin typeface="+mn-lt"/>
        <a:ea typeface="+mn-ea"/>
        <a:cs typeface="+mn-cs"/>
      </a:defRPr>
    </a:lvl1pPr>
    <a:lvl2pPr marL="570586" algn="l" defTabSz="1141171" rtl="0" eaLnBrk="1" latinLnBrk="0" hangingPunct="1">
      <a:defRPr sz="1498" kern="1200">
        <a:solidFill>
          <a:schemeClr val="tx1"/>
        </a:solidFill>
        <a:latin typeface="+mn-lt"/>
        <a:ea typeface="+mn-ea"/>
        <a:cs typeface="+mn-cs"/>
      </a:defRPr>
    </a:lvl2pPr>
    <a:lvl3pPr marL="1141171" algn="l" defTabSz="1141171" rtl="0" eaLnBrk="1" latinLnBrk="0" hangingPunct="1">
      <a:defRPr sz="1498" kern="1200">
        <a:solidFill>
          <a:schemeClr val="tx1"/>
        </a:solidFill>
        <a:latin typeface="+mn-lt"/>
        <a:ea typeface="+mn-ea"/>
        <a:cs typeface="+mn-cs"/>
      </a:defRPr>
    </a:lvl3pPr>
    <a:lvl4pPr marL="1711757" algn="l" defTabSz="1141171" rtl="0" eaLnBrk="1" latinLnBrk="0" hangingPunct="1">
      <a:defRPr sz="1498" kern="1200">
        <a:solidFill>
          <a:schemeClr val="tx1"/>
        </a:solidFill>
        <a:latin typeface="+mn-lt"/>
        <a:ea typeface="+mn-ea"/>
        <a:cs typeface="+mn-cs"/>
      </a:defRPr>
    </a:lvl4pPr>
    <a:lvl5pPr marL="2282342" algn="l" defTabSz="1141171" rtl="0" eaLnBrk="1" latinLnBrk="0" hangingPunct="1">
      <a:defRPr sz="1498" kern="1200">
        <a:solidFill>
          <a:schemeClr val="tx1"/>
        </a:solidFill>
        <a:latin typeface="+mn-lt"/>
        <a:ea typeface="+mn-ea"/>
        <a:cs typeface="+mn-cs"/>
      </a:defRPr>
    </a:lvl5pPr>
    <a:lvl6pPr marL="2852928" algn="l" defTabSz="1141171" rtl="0" eaLnBrk="1" latinLnBrk="0" hangingPunct="1">
      <a:defRPr sz="1498" kern="1200">
        <a:solidFill>
          <a:schemeClr val="tx1"/>
        </a:solidFill>
        <a:latin typeface="+mn-lt"/>
        <a:ea typeface="+mn-ea"/>
        <a:cs typeface="+mn-cs"/>
      </a:defRPr>
    </a:lvl6pPr>
    <a:lvl7pPr marL="3423514" algn="l" defTabSz="1141171" rtl="0" eaLnBrk="1" latinLnBrk="0" hangingPunct="1">
      <a:defRPr sz="1498" kern="1200">
        <a:solidFill>
          <a:schemeClr val="tx1"/>
        </a:solidFill>
        <a:latin typeface="+mn-lt"/>
        <a:ea typeface="+mn-ea"/>
        <a:cs typeface="+mn-cs"/>
      </a:defRPr>
    </a:lvl7pPr>
    <a:lvl8pPr marL="3994099" algn="l" defTabSz="1141171" rtl="0" eaLnBrk="1" latinLnBrk="0" hangingPunct="1">
      <a:defRPr sz="1498" kern="1200">
        <a:solidFill>
          <a:schemeClr val="tx1"/>
        </a:solidFill>
        <a:latin typeface="+mn-lt"/>
        <a:ea typeface="+mn-ea"/>
        <a:cs typeface="+mn-cs"/>
      </a:defRPr>
    </a:lvl8pPr>
    <a:lvl9pPr marL="4564685" algn="l" defTabSz="1141171" rtl="0" eaLnBrk="1" latinLnBrk="0" hangingPunct="1">
      <a:defRPr sz="149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130426"/>
            <a:ext cx="9326880" cy="1470025"/>
          </a:xfrm>
        </p:spPr>
        <p:txBody>
          <a:bodyPr/>
          <a:lstStyle/>
          <a:p>
            <a:r>
              <a:rPr lang="en-US"/>
              <a:t>Click to edit Master title style</a:t>
            </a:r>
          </a:p>
        </p:txBody>
      </p:sp>
      <p:sp>
        <p:nvSpPr>
          <p:cNvPr id="3" name="Subtitle 2"/>
          <p:cNvSpPr>
            <a:spLocks noGrp="1"/>
          </p:cNvSpPr>
          <p:nvPr>
            <p:ph type="subTitle" idx="1"/>
          </p:nvPr>
        </p:nvSpPr>
        <p:spPr>
          <a:xfrm>
            <a:off x="1645920" y="3886200"/>
            <a:ext cx="768096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47B129-5F32-46B7-B1B0-6A7DAAECECA7}" type="datetimeFigureOut">
              <a:rPr lang="en-US" smtClean="0"/>
              <a:pPr/>
              <a:t>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47B129-5F32-46B7-B1B0-6A7DAAECECA7}" type="datetimeFigureOut">
              <a:rPr lang="en-US" smtClean="0"/>
              <a:pPr/>
              <a:t>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274639"/>
            <a:ext cx="24688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8640" y="274639"/>
            <a:ext cx="722376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47B129-5F32-46B7-B1B0-6A7DAAECECA7}" type="datetimeFigureOut">
              <a:rPr lang="en-US" smtClean="0"/>
              <a:pPr/>
              <a:t>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47B129-5F32-46B7-B1B0-6A7DAAECECA7}" type="datetimeFigureOut">
              <a:rPr lang="en-US" smtClean="0"/>
              <a:pPr/>
              <a:t>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406901"/>
            <a:ext cx="932688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66776" y="2906713"/>
            <a:ext cx="932688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47B129-5F32-46B7-B1B0-6A7DAAECECA7}" type="datetimeFigureOut">
              <a:rPr lang="en-US" smtClean="0"/>
              <a:pPr/>
              <a:t>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0" y="1600201"/>
            <a:ext cx="48463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600201"/>
            <a:ext cx="48463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47B129-5F32-46B7-B1B0-6A7DAAECECA7}" type="datetimeFigureOut">
              <a:rPr lang="en-US" smtClean="0"/>
              <a:pPr/>
              <a:t>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8640" y="1535113"/>
            <a:ext cx="484822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8640" y="2174875"/>
            <a:ext cx="48482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74032" y="1535113"/>
            <a:ext cx="485013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74032" y="2174875"/>
            <a:ext cx="48501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47B129-5F32-46B7-B1B0-6A7DAAECECA7}" type="datetimeFigureOut">
              <a:rPr lang="en-US" smtClean="0"/>
              <a:pPr/>
              <a:t>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47B129-5F32-46B7-B1B0-6A7DAAECECA7}" type="datetimeFigureOut">
              <a:rPr lang="en-US" smtClean="0"/>
              <a:pPr/>
              <a:t>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7B129-5F32-46B7-B1B0-6A7DAAECECA7}" type="datetimeFigureOut">
              <a:rPr lang="en-US" smtClean="0"/>
              <a:pPr/>
              <a:t>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2" y="273049"/>
            <a:ext cx="3609976"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290060" y="273052"/>
            <a:ext cx="61341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8642" y="1435102"/>
            <a:ext cx="360997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47B129-5F32-46B7-B1B0-6A7DAAECECA7}" type="datetimeFigureOut">
              <a:rPr lang="en-US" smtClean="0"/>
              <a:pPr/>
              <a:t>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4800600"/>
            <a:ext cx="658368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150746" y="612775"/>
            <a:ext cx="65836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150746" y="5367338"/>
            <a:ext cx="658368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47B129-5F32-46B7-B1B0-6A7DAAECECA7}" type="datetimeFigureOut">
              <a:rPr lang="en-US" smtClean="0"/>
              <a:pPr/>
              <a:t>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274639"/>
            <a:ext cx="987552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48640" y="1600201"/>
            <a:ext cx="987552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8640" y="6356351"/>
            <a:ext cx="256032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7B129-5F32-46B7-B1B0-6A7DAAECECA7}" type="datetimeFigureOut">
              <a:rPr lang="en-US" smtClean="0"/>
              <a:pPr/>
              <a:t>1/6/2024</a:t>
            </a:fld>
            <a:endParaRPr lang="en-US" dirty="0"/>
          </a:p>
        </p:txBody>
      </p:sp>
      <p:sp>
        <p:nvSpPr>
          <p:cNvPr id="5" name="Footer Placeholder 4"/>
          <p:cNvSpPr>
            <a:spLocks noGrp="1"/>
          </p:cNvSpPr>
          <p:nvPr>
            <p:ph type="ftr" sz="quarter" idx="3"/>
          </p:nvPr>
        </p:nvSpPr>
        <p:spPr>
          <a:xfrm>
            <a:off x="3749040" y="6356351"/>
            <a:ext cx="34747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63840" y="6356351"/>
            <a:ext cx="256032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FF0F2-AACE-424D-8362-1FFF3A109EC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pjcockrell.files.wordpress.com/2014/04/empty_tomb11.jpg">
            <a:extLst>
              <a:ext uri="{FF2B5EF4-FFF2-40B4-BE49-F238E27FC236}">
                <a16:creationId xmlns:a16="http://schemas.microsoft.com/office/drawing/2014/main" id="{88AE83C0-C846-9318-A7CA-8FFFCDFE7CD2}"/>
              </a:ext>
            </a:extLst>
          </p:cNvPr>
          <p:cNvPicPr>
            <a:picLocks noChangeAspect="1" noChangeArrowheads="1"/>
          </p:cNvPicPr>
          <p:nvPr/>
        </p:nvPicPr>
        <p:blipFill>
          <a:blip r:embed="rId2" cstate="print"/>
          <a:srcRect/>
          <a:stretch>
            <a:fillRect/>
          </a:stretch>
        </p:blipFill>
        <p:spPr bwMode="auto">
          <a:xfrm>
            <a:off x="-1173" y="0"/>
            <a:ext cx="10972799" cy="6858000"/>
          </a:xfrm>
          <a:prstGeom prst="rect">
            <a:avLst/>
          </a:prstGeom>
          <a:noFill/>
        </p:spPr>
      </p:pic>
      <p:sp>
        <p:nvSpPr>
          <p:cNvPr id="3" name="Title 5">
            <a:extLst>
              <a:ext uri="{FF2B5EF4-FFF2-40B4-BE49-F238E27FC236}">
                <a16:creationId xmlns:a16="http://schemas.microsoft.com/office/drawing/2014/main" id="{82D0177A-5D03-A87E-E02F-A2EC06BA6733}"/>
              </a:ext>
            </a:extLst>
          </p:cNvPr>
          <p:cNvSpPr txBox="1">
            <a:spLocks/>
          </p:cNvSpPr>
          <p:nvPr/>
        </p:nvSpPr>
        <p:spPr>
          <a:xfrm>
            <a:off x="5029200" y="685800"/>
            <a:ext cx="5829299" cy="251225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a:solidFill>
                  <a:schemeClr val="accent6">
                    <a:lumMod val="50000"/>
                  </a:schemeClr>
                </a:solidFill>
                <a:effectLst>
                  <a:glow rad="127000">
                    <a:schemeClr val="bg1"/>
                  </a:glow>
                </a:effectLst>
                <a:latin typeface="Segoe Print" panose="02000600000000000000" pitchFamily="2" charset="0"/>
              </a:rPr>
              <a:t>Victory Over Death</a:t>
            </a:r>
          </a:p>
        </p:txBody>
      </p:sp>
    </p:spTree>
    <p:extLst>
      <p:ext uri="{BB962C8B-B14F-4D97-AF65-F5344CB8AC3E}">
        <p14:creationId xmlns:p14="http://schemas.microsoft.com/office/powerpoint/2010/main" val="2067804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pjcockrell.files.wordpress.com/2014/04/empty_tomb11.jpg">
            <a:extLst>
              <a:ext uri="{FF2B5EF4-FFF2-40B4-BE49-F238E27FC236}">
                <a16:creationId xmlns:a16="http://schemas.microsoft.com/office/drawing/2014/main" id="{64BF17AE-F08C-FED4-B101-533DFD5D2150}"/>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11000933" cy="6893169"/>
          </a:xfrm>
          <a:prstGeom prst="rect">
            <a:avLst/>
          </a:prstGeom>
          <a:noFill/>
        </p:spPr>
      </p:pic>
      <p:sp>
        <p:nvSpPr>
          <p:cNvPr id="3" name="Rectangle 2">
            <a:extLst>
              <a:ext uri="{FF2B5EF4-FFF2-40B4-BE49-F238E27FC236}">
                <a16:creationId xmlns:a16="http://schemas.microsoft.com/office/drawing/2014/main" id="{75E60D9A-4B71-10EB-F3D9-886C9AD1D5FB}"/>
              </a:ext>
            </a:extLst>
          </p:cNvPr>
          <p:cNvSpPr/>
          <p:nvPr/>
        </p:nvSpPr>
        <p:spPr>
          <a:xfrm>
            <a:off x="1004666" y="2426706"/>
            <a:ext cx="8991600" cy="3231654"/>
          </a:xfrm>
          <a:prstGeom prst="rect">
            <a:avLst/>
          </a:prstGeom>
        </p:spPr>
        <p:txBody>
          <a:bodyPr wrap="square">
            <a:spAutoFit/>
          </a:bodyPr>
          <a:lstStyle/>
          <a:p>
            <a:pPr algn="ctr"/>
            <a:r>
              <a:rPr lang="en-US" sz="3200" b="1" i="1" dirty="0"/>
              <a:t>“And as they went to tell His disciples, behold, Jesus met them, saying, “Rejoice!” So they came and held Him by the feet and worshiped Him. Then Jesus said to them, “Do not be afraid. Go and tell My brethren to go to Galilee, and there they will see Me.”</a:t>
            </a:r>
          </a:p>
          <a:p>
            <a:pPr algn="ctr"/>
            <a:endParaRPr lang="en-US" sz="2000" b="1" i="1" dirty="0"/>
          </a:p>
          <a:p>
            <a:pPr algn="ctr"/>
            <a:r>
              <a:rPr lang="en-US" sz="2400" dirty="0"/>
              <a:t>Matthew 28:9-10</a:t>
            </a:r>
          </a:p>
        </p:txBody>
      </p:sp>
      <p:sp>
        <p:nvSpPr>
          <p:cNvPr id="4" name="Title 3">
            <a:extLst>
              <a:ext uri="{FF2B5EF4-FFF2-40B4-BE49-F238E27FC236}">
                <a16:creationId xmlns:a16="http://schemas.microsoft.com/office/drawing/2014/main" id="{19935302-2F9F-BCB8-102F-AF2BE951D64B}"/>
              </a:ext>
            </a:extLst>
          </p:cNvPr>
          <p:cNvSpPr>
            <a:spLocks noGrp="1"/>
          </p:cNvSpPr>
          <p:nvPr>
            <p:ph type="title"/>
          </p:nvPr>
        </p:nvSpPr>
        <p:spPr>
          <a:xfrm>
            <a:off x="548640" y="312739"/>
            <a:ext cx="9875520" cy="1143000"/>
          </a:xfrm>
        </p:spPr>
        <p:txBody>
          <a:bodyPr>
            <a:normAutofit/>
          </a:bodyPr>
          <a:lstStyle/>
          <a:p>
            <a:r>
              <a:rPr lang="en-US" sz="4800" b="1" dirty="0">
                <a:ln w="19050">
                  <a:solidFill>
                    <a:schemeClr val="accent6">
                      <a:lumMod val="75000"/>
                    </a:schemeClr>
                  </a:solidFill>
                </a:ln>
                <a:solidFill>
                  <a:schemeClr val="accent5">
                    <a:lumMod val="50000"/>
                  </a:schemeClr>
                </a:solidFill>
                <a:latin typeface="Segoe Print" panose="02000600000000000000" pitchFamily="2" charset="0"/>
              </a:rPr>
              <a:t>Christ’s Resurrection</a:t>
            </a:r>
          </a:p>
        </p:txBody>
      </p:sp>
      <p:sp>
        <p:nvSpPr>
          <p:cNvPr id="5" name="Minus Sign 4">
            <a:extLst>
              <a:ext uri="{FF2B5EF4-FFF2-40B4-BE49-F238E27FC236}">
                <a16:creationId xmlns:a16="http://schemas.microsoft.com/office/drawing/2014/main" id="{4C3339E0-28C7-681D-A847-68900345F643}"/>
              </a:ext>
            </a:extLst>
          </p:cNvPr>
          <p:cNvSpPr/>
          <p:nvPr/>
        </p:nvSpPr>
        <p:spPr>
          <a:xfrm>
            <a:off x="304798" y="1150939"/>
            <a:ext cx="10363200" cy="533400"/>
          </a:xfrm>
          <a:prstGeom prst="mathMinus">
            <a:avLst/>
          </a:prstGeom>
          <a:gradFill flip="none" rotWithShape="1">
            <a:gsLst>
              <a:gs pos="0">
                <a:schemeClr val="accent6">
                  <a:lumMod val="75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741C2323-AAE1-8918-B455-725245BB0647}"/>
              </a:ext>
            </a:extLst>
          </p:cNvPr>
          <p:cNvSpPr txBox="1">
            <a:spLocks/>
          </p:cNvSpPr>
          <p:nvPr/>
        </p:nvSpPr>
        <p:spPr>
          <a:xfrm>
            <a:off x="8299354" y="6411937"/>
            <a:ext cx="2673446" cy="4179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a:solidFill>
                  <a:schemeClr val="accent6">
                    <a:lumMod val="50000"/>
                  </a:schemeClr>
                </a:solidFill>
                <a:effectLst>
                  <a:glow rad="127000">
                    <a:schemeClr val="tx1"/>
                  </a:glow>
                </a:effectLst>
                <a:latin typeface="Segoe Print" panose="02000600000000000000" pitchFamily="2" charset="0"/>
              </a:rPr>
              <a:t>Victory Over Death</a:t>
            </a:r>
          </a:p>
        </p:txBody>
      </p:sp>
    </p:spTree>
    <p:extLst>
      <p:ext uri="{BB962C8B-B14F-4D97-AF65-F5344CB8AC3E}">
        <p14:creationId xmlns:p14="http://schemas.microsoft.com/office/powerpoint/2010/main" val="3433332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pjcockrell.files.wordpress.com/2014/04/empty_tomb11.jpg">
            <a:extLst>
              <a:ext uri="{FF2B5EF4-FFF2-40B4-BE49-F238E27FC236}">
                <a16:creationId xmlns:a16="http://schemas.microsoft.com/office/drawing/2014/main" id="{64BF17AE-F08C-FED4-B101-533DFD5D2150}"/>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11000933" cy="6893169"/>
          </a:xfrm>
          <a:prstGeom prst="rect">
            <a:avLst/>
          </a:prstGeom>
          <a:noFill/>
        </p:spPr>
      </p:pic>
      <p:sp>
        <p:nvSpPr>
          <p:cNvPr id="3" name="Rectangle 2">
            <a:extLst>
              <a:ext uri="{FF2B5EF4-FFF2-40B4-BE49-F238E27FC236}">
                <a16:creationId xmlns:a16="http://schemas.microsoft.com/office/drawing/2014/main" id="{75E60D9A-4B71-10EB-F3D9-886C9AD1D5FB}"/>
              </a:ext>
            </a:extLst>
          </p:cNvPr>
          <p:cNvSpPr/>
          <p:nvPr/>
        </p:nvSpPr>
        <p:spPr>
          <a:xfrm>
            <a:off x="838200" y="2426706"/>
            <a:ext cx="9220200" cy="3231654"/>
          </a:xfrm>
          <a:prstGeom prst="rect">
            <a:avLst/>
          </a:prstGeom>
        </p:spPr>
        <p:txBody>
          <a:bodyPr wrap="square">
            <a:spAutoFit/>
          </a:bodyPr>
          <a:lstStyle/>
          <a:p>
            <a:pPr algn="ctr"/>
            <a:r>
              <a:rPr lang="en-US" sz="3200" b="1" i="1" dirty="0"/>
              <a:t>“Moreover, brethren, I declare to you the gospel which I preached to you, which also you received and in which you stand, by which also you are saved,        if you hold fast that word which I preached to you—unless you believed in vain...</a:t>
            </a:r>
          </a:p>
          <a:p>
            <a:pPr algn="ctr"/>
            <a:endParaRPr lang="en-US" sz="2000" b="1" i="1" dirty="0"/>
          </a:p>
          <a:p>
            <a:pPr algn="ctr"/>
            <a:r>
              <a:rPr lang="en-US" sz="2400" dirty="0"/>
              <a:t>1 Corinthians 15:1-4</a:t>
            </a:r>
          </a:p>
        </p:txBody>
      </p:sp>
      <p:sp>
        <p:nvSpPr>
          <p:cNvPr id="4" name="Title 3">
            <a:extLst>
              <a:ext uri="{FF2B5EF4-FFF2-40B4-BE49-F238E27FC236}">
                <a16:creationId xmlns:a16="http://schemas.microsoft.com/office/drawing/2014/main" id="{19935302-2F9F-BCB8-102F-AF2BE951D64B}"/>
              </a:ext>
            </a:extLst>
          </p:cNvPr>
          <p:cNvSpPr>
            <a:spLocks noGrp="1"/>
          </p:cNvSpPr>
          <p:nvPr>
            <p:ph type="title"/>
          </p:nvPr>
        </p:nvSpPr>
        <p:spPr>
          <a:xfrm>
            <a:off x="548640" y="312739"/>
            <a:ext cx="9875520" cy="1143000"/>
          </a:xfrm>
        </p:spPr>
        <p:txBody>
          <a:bodyPr>
            <a:normAutofit/>
          </a:bodyPr>
          <a:lstStyle/>
          <a:p>
            <a:r>
              <a:rPr lang="en-US" sz="4800" b="1" dirty="0">
                <a:ln w="19050">
                  <a:solidFill>
                    <a:schemeClr val="accent6">
                      <a:lumMod val="75000"/>
                    </a:schemeClr>
                  </a:solidFill>
                </a:ln>
                <a:solidFill>
                  <a:schemeClr val="accent5">
                    <a:lumMod val="50000"/>
                  </a:schemeClr>
                </a:solidFill>
                <a:latin typeface="Segoe Print" panose="02000600000000000000" pitchFamily="2" charset="0"/>
              </a:rPr>
              <a:t>Christ’s Resurrection</a:t>
            </a:r>
          </a:p>
        </p:txBody>
      </p:sp>
      <p:sp>
        <p:nvSpPr>
          <p:cNvPr id="5" name="Minus Sign 4">
            <a:extLst>
              <a:ext uri="{FF2B5EF4-FFF2-40B4-BE49-F238E27FC236}">
                <a16:creationId xmlns:a16="http://schemas.microsoft.com/office/drawing/2014/main" id="{4C3339E0-28C7-681D-A847-68900345F643}"/>
              </a:ext>
            </a:extLst>
          </p:cNvPr>
          <p:cNvSpPr/>
          <p:nvPr/>
        </p:nvSpPr>
        <p:spPr>
          <a:xfrm>
            <a:off x="304798" y="1150939"/>
            <a:ext cx="10363200" cy="533400"/>
          </a:xfrm>
          <a:prstGeom prst="mathMinus">
            <a:avLst/>
          </a:prstGeom>
          <a:gradFill flip="none" rotWithShape="1">
            <a:gsLst>
              <a:gs pos="0">
                <a:schemeClr val="accent6">
                  <a:lumMod val="75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741C2323-AAE1-8918-B455-725245BB0647}"/>
              </a:ext>
            </a:extLst>
          </p:cNvPr>
          <p:cNvSpPr txBox="1">
            <a:spLocks/>
          </p:cNvSpPr>
          <p:nvPr/>
        </p:nvSpPr>
        <p:spPr>
          <a:xfrm>
            <a:off x="8299354" y="6411937"/>
            <a:ext cx="2673446" cy="4179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a:solidFill>
                  <a:schemeClr val="accent6">
                    <a:lumMod val="50000"/>
                  </a:schemeClr>
                </a:solidFill>
                <a:effectLst>
                  <a:glow rad="127000">
                    <a:schemeClr val="tx1"/>
                  </a:glow>
                </a:effectLst>
                <a:latin typeface="Segoe Print" panose="02000600000000000000" pitchFamily="2" charset="0"/>
              </a:rPr>
              <a:t>Victory Over Death</a:t>
            </a:r>
          </a:p>
        </p:txBody>
      </p:sp>
    </p:spTree>
    <p:extLst>
      <p:ext uri="{BB962C8B-B14F-4D97-AF65-F5344CB8AC3E}">
        <p14:creationId xmlns:p14="http://schemas.microsoft.com/office/powerpoint/2010/main" val="1370496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pjcockrell.files.wordpress.com/2014/04/empty_tomb11.jpg">
            <a:extLst>
              <a:ext uri="{FF2B5EF4-FFF2-40B4-BE49-F238E27FC236}">
                <a16:creationId xmlns:a16="http://schemas.microsoft.com/office/drawing/2014/main" id="{64BF17AE-F08C-FED4-B101-533DFD5D2150}"/>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11000933" cy="6893169"/>
          </a:xfrm>
          <a:prstGeom prst="rect">
            <a:avLst/>
          </a:prstGeom>
          <a:noFill/>
        </p:spPr>
      </p:pic>
      <p:sp>
        <p:nvSpPr>
          <p:cNvPr id="3" name="Rectangle 2">
            <a:extLst>
              <a:ext uri="{FF2B5EF4-FFF2-40B4-BE49-F238E27FC236}">
                <a16:creationId xmlns:a16="http://schemas.microsoft.com/office/drawing/2014/main" id="{75E60D9A-4B71-10EB-F3D9-886C9AD1D5FB}"/>
              </a:ext>
            </a:extLst>
          </p:cNvPr>
          <p:cNvSpPr/>
          <p:nvPr/>
        </p:nvSpPr>
        <p:spPr>
          <a:xfrm>
            <a:off x="914400" y="2426706"/>
            <a:ext cx="9220200" cy="2739211"/>
          </a:xfrm>
          <a:prstGeom prst="rect">
            <a:avLst/>
          </a:prstGeom>
        </p:spPr>
        <p:txBody>
          <a:bodyPr wrap="square">
            <a:spAutoFit/>
          </a:bodyPr>
          <a:lstStyle/>
          <a:p>
            <a:pPr algn="ctr"/>
            <a:r>
              <a:rPr lang="en-US" sz="3200" b="1" i="1" dirty="0"/>
              <a:t>…For I delivered to you first of all that which I also received: that Christ died for our sins according to the Scriptures, and that He was buried, and that He rose again the third day according to the Scriptures,”</a:t>
            </a:r>
          </a:p>
          <a:p>
            <a:pPr algn="ctr"/>
            <a:endParaRPr lang="en-US" sz="2000" b="1" i="1" dirty="0"/>
          </a:p>
          <a:p>
            <a:pPr algn="ctr"/>
            <a:r>
              <a:rPr lang="en-US" sz="2400" dirty="0"/>
              <a:t>1 Corinthians 15:1-4</a:t>
            </a:r>
          </a:p>
        </p:txBody>
      </p:sp>
      <p:sp>
        <p:nvSpPr>
          <p:cNvPr id="4" name="Title 3">
            <a:extLst>
              <a:ext uri="{FF2B5EF4-FFF2-40B4-BE49-F238E27FC236}">
                <a16:creationId xmlns:a16="http://schemas.microsoft.com/office/drawing/2014/main" id="{19935302-2F9F-BCB8-102F-AF2BE951D64B}"/>
              </a:ext>
            </a:extLst>
          </p:cNvPr>
          <p:cNvSpPr>
            <a:spLocks noGrp="1"/>
          </p:cNvSpPr>
          <p:nvPr>
            <p:ph type="title"/>
          </p:nvPr>
        </p:nvSpPr>
        <p:spPr>
          <a:xfrm>
            <a:off x="548640" y="312739"/>
            <a:ext cx="9875520" cy="1143000"/>
          </a:xfrm>
        </p:spPr>
        <p:txBody>
          <a:bodyPr>
            <a:normAutofit/>
          </a:bodyPr>
          <a:lstStyle/>
          <a:p>
            <a:r>
              <a:rPr lang="en-US" sz="4800" b="1" dirty="0">
                <a:ln w="19050">
                  <a:solidFill>
                    <a:schemeClr val="accent6">
                      <a:lumMod val="75000"/>
                    </a:schemeClr>
                  </a:solidFill>
                </a:ln>
                <a:solidFill>
                  <a:schemeClr val="accent5">
                    <a:lumMod val="50000"/>
                  </a:schemeClr>
                </a:solidFill>
                <a:latin typeface="Segoe Print" panose="02000600000000000000" pitchFamily="2" charset="0"/>
              </a:rPr>
              <a:t>Christ’s Resurrection</a:t>
            </a:r>
          </a:p>
        </p:txBody>
      </p:sp>
      <p:sp>
        <p:nvSpPr>
          <p:cNvPr id="5" name="Minus Sign 4">
            <a:extLst>
              <a:ext uri="{FF2B5EF4-FFF2-40B4-BE49-F238E27FC236}">
                <a16:creationId xmlns:a16="http://schemas.microsoft.com/office/drawing/2014/main" id="{4C3339E0-28C7-681D-A847-68900345F643}"/>
              </a:ext>
            </a:extLst>
          </p:cNvPr>
          <p:cNvSpPr/>
          <p:nvPr/>
        </p:nvSpPr>
        <p:spPr>
          <a:xfrm>
            <a:off x="304798" y="1150939"/>
            <a:ext cx="10363200" cy="533400"/>
          </a:xfrm>
          <a:prstGeom prst="mathMinus">
            <a:avLst/>
          </a:prstGeom>
          <a:gradFill flip="none" rotWithShape="1">
            <a:gsLst>
              <a:gs pos="0">
                <a:schemeClr val="accent6">
                  <a:lumMod val="75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741C2323-AAE1-8918-B455-725245BB0647}"/>
              </a:ext>
            </a:extLst>
          </p:cNvPr>
          <p:cNvSpPr txBox="1">
            <a:spLocks/>
          </p:cNvSpPr>
          <p:nvPr/>
        </p:nvSpPr>
        <p:spPr>
          <a:xfrm>
            <a:off x="8299354" y="6411937"/>
            <a:ext cx="2673446" cy="4179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a:solidFill>
                  <a:schemeClr val="accent6">
                    <a:lumMod val="50000"/>
                  </a:schemeClr>
                </a:solidFill>
                <a:effectLst>
                  <a:glow rad="127000">
                    <a:schemeClr val="tx1"/>
                  </a:glow>
                </a:effectLst>
                <a:latin typeface="Segoe Print" panose="02000600000000000000" pitchFamily="2" charset="0"/>
              </a:rPr>
              <a:t>Victory Over Death</a:t>
            </a:r>
          </a:p>
        </p:txBody>
      </p:sp>
    </p:spTree>
    <p:extLst>
      <p:ext uri="{BB962C8B-B14F-4D97-AF65-F5344CB8AC3E}">
        <p14:creationId xmlns:p14="http://schemas.microsoft.com/office/powerpoint/2010/main" val="2258333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pjcockrell.files.wordpress.com/2014/04/empty_tomb11.jpg">
            <a:extLst>
              <a:ext uri="{FF2B5EF4-FFF2-40B4-BE49-F238E27FC236}">
                <a16:creationId xmlns:a16="http://schemas.microsoft.com/office/drawing/2014/main" id="{64BF17AE-F08C-FED4-B101-533DFD5D2150}"/>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11000933" cy="6893169"/>
          </a:xfrm>
          <a:prstGeom prst="rect">
            <a:avLst/>
          </a:prstGeom>
          <a:noFill/>
        </p:spPr>
      </p:pic>
      <p:sp>
        <p:nvSpPr>
          <p:cNvPr id="3" name="Rectangle 2">
            <a:extLst>
              <a:ext uri="{FF2B5EF4-FFF2-40B4-BE49-F238E27FC236}">
                <a16:creationId xmlns:a16="http://schemas.microsoft.com/office/drawing/2014/main" id="{75E60D9A-4B71-10EB-F3D9-886C9AD1D5FB}"/>
              </a:ext>
            </a:extLst>
          </p:cNvPr>
          <p:cNvSpPr/>
          <p:nvPr/>
        </p:nvSpPr>
        <p:spPr>
          <a:xfrm>
            <a:off x="609600" y="2426706"/>
            <a:ext cx="9677400" cy="1754326"/>
          </a:xfrm>
          <a:prstGeom prst="rect">
            <a:avLst/>
          </a:prstGeom>
        </p:spPr>
        <p:txBody>
          <a:bodyPr wrap="square">
            <a:spAutoFit/>
          </a:bodyPr>
          <a:lstStyle/>
          <a:p>
            <a:pPr algn="ctr"/>
            <a:r>
              <a:rPr lang="en-US" sz="3200" b="1" i="1" dirty="0"/>
              <a:t>“But now Christ is risen from the dead, and has become the </a:t>
            </a:r>
            <a:r>
              <a:rPr lang="en-US" sz="3200" b="1" i="1" dirty="0" err="1"/>
              <a:t>firstfruits</a:t>
            </a:r>
            <a:r>
              <a:rPr lang="en-US" sz="3200" b="1" i="1" dirty="0"/>
              <a:t> of those who have fallen asleep.”</a:t>
            </a:r>
          </a:p>
          <a:p>
            <a:pPr algn="ctr"/>
            <a:endParaRPr lang="en-US" sz="2000" b="1" i="1" dirty="0"/>
          </a:p>
          <a:p>
            <a:pPr algn="ctr"/>
            <a:r>
              <a:rPr lang="en-US" sz="2400" dirty="0"/>
              <a:t>1 Corinthians 15:20</a:t>
            </a:r>
          </a:p>
        </p:txBody>
      </p:sp>
      <p:sp>
        <p:nvSpPr>
          <p:cNvPr id="4" name="Title 3">
            <a:extLst>
              <a:ext uri="{FF2B5EF4-FFF2-40B4-BE49-F238E27FC236}">
                <a16:creationId xmlns:a16="http://schemas.microsoft.com/office/drawing/2014/main" id="{19935302-2F9F-BCB8-102F-AF2BE951D64B}"/>
              </a:ext>
            </a:extLst>
          </p:cNvPr>
          <p:cNvSpPr>
            <a:spLocks noGrp="1"/>
          </p:cNvSpPr>
          <p:nvPr>
            <p:ph type="title"/>
          </p:nvPr>
        </p:nvSpPr>
        <p:spPr>
          <a:xfrm>
            <a:off x="548640" y="312739"/>
            <a:ext cx="9875520" cy="1143000"/>
          </a:xfrm>
        </p:spPr>
        <p:txBody>
          <a:bodyPr>
            <a:normAutofit/>
          </a:bodyPr>
          <a:lstStyle/>
          <a:p>
            <a:r>
              <a:rPr lang="en-US" sz="4800" b="1" dirty="0">
                <a:ln w="19050">
                  <a:solidFill>
                    <a:schemeClr val="accent6">
                      <a:lumMod val="75000"/>
                    </a:schemeClr>
                  </a:solidFill>
                </a:ln>
                <a:solidFill>
                  <a:schemeClr val="accent5">
                    <a:lumMod val="50000"/>
                  </a:schemeClr>
                </a:solidFill>
                <a:latin typeface="Segoe Print" panose="02000600000000000000" pitchFamily="2" charset="0"/>
              </a:rPr>
              <a:t>Christ’s Resurrection</a:t>
            </a:r>
          </a:p>
        </p:txBody>
      </p:sp>
      <p:sp>
        <p:nvSpPr>
          <p:cNvPr id="5" name="Minus Sign 4">
            <a:extLst>
              <a:ext uri="{FF2B5EF4-FFF2-40B4-BE49-F238E27FC236}">
                <a16:creationId xmlns:a16="http://schemas.microsoft.com/office/drawing/2014/main" id="{4C3339E0-28C7-681D-A847-68900345F643}"/>
              </a:ext>
            </a:extLst>
          </p:cNvPr>
          <p:cNvSpPr/>
          <p:nvPr/>
        </p:nvSpPr>
        <p:spPr>
          <a:xfrm>
            <a:off x="304798" y="1150939"/>
            <a:ext cx="10363200" cy="533400"/>
          </a:xfrm>
          <a:prstGeom prst="mathMinus">
            <a:avLst/>
          </a:prstGeom>
          <a:gradFill flip="none" rotWithShape="1">
            <a:gsLst>
              <a:gs pos="0">
                <a:schemeClr val="accent6">
                  <a:lumMod val="75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741C2323-AAE1-8918-B455-725245BB0647}"/>
              </a:ext>
            </a:extLst>
          </p:cNvPr>
          <p:cNvSpPr txBox="1">
            <a:spLocks/>
          </p:cNvSpPr>
          <p:nvPr/>
        </p:nvSpPr>
        <p:spPr>
          <a:xfrm>
            <a:off x="8299354" y="6411937"/>
            <a:ext cx="2673446" cy="4179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a:solidFill>
                  <a:schemeClr val="accent6">
                    <a:lumMod val="50000"/>
                  </a:schemeClr>
                </a:solidFill>
                <a:effectLst>
                  <a:glow rad="127000">
                    <a:schemeClr val="tx1"/>
                  </a:glow>
                </a:effectLst>
                <a:latin typeface="Segoe Print" panose="02000600000000000000" pitchFamily="2" charset="0"/>
              </a:rPr>
              <a:t>Victory Over Death</a:t>
            </a:r>
          </a:p>
        </p:txBody>
      </p:sp>
    </p:spTree>
    <p:extLst>
      <p:ext uri="{BB962C8B-B14F-4D97-AF65-F5344CB8AC3E}">
        <p14:creationId xmlns:p14="http://schemas.microsoft.com/office/powerpoint/2010/main" val="28114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pjcockrell.files.wordpress.com/2014/04/empty_tomb11.jpg">
            <a:extLst>
              <a:ext uri="{FF2B5EF4-FFF2-40B4-BE49-F238E27FC236}">
                <a16:creationId xmlns:a16="http://schemas.microsoft.com/office/drawing/2014/main" id="{64BF17AE-F08C-FED4-B101-533DFD5D2150}"/>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11000933" cy="6893169"/>
          </a:xfrm>
          <a:prstGeom prst="rect">
            <a:avLst/>
          </a:prstGeom>
          <a:noFill/>
        </p:spPr>
      </p:pic>
      <p:sp>
        <p:nvSpPr>
          <p:cNvPr id="3" name="Rectangle 2">
            <a:extLst>
              <a:ext uri="{FF2B5EF4-FFF2-40B4-BE49-F238E27FC236}">
                <a16:creationId xmlns:a16="http://schemas.microsoft.com/office/drawing/2014/main" id="{75E60D9A-4B71-10EB-F3D9-886C9AD1D5FB}"/>
              </a:ext>
            </a:extLst>
          </p:cNvPr>
          <p:cNvSpPr/>
          <p:nvPr/>
        </p:nvSpPr>
        <p:spPr>
          <a:xfrm>
            <a:off x="661766" y="1836280"/>
            <a:ext cx="9677400" cy="4708981"/>
          </a:xfrm>
          <a:prstGeom prst="rect">
            <a:avLst/>
          </a:prstGeom>
        </p:spPr>
        <p:txBody>
          <a:bodyPr wrap="square">
            <a:spAutoFit/>
          </a:bodyPr>
          <a:lstStyle/>
          <a:p>
            <a:pPr algn="ctr"/>
            <a:r>
              <a:rPr lang="en-US" sz="3200" b="1" i="1" dirty="0"/>
              <a:t>“O Death, where is your sting? O Hades, where is your victory?” The sting of death is sin, and the strength of sin is the law. But thanks be to God, who gives us the victory through our Lord Jesus Christ. </a:t>
            </a:r>
          </a:p>
          <a:p>
            <a:pPr algn="ctr"/>
            <a:endParaRPr lang="en-US" sz="3200" b="1" i="1" dirty="0"/>
          </a:p>
          <a:p>
            <a:pPr algn="ctr"/>
            <a:r>
              <a:rPr lang="en-US" sz="3200" b="1" i="1" dirty="0"/>
              <a:t>Therefore, my beloved brethren, be steadfast, immovable, always abounding in the work of the Lord, knowing that your labor is not in vain in the Lord”</a:t>
            </a:r>
          </a:p>
          <a:p>
            <a:pPr algn="ctr"/>
            <a:endParaRPr lang="en-US" sz="2000" b="1" i="1" dirty="0"/>
          </a:p>
          <a:p>
            <a:pPr algn="ctr"/>
            <a:r>
              <a:rPr lang="en-US" sz="2400" dirty="0"/>
              <a:t>1 Corinthians 15:55-58</a:t>
            </a:r>
          </a:p>
        </p:txBody>
      </p:sp>
      <p:sp>
        <p:nvSpPr>
          <p:cNvPr id="4" name="Title 3">
            <a:extLst>
              <a:ext uri="{FF2B5EF4-FFF2-40B4-BE49-F238E27FC236}">
                <a16:creationId xmlns:a16="http://schemas.microsoft.com/office/drawing/2014/main" id="{19935302-2F9F-BCB8-102F-AF2BE951D64B}"/>
              </a:ext>
            </a:extLst>
          </p:cNvPr>
          <p:cNvSpPr>
            <a:spLocks noGrp="1"/>
          </p:cNvSpPr>
          <p:nvPr>
            <p:ph type="title"/>
          </p:nvPr>
        </p:nvSpPr>
        <p:spPr>
          <a:xfrm>
            <a:off x="548640" y="312739"/>
            <a:ext cx="9875520" cy="1143000"/>
          </a:xfrm>
        </p:spPr>
        <p:txBody>
          <a:bodyPr>
            <a:normAutofit/>
          </a:bodyPr>
          <a:lstStyle/>
          <a:p>
            <a:r>
              <a:rPr lang="en-US" sz="4800" b="1" dirty="0">
                <a:ln w="19050">
                  <a:solidFill>
                    <a:schemeClr val="accent6">
                      <a:lumMod val="75000"/>
                    </a:schemeClr>
                  </a:solidFill>
                </a:ln>
                <a:solidFill>
                  <a:schemeClr val="accent5">
                    <a:lumMod val="50000"/>
                  </a:schemeClr>
                </a:solidFill>
                <a:latin typeface="Segoe Print" panose="02000600000000000000" pitchFamily="2" charset="0"/>
              </a:rPr>
              <a:t>Christ’s Resurrection</a:t>
            </a:r>
          </a:p>
        </p:txBody>
      </p:sp>
      <p:sp>
        <p:nvSpPr>
          <p:cNvPr id="5" name="Minus Sign 4">
            <a:extLst>
              <a:ext uri="{FF2B5EF4-FFF2-40B4-BE49-F238E27FC236}">
                <a16:creationId xmlns:a16="http://schemas.microsoft.com/office/drawing/2014/main" id="{4C3339E0-28C7-681D-A847-68900345F643}"/>
              </a:ext>
            </a:extLst>
          </p:cNvPr>
          <p:cNvSpPr/>
          <p:nvPr/>
        </p:nvSpPr>
        <p:spPr>
          <a:xfrm>
            <a:off x="304798" y="1150939"/>
            <a:ext cx="10363200" cy="533400"/>
          </a:xfrm>
          <a:prstGeom prst="mathMinus">
            <a:avLst/>
          </a:prstGeom>
          <a:gradFill flip="none" rotWithShape="1">
            <a:gsLst>
              <a:gs pos="0">
                <a:schemeClr val="accent6">
                  <a:lumMod val="75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741C2323-AAE1-8918-B455-725245BB0647}"/>
              </a:ext>
            </a:extLst>
          </p:cNvPr>
          <p:cNvSpPr txBox="1">
            <a:spLocks/>
          </p:cNvSpPr>
          <p:nvPr/>
        </p:nvSpPr>
        <p:spPr>
          <a:xfrm>
            <a:off x="8299354" y="6411937"/>
            <a:ext cx="2673446" cy="4179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a:solidFill>
                  <a:schemeClr val="accent6">
                    <a:lumMod val="50000"/>
                  </a:schemeClr>
                </a:solidFill>
                <a:effectLst>
                  <a:glow rad="127000">
                    <a:schemeClr val="tx1"/>
                  </a:glow>
                </a:effectLst>
                <a:latin typeface="Segoe Print" panose="02000600000000000000" pitchFamily="2" charset="0"/>
              </a:rPr>
              <a:t>Victory Over Death</a:t>
            </a:r>
          </a:p>
        </p:txBody>
      </p:sp>
    </p:spTree>
    <p:extLst>
      <p:ext uri="{BB962C8B-B14F-4D97-AF65-F5344CB8AC3E}">
        <p14:creationId xmlns:p14="http://schemas.microsoft.com/office/powerpoint/2010/main" val="1402829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pjcockrell.files.wordpress.com/2014/04/empty_tomb11.jpg">
            <a:extLst>
              <a:ext uri="{FF2B5EF4-FFF2-40B4-BE49-F238E27FC236}">
                <a16:creationId xmlns:a16="http://schemas.microsoft.com/office/drawing/2014/main" id="{64BF17AE-F08C-FED4-B101-533DFD5D2150}"/>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11000933" cy="6893169"/>
          </a:xfrm>
          <a:prstGeom prst="rect">
            <a:avLst/>
          </a:prstGeom>
          <a:noFill/>
        </p:spPr>
      </p:pic>
      <p:sp>
        <p:nvSpPr>
          <p:cNvPr id="4" name="Title 3">
            <a:extLst>
              <a:ext uri="{FF2B5EF4-FFF2-40B4-BE49-F238E27FC236}">
                <a16:creationId xmlns:a16="http://schemas.microsoft.com/office/drawing/2014/main" id="{19935302-2F9F-BCB8-102F-AF2BE951D64B}"/>
              </a:ext>
            </a:extLst>
          </p:cNvPr>
          <p:cNvSpPr>
            <a:spLocks noGrp="1"/>
          </p:cNvSpPr>
          <p:nvPr>
            <p:ph type="title"/>
          </p:nvPr>
        </p:nvSpPr>
        <p:spPr>
          <a:xfrm>
            <a:off x="548640" y="312739"/>
            <a:ext cx="9875520" cy="1143000"/>
          </a:xfrm>
        </p:spPr>
        <p:txBody>
          <a:bodyPr>
            <a:normAutofit/>
          </a:bodyPr>
          <a:lstStyle/>
          <a:p>
            <a:r>
              <a:rPr lang="en-US" sz="4800" b="1" dirty="0">
                <a:ln w="19050">
                  <a:solidFill>
                    <a:schemeClr val="accent6">
                      <a:lumMod val="75000"/>
                    </a:schemeClr>
                  </a:solidFill>
                </a:ln>
                <a:solidFill>
                  <a:schemeClr val="accent5">
                    <a:lumMod val="50000"/>
                  </a:schemeClr>
                </a:solidFill>
                <a:latin typeface="Segoe Print" panose="02000600000000000000" pitchFamily="2" charset="0"/>
              </a:rPr>
              <a:t>Christ’s Resurrection</a:t>
            </a:r>
          </a:p>
        </p:txBody>
      </p:sp>
      <p:sp>
        <p:nvSpPr>
          <p:cNvPr id="5" name="Minus Sign 4">
            <a:extLst>
              <a:ext uri="{FF2B5EF4-FFF2-40B4-BE49-F238E27FC236}">
                <a16:creationId xmlns:a16="http://schemas.microsoft.com/office/drawing/2014/main" id="{4C3339E0-28C7-681D-A847-68900345F643}"/>
              </a:ext>
            </a:extLst>
          </p:cNvPr>
          <p:cNvSpPr/>
          <p:nvPr/>
        </p:nvSpPr>
        <p:spPr>
          <a:xfrm>
            <a:off x="304798" y="1150939"/>
            <a:ext cx="10363200" cy="533400"/>
          </a:xfrm>
          <a:prstGeom prst="mathMinus">
            <a:avLst/>
          </a:prstGeom>
          <a:gradFill flip="none" rotWithShape="1">
            <a:gsLst>
              <a:gs pos="0">
                <a:schemeClr val="accent6">
                  <a:lumMod val="75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741C2323-AAE1-8918-B455-725245BB0647}"/>
              </a:ext>
            </a:extLst>
          </p:cNvPr>
          <p:cNvSpPr txBox="1">
            <a:spLocks/>
          </p:cNvSpPr>
          <p:nvPr/>
        </p:nvSpPr>
        <p:spPr>
          <a:xfrm>
            <a:off x="8299354" y="6411937"/>
            <a:ext cx="2673446" cy="4179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a:solidFill>
                  <a:schemeClr val="accent6">
                    <a:lumMod val="50000"/>
                  </a:schemeClr>
                </a:solidFill>
                <a:effectLst>
                  <a:glow rad="127000">
                    <a:schemeClr val="tx1"/>
                  </a:glow>
                </a:effectLst>
                <a:latin typeface="Segoe Print" panose="02000600000000000000" pitchFamily="2" charset="0"/>
              </a:rPr>
              <a:t>Victory Over Death</a:t>
            </a:r>
          </a:p>
        </p:txBody>
      </p:sp>
      <p:sp>
        <p:nvSpPr>
          <p:cNvPr id="7" name="Title 5">
            <a:extLst>
              <a:ext uri="{FF2B5EF4-FFF2-40B4-BE49-F238E27FC236}">
                <a16:creationId xmlns:a16="http://schemas.microsoft.com/office/drawing/2014/main" id="{DA1BF149-ADAB-34D7-237C-85F433D3EF8F}"/>
              </a:ext>
            </a:extLst>
          </p:cNvPr>
          <p:cNvSpPr txBox="1">
            <a:spLocks/>
          </p:cNvSpPr>
          <p:nvPr/>
        </p:nvSpPr>
        <p:spPr>
          <a:xfrm>
            <a:off x="304798" y="2390202"/>
            <a:ext cx="10363200" cy="3962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a:solidFill>
                  <a:schemeClr val="accent1">
                    <a:lumMod val="50000"/>
                  </a:schemeClr>
                </a:solidFill>
                <a:effectLst>
                  <a:glow rad="127000">
                    <a:schemeClr val="bg1"/>
                  </a:glow>
                </a:effectLst>
                <a:latin typeface="Segoe Print" panose="02000600000000000000" pitchFamily="2" charset="0"/>
              </a:rPr>
              <a:t>Christ Overcame Death through the Resurrection</a:t>
            </a:r>
          </a:p>
          <a:p>
            <a:endParaRPr lang="en-US" sz="3600" b="1" dirty="0">
              <a:solidFill>
                <a:schemeClr val="accent6">
                  <a:lumMod val="50000"/>
                </a:schemeClr>
              </a:solidFill>
              <a:effectLst>
                <a:glow rad="127000">
                  <a:schemeClr val="bg1"/>
                </a:glow>
              </a:effectLst>
              <a:latin typeface="+mn-lt"/>
            </a:endParaRPr>
          </a:p>
        </p:txBody>
      </p:sp>
    </p:spTree>
    <p:extLst>
      <p:ext uri="{BB962C8B-B14F-4D97-AF65-F5344CB8AC3E}">
        <p14:creationId xmlns:p14="http://schemas.microsoft.com/office/powerpoint/2010/main" val="4291375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pjcockrell.files.wordpress.com/2014/04/empty_tomb11.jpg">
            <a:extLst>
              <a:ext uri="{FF2B5EF4-FFF2-40B4-BE49-F238E27FC236}">
                <a16:creationId xmlns:a16="http://schemas.microsoft.com/office/drawing/2014/main" id="{64BF17AE-F08C-FED4-B101-533DFD5D2150}"/>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11000933" cy="6893169"/>
          </a:xfrm>
          <a:prstGeom prst="rect">
            <a:avLst/>
          </a:prstGeom>
          <a:noFill/>
        </p:spPr>
      </p:pic>
      <p:sp>
        <p:nvSpPr>
          <p:cNvPr id="3" name="Rectangle 2">
            <a:extLst>
              <a:ext uri="{FF2B5EF4-FFF2-40B4-BE49-F238E27FC236}">
                <a16:creationId xmlns:a16="http://schemas.microsoft.com/office/drawing/2014/main" id="{75E60D9A-4B71-10EB-F3D9-886C9AD1D5FB}"/>
              </a:ext>
            </a:extLst>
          </p:cNvPr>
          <p:cNvSpPr/>
          <p:nvPr/>
        </p:nvSpPr>
        <p:spPr>
          <a:xfrm>
            <a:off x="1004666" y="2426706"/>
            <a:ext cx="8991600" cy="3231654"/>
          </a:xfrm>
          <a:prstGeom prst="rect">
            <a:avLst/>
          </a:prstGeom>
        </p:spPr>
        <p:txBody>
          <a:bodyPr wrap="square">
            <a:spAutoFit/>
          </a:bodyPr>
          <a:lstStyle/>
          <a:p>
            <a:pPr algn="ctr"/>
            <a:r>
              <a:rPr lang="en-US" sz="3200" b="1" i="1" dirty="0"/>
              <a:t>“And truly Jesus did many other signs in the presence of His disciples, which are not written in this book; but these are written that you may believe that Jesus is the Christ, the Son of God,    and that believing you may have life in His name.”</a:t>
            </a:r>
          </a:p>
          <a:p>
            <a:pPr algn="ctr"/>
            <a:endParaRPr lang="en-US" sz="2000" b="1" i="1" dirty="0"/>
          </a:p>
          <a:p>
            <a:pPr algn="ctr"/>
            <a:r>
              <a:rPr lang="en-US" sz="2400" dirty="0"/>
              <a:t>John 20:30-31</a:t>
            </a:r>
          </a:p>
        </p:txBody>
      </p:sp>
      <p:sp>
        <p:nvSpPr>
          <p:cNvPr id="4" name="Title 3">
            <a:extLst>
              <a:ext uri="{FF2B5EF4-FFF2-40B4-BE49-F238E27FC236}">
                <a16:creationId xmlns:a16="http://schemas.microsoft.com/office/drawing/2014/main" id="{19935302-2F9F-BCB8-102F-AF2BE951D64B}"/>
              </a:ext>
            </a:extLst>
          </p:cNvPr>
          <p:cNvSpPr>
            <a:spLocks noGrp="1"/>
          </p:cNvSpPr>
          <p:nvPr>
            <p:ph type="title"/>
          </p:nvPr>
        </p:nvSpPr>
        <p:spPr>
          <a:xfrm>
            <a:off x="548640" y="312739"/>
            <a:ext cx="9875520" cy="1143000"/>
          </a:xfrm>
        </p:spPr>
        <p:txBody>
          <a:bodyPr>
            <a:normAutofit/>
          </a:bodyPr>
          <a:lstStyle/>
          <a:p>
            <a:r>
              <a:rPr lang="en-US" sz="4800" b="1" dirty="0">
                <a:ln w="19050">
                  <a:solidFill>
                    <a:schemeClr val="accent6">
                      <a:lumMod val="75000"/>
                    </a:schemeClr>
                  </a:solidFill>
                </a:ln>
                <a:solidFill>
                  <a:schemeClr val="accent5">
                    <a:lumMod val="50000"/>
                  </a:schemeClr>
                </a:solidFill>
                <a:latin typeface="Segoe Print" panose="02000600000000000000" pitchFamily="2" charset="0"/>
              </a:rPr>
              <a:t>Christ’s Resurrection</a:t>
            </a:r>
          </a:p>
        </p:txBody>
      </p:sp>
      <p:sp>
        <p:nvSpPr>
          <p:cNvPr id="5" name="Minus Sign 4">
            <a:extLst>
              <a:ext uri="{FF2B5EF4-FFF2-40B4-BE49-F238E27FC236}">
                <a16:creationId xmlns:a16="http://schemas.microsoft.com/office/drawing/2014/main" id="{4C3339E0-28C7-681D-A847-68900345F643}"/>
              </a:ext>
            </a:extLst>
          </p:cNvPr>
          <p:cNvSpPr/>
          <p:nvPr/>
        </p:nvSpPr>
        <p:spPr>
          <a:xfrm>
            <a:off x="304798" y="1150939"/>
            <a:ext cx="10363200" cy="533400"/>
          </a:xfrm>
          <a:prstGeom prst="mathMinus">
            <a:avLst/>
          </a:prstGeom>
          <a:gradFill flip="none" rotWithShape="1">
            <a:gsLst>
              <a:gs pos="0">
                <a:schemeClr val="accent6">
                  <a:lumMod val="75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741C2323-AAE1-8918-B455-725245BB0647}"/>
              </a:ext>
            </a:extLst>
          </p:cNvPr>
          <p:cNvSpPr txBox="1">
            <a:spLocks/>
          </p:cNvSpPr>
          <p:nvPr/>
        </p:nvSpPr>
        <p:spPr>
          <a:xfrm>
            <a:off x="8299354" y="6411937"/>
            <a:ext cx="2673446" cy="4179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a:solidFill>
                  <a:schemeClr val="accent6">
                    <a:lumMod val="50000"/>
                  </a:schemeClr>
                </a:solidFill>
                <a:effectLst>
                  <a:glow rad="127000">
                    <a:schemeClr val="tx1"/>
                  </a:glow>
                </a:effectLst>
                <a:latin typeface="Segoe Print" panose="02000600000000000000" pitchFamily="2" charset="0"/>
              </a:rPr>
              <a:t>Victory Over Death</a:t>
            </a:r>
          </a:p>
        </p:txBody>
      </p:sp>
    </p:spTree>
    <p:extLst>
      <p:ext uri="{BB962C8B-B14F-4D97-AF65-F5344CB8AC3E}">
        <p14:creationId xmlns:p14="http://schemas.microsoft.com/office/powerpoint/2010/main" val="3693214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pjcockrell.files.wordpress.com/2014/04/empty_tomb11.jpg">
            <a:extLst>
              <a:ext uri="{FF2B5EF4-FFF2-40B4-BE49-F238E27FC236}">
                <a16:creationId xmlns:a16="http://schemas.microsoft.com/office/drawing/2014/main" id="{88AE83C0-C846-9318-A7CA-8FFFCDFE7CD2}"/>
              </a:ext>
            </a:extLst>
          </p:cNvPr>
          <p:cNvPicPr>
            <a:picLocks noChangeAspect="1" noChangeArrowheads="1"/>
          </p:cNvPicPr>
          <p:nvPr/>
        </p:nvPicPr>
        <p:blipFill>
          <a:blip r:embed="rId2" cstate="print"/>
          <a:srcRect/>
          <a:stretch>
            <a:fillRect/>
          </a:stretch>
        </p:blipFill>
        <p:spPr bwMode="auto">
          <a:xfrm>
            <a:off x="-1173" y="0"/>
            <a:ext cx="10972799" cy="6858000"/>
          </a:xfrm>
          <a:prstGeom prst="rect">
            <a:avLst/>
          </a:prstGeom>
          <a:noFill/>
        </p:spPr>
      </p:pic>
      <p:sp>
        <p:nvSpPr>
          <p:cNvPr id="3" name="Title 5">
            <a:extLst>
              <a:ext uri="{FF2B5EF4-FFF2-40B4-BE49-F238E27FC236}">
                <a16:creationId xmlns:a16="http://schemas.microsoft.com/office/drawing/2014/main" id="{82D0177A-5D03-A87E-E02F-A2EC06BA6733}"/>
              </a:ext>
            </a:extLst>
          </p:cNvPr>
          <p:cNvSpPr txBox="1">
            <a:spLocks/>
          </p:cNvSpPr>
          <p:nvPr/>
        </p:nvSpPr>
        <p:spPr>
          <a:xfrm>
            <a:off x="5029200" y="685800"/>
            <a:ext cx="5829299" cy="251225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a:solidFill>
                  <a:schemeClr val="accent6">
                    <a:lumMod val="50000"/>
                  </a:schemeClr>
                </a:solidFill>
                <a:effectLst>
                  <a:glow rad="127000">
                    <a:schemeClr val="bg1"/>
                  </a:glow>
                </a:effectLst>
                <a:latin typeface="Segoe Print" panose="02000600000000000000" pitchFamily="2" charset="0"/>
              </a:rPr>
              <a:t>Victory Over Death</a:t>
            </a:r>
          </a:p>
        </p:txBody>
      </p:sp>
    </p:spTree>
    <p:extLst>
      <p:ext uri="{BB962C8B-B14F-4D97-AF65-F5344CB8AC3E}">
        <p14:creationId xmlns:p14="http://schemas.microsoft.com/office/powerpoint/2010/main" val="2499939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pjcockrell.files.wordpress.com/2014/04/empty_tomb11.jpg">
            <a:extLst>
              <a:ext uri="{FF2B5EF4-FFF2-40B4-BE49-F238E27FC236}">
                <a16:creationId xmlns:a16="http://schemas.microsoft.com/office/drawing/2014/main" id="{64BF17AE-F08C-FED4-B101-533DFD5D2150}"/>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11000933" cy="6893169"/>
          </a:xfrm>
          <a:prstGeom prst="rect">
            <a:avLst/>
          </a:prstGeom>
          <a:noFill/>
        </p:spPr>
      </p:pic>
      <p:sp>
        <p:nvSpPr>
          <p:cNvPr id="3" name="Rectangle 2">
            <a:extLst>
              <a:ext uri="{FF2B5EF4-FFF2-40B4-BE49-F238E27FC236}">
                <a16:creationId xmlns:a16="http://schemas.microsoft.com/office/drawing/2014/main" id="{75E60D9A-4B71-10EB-F3D9-886C9AD1D5FB}"/>
              </a:ext>
            </a:extLst>
          </p:cNvPr>
          <p:cNvSpPr/>
          <p:nvPr/>
        </p:nvSpPr>
        <p:spPr>
          <a:xfrm>
            <a:off x="990598" y="2597886"/>
            <a:ext cx="8991600" cy="2246769"/>
          </a:xfrm>
          <a:prstGeom prst="rect">
            <a:avLst/>
          </a:prstGeom>
        </p:spPr>
        <p:txBody>
          <a:bodyPr wrap="square">
            <a:spAutoFit/>
          </a:bodyPr>
          <a:lstStyle/>
          <a:p>
            <a:pPr algn="ctr"/>
            <a:r>
              <a:rPr lang="en-US" sz="3200" b="1" i="1" dirty="0"/>
              <a:t>“And I will put enmity Between you and the woman, And between your seed and her Seed; He shall bruise your head, And you shall bruise His heel.”</a:t>
            </a:r>
          </a:p>
          <a:p>
            <a:pPr algn="ctr"/>
            <a:endParaRPr lang="en-US" sz="2000" b="1" i="1" dirty="0"/>
          </a:p>
          <a:p>
            <a:pPr algn="ctr"/>
            <a:r>
              <a:rPr lang="en-US" sz="2400" dirty="0"/>
              <a:t>Genesis 3:15</a:t>
            </a:r>
          </a:p>
        </p:txBody>
      </p:sp>
      <p:sp>
        <p:nvSpPr>
          <p:cNvPr id="4" name="Title 3">
            <a:extLst>
              <a:ext uri="{FF2B5EF4-FFF2-40B4-BE49-F238E27FC236}">
                <a16:creationId xmlns:a16="http://schemas.microsoft.com/office/drawing/2014/main" id="{19935302-2F9F-BCB8-102F-AF2BE951D64B}"/>
              </a:ext>
            </a:extLst>
          </p:cNvPr>
          <p:cNvSpPr>
            <a:spLocks noGrp="1"/>
          </p:cNvSpPr>
          <p:nvPr>
            <p:ph type="title"/>
          </p:nvPr>
        </p:nvSpPr>
        <p:spPr>
          <a:xfrm>
            <a:off x="548640" y="312739"/>
            <a:ext cx="9875520" cy="1143000"/>
          </a:xfrm>
        </p:spPr>
        <p:txBody>
          <a:bodyPr>
            <a:normAutofit/>
          </a:bodyPr>
          <a:lstStyle/>
          <a:p>
            <a:r>
              <a:rPr lang="en-US" sz="4800" b="1" dirty="0">
                <a:ln w="19050">
                  <a:solidFill>
                    <a:schemeClr val="accent6">
                      <a:lumMod val="75000"/>
                    </a:schemeClr>
                  </a:solidFill>
                </a:ln>
                <a:solidFill>
                  <a:schemeClr val="accent5">
                    <a:lumMod val="50000"/>
                  </a:schemeClr>
                </a:solidFill>
                <a:latin typeface="Segoe Print" panose="02000600000000000000" pitchFamily="2" charset="0"/>
              </a:rPr>
              <a:t>Victory Over Death</a:t>
            </a:r>
          </a:p>
        </p:txBody>
      </p:sp>
      <p:sp>
        <p:nvSpPr>
          <p:cNvPr id="5" name="Minus Sign 4">
            <a:extLst>
              <a:ext uri="{FF2B5EF4-FFF2-40B4-BE49-F238E27FC236}">
                <a16:creationId xmlns:a16="http://schemas.microsoft.com/office/drawing/2014/main" id="{4C3339E0-28C7-681D-A847-68900345F643}"/>
              </a:ext>
            </a:extLst>
          </p:cNvPr>
          <p:cNvSpPr/>
          <p:nvPr/>
        </p:nvSpPr>
        <p:spPr>
          <a:xfrm>
            <a:off x="304798" y="1150939"/>
            <a:ext cx="10363200" cy="533400"/>
          </a:xfrm>
          <a:prstGeom prst="mathMinus">
            <a:avLst/>
          </a:prstGeom>
          <a:gradFill flip="none" rotWithShape="1">
            <a:gsLst>
              <a:gs pos="0">
                <a:schemeClr val="accent6">
                  <a:lumMod val="75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9095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pjcockrell.files.wordpress.com/2014/04/empty_tomb11.jpg">
            <a:extLst>
              <a:ext uri="{FF2B5EF4-FFF2-40B4-BE49-F238E27FC236}">
                <a16:creationId xmlns:a16="http://schemas.microsoft.com/office/drawing/2014/main" id="{88AE83C0-C846-9318-A7CA-8FFFCDFE7CD2}"/>
              </a:ext>
            </a:extLst>
          </p:cNvPr>
          <p:cNvPicPr>
            <a:picLocks noChangeAspect="1" noChangeArrowheads="1"/>
          </p:cNvPicPr>
          <p:nvPr/>
        </p:nvPicPr>
        <p:blipFill>
          <a:blip r:embed="rId2" cstate="print"/>
          <a:srcRect/>
          <a:stretch>
            <a:fillRect/>
          </a:stretch>
        </p:blipFill>
        <p:spPr bwMode="auto">
          <a:xfrm>
            <a:off x="-1173" y="0"/>
            <a:ext cx="10972799" cy="6858000"/>
          </a:xfrm>
          <a:prstGeom prst="rect">
            <a:avLst/>
          </a:prstGeom>
          <a:noFill/>
        </p:spPr>
      </p:pic>
      <p:sp>
        <p:nvSpPr>
          <p:cNvPr id="3" name="Title 5">
            <a:extLst>
              <a:ext uri="{FF2B5EF4-FFF2-40B4-BE49-F238E27FC236}">
                <a16:creationId xmlns:a16="http://schemas.microsoft.com/office/drawing/2014/main" id="{82D0177A-5D03-A87E-E02F-A2EC06BA6733}"/>
              </a:ext>
            </a:extLst>
          </p:cNvPr>
          <p:cNvSpPr txBox="1">
            <a:spLocks/>
          </p:cNvSpPr>
          <p:nvPr/>
        </p:nvSpPr>
        <p:spPr>
          <a:xfrm>
            <a:off x="4724400" y="381000"/>
            <a:ext cx="5829299" cy="91205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accent6">
                    <a:lumMod val="50000"/>
                  </a:schemeClr>
                </a:solidFill>
                <a:effectLst>
                  <a:glow rad="127000">
                    <a:schemeClr val="bg1"/>
                  </a:glow>
                </a:effectLst>
                <a:latin typeface="Segoe Print" panose="02000600000000000000" pitchFamily="2" charset="0"/>
              </a:rPr>
              <a:t>Victory Over Death</a:t>
            </a:r>
          </a:p>
        </p:txBody>
      </p:sp>
      <p:sp>
        <p:nvSpPr>
          <p:cNvPr id="4" name="Title 5">
            <a:extLst>
              <a:ext uri="{FF2B5EF4-FFF2-40B4-BE49-F238E27FC236}">
                <a16:creationId xmlns:a16="http://schemas.microsoft.com/office/drawing/2014/main" id="{2820631A-42B9-EFA5-9270-196D6F3E5373}"/>
              </a:ext>
            </a:extLst>
          </p:cNvPr>
          <p:cNvSpPr txBox="1">
            <a:spLocks/>
          </p:cNvSpPr>
          <p:nvPr/>
        </p:nvSpPr>
        <p:spPr>
          <a:xfrm>
            <a:off x="5758372" y="1600200"/>
            <a:ext cx="5182774" cy="343134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685800" indent="-685800" algn="l">
              <a:buFont typeface="Wingdings" panose="05000000000000000000" pitchFamily="2" charset="2"/>
              <a:buChar char="Ø"/>
            </a:pPr>
            <a:r>
              <a:rPr lang="en-US" sz="4800" b="1" dirty="0">
                <a:solidFill>
                  <a:schemeClr val="accent6">
                    <a:lumMod val="50000"/>
                  </a:schemeClr>
                </a:solidFill>
                <a:effectLst>
                  <a:glow rad="127000">
                    <a:schemeClr val="bg1"/>
                  </a:glow>
                </a:effectLst>
                <a:latin typeface="Segoe Print" panose="02000600000000000000" pitchFamily="2" charset="0"/>
              </a:rPr>
              <a:t>Death</a:t>
            </a:r>
          </a:p>
          <a:p>
            <a:pPr marL="685800" indent="-685800" algn="l">
              <a:buFont typeface="Wingdings" panose="05000000000000000000" pitchFamily="2" charset="2"/>
              <a:buChar char="Ø"/>
            </a:pPr>
            <a:endParaRPr lang="en-US" sz="1200" b="1" dirty="0">
              <a:solidFill>
                <a:schemeClr val="accent6">
                  <a:lumMod val="50000"/>
                </a:schemeClr>
              </a:solidFill>
              <a:effectLst>
                <a:glow rad="127000">
                  <a:schemeClr val="bg1"/>
                </a:glow>
              </a:effectLst>
              <a:latin typeface="Segoe Print" panose="02000600000000000000" pitchFamily="2" charset="0"/>
            </a:endParaRPr>
          </a:p>
          <a:p>
            <a:pPr marL="685800" indent="-685800" algn="l">
              <a:buFont typeface="Wingdings" panose="05000000000000000000" pitchFamily="2" charset="2"/>
              <a:buChar char="Ø"/>
            </a:pPr>
            <a:r>
              <a:rPr lang="en-US" sz="4800" b="1" dirty="0">
                <a:solidFill>
                  <a:schemeClr val="accent6">
                    <a:lumMod val="50000"/>
                  </a:schemeClr>
                </a:solidFill>
                <a:effectLst>
                  <a:glow rad="127000">
                    <a:schemeClr val="bg1"/>
                  </a:glow>
                </a:effectLst>
                <a:latin typeface="Segoe Print" panose="02000600000000000000" pitchFamily="2" charset="0"/>
              </a:rPr>
              <a:t>Burial</a:t>
            </a:r>
          </a:p>
          <a:p>
            <a:pPr marL="685800" indent="-685800" algn="l">
              <a:buFont typeface="Wingdings" panose="05000000000000000000" pitchFamily="2" charset="2"/>
              <a:buChar char="Ø"/>
            </a:pPr>
            <a:endParaRPr lang="en-US" sz="1200" b="1" dirty="0">
              <a:solidFill>
                <a:schemeClr val="accent6">
                  <a:lumMod val="50000"/>
                </a:schemeClr>
              </a:solidFill>
              <a:effectLst>
                <a:glow rad="127000">
                  <a:schemeClr val="bg1"/>
                </a:glow>
              </a:effectLst>
              <a:latin typeface="Segoe Print" panose="02000600000000000000" pitchFamily="2" charset="0"/>
            </a:endParaRPr>
          </a:p>
          <a:p>
            <a:pPr marL="685800" indent="-685800" algn="l">
              <a:buFont typeface="Wingdings" panose="05000000000000000000" pitchFamily="2" charset="2"/>
              <a:buChar char="Ø"/>
            </a:pPr>
            <a:r>
              <a:rPr lang="en-US" sz="4800" b="1" dirty="0">
                <a:solidFill>
                  <a:schemeClr val="accent6">
                    <a:lumMod val="50000"/>
                  </a:schemeClr>
                </a:solidFill>
                <a:effectLst>
                  <a:glow rad="127000">
                    <a:schemeClr val="bg1"/>
                  </a:glow>
                </a:effectLst>
                <a:latin typeface="Segoe Print" panose="02000600000000000000" pitchFamily="2" charset="0"/>
              </a:rPr>
              <a:t>Resurrection</a:t>
            </a:r>
          </a:p>
        </p:txBody>
      </p:sp>
    </p:spTree>
    <p:extLst>
      <p:ext uri="{BB962C8B-B14F-4D97-AF65-F5344CB8AC3E}">
        <p14:creationId xmlns:p14="http://schemas.microsoft.com/office/powerpoint/2010/main" val="91865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anim calcmode="lin" valueType="num">
                                      <p:cBhvr>
                                        <p:cTn id="1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anim calcmode="lin" valueType="num">
                                      <p:cBhvr>
                                        <p:cTn id="2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moneywisepastor.com/wp-content/uploads/2012/04/Christ-on-Cross.jpg">
            <a:extLst>
              <a:ext uri="{FF2B5EF4-FFF2-40B4-BE49-F238E27FC236}">
                <a16:creationId xmlns:a16="http://schemas.microsoft.com/office/drawing/2014/main" id="{A02333EC-7ACA-7289-96DB-4416088ADA42}"/>
              </a:ext>
            </a:extLst>
          </p:cNvPr>
          <p:cNvPicPr>
            <a:picLocks noChangeAspect="1" noChangeArrowheads="1"/>
          </p:cNvPicPr>
          <p:nvPr/>
        </p:nvPicPr>
        <p:blipFill>
          <a:blip r:embed="rId2" cstate="print"/>
          <a:srcRect/>
          <a:stretch>
            <a:fillRect/>
          </a:stretch>
        </p:blipFill>
        <p:spPr bwMode="auto">
          <a:xfrm>
            <a:off x="-1" y="0"/>
            <a:ext cx="10972801" cy="6858000"/>
          </a:xfrm>
          <a:prstGeom prst="rect">
            <a:avLst/>
          </a:prstGeom>
          <a:noFill/>
        </p:spPr>
      </p:pic>
      <p:sp>
        <p:nvSpPr>
          <p:cNvPr id="3" name="Title 5">
            <a:extLst>
              <a:ext uri="{FF2B5EF4-FFF2-40B4-BE49-F238E27FC236}">
                <a16:creationId xmlns:a16="http://schemas.microsoft.com/office/drawing/2014/main" id="{6746B758-6C74-7ED0-3AB5-7FEA632D3D5A}"/>
              </a:ext>
            </a:extLst>
          </p:cNvPr>
          <p:cNvSpPr txBox="1">
            <a:spLocks/>
          </p:cNvSpPr>
          <p:nvPr/>
        </p:nvSpPr>
        <p:spPr>
          <a:xfrm>
            <a:off x="5257800" y="381000"/>
            <a:ext cx="5461194" cy="5257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a:solidFill>
                  <a:schemeClr val="accent6">
                    <a:lumMod val="50000"/>
                  </a:schemeClr>
                </a:solidFill>
                <a:effectLst>
                  <a:glow rad="127000">
                    <a:schemeClr val="bg1"/>
                  </a:glow>
                </a:effectLst>
                <a:latin typeface="Segoe Print" panose="02000600000000000000" pitchFamily="2" charset="0"/>
              </a:rPr>
              <a:t>Necessity    of the    Pure Sacrifice</a:t>
            </a:r>
          </a:p>
          <a:p>
            <a:endParaRPr lang="en-US" sz="2800" b="1" dirty="0">
              <a:solidFill>
                <a:schemeClr val="accent6">
                  <a:lumMod val="50000"/>
                </a:schemeClr>
              </a:solidFill>
              <a:effectLst>
                <a:glow rad="127000">
                  <a:schemeClr val="bg1"/>
                </a:glow>
              </a:effectLst>
              <a:latin typeface="Segoe Print" panose="02000600000000000000" pitchFamily="2" charset="0"/>
            </a:endParaRPr>
          </a:p>
          <a:p>
            <a:r>
              <a:rPr lang="en-US" sz="3600" b="1" dirty="0">
                <a:solidFill>
                  <a:schemeClr val="accent6">
                    <a:lumMod val="50000"/>
                  </a:schemeClr>
                </a:solidFill>
                <a:effectLst>
                  <a:glow rad="127000">
                    <a:schemeClr val="bg1"/>
                  </a:glow>
                </a:effectLst>
                <a:latin typeface="+mn-lt"/>
              </a:rPr>
              <a:t>Matthew 27:51-54</a:t>
            </a:r>
          </a:p>
          <a:p>
            <a:endParaRPr lang="en-US" sz="6600" b="1" dirty="0">
              <a:solidFill>
                <a:schemeClr val="accent6">
                  <a:lumMod val="50000"/>
                </a:schemeClr>
              </a:solidFill>
              <a:effectLst>
                <a:glow rad="127000">
                  <a:schemeClr val="bg1"/>
                </a:glow>
              </a:effectLst>
              <a:latin typeface="Segoe Print" panose="02000600000000000000" pitchFamily="2" charset="0"/>
            </a:endParaRPr>
          </a:p>
        </p:txBody>
      </p:sp>
      <p:sp>
        <p:nvSpPr>
          <p:cNvPr id="4" name="Title 5">
            <a:extLst>
              <a:ext uri="{FF2B5EF4-FFF2-40B4-BE49-F238E27FC236}">
                <a16:creationId xmlns:a16="http://schemas.microsoft.com/office/drawing/2014/main" id="{6FCE9199-759E-E32C-1B43-2762880ACCB7}"/>
              </a:ext>
            </a:extLst>
          </p:cNvPr>
          <p:cNvSpPr txBox="1">
            <a:spLocks/>
          </p:cNvSpPr>
          <p:nvPr/>
        </p:nvSpPr>
        <p:spPr>
          <a:xfrm>
            <a:off x="8299354" y="6411937"/>
            <a:ext cx="2673446" cy="4179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a:solidFill>
                  <a:schemeClr val="accent6">
                    <a:lumMod val="50000"/>
                  </a:schemeClr>
                </a:solidFill>
                <a:effectLst>
                  <a:glow rad="127000">
                    <a:schemeClr val="tx1"/>
                  </a:glow>
                </a:effectLst>
                <a:latin typeface="Segoe Print" panose="02000600000000000000" pitchFamily="2" charset="0"/>
              </a:rPr>
              <a:t>Victory Over Death</a:t>
            </a:r>
          </a:p>
        </p:txBody>
      </p:sp>
    </p:spTree>
    <p:extLst>
      <p:ext uri="{BB962C8B-B14F-4D97-AF65-F5344CB8AC3E}">
        <p14:creationId xmlns:p14="http://schemas.microsoft.com/office/powerpoint/2010/main" val="3636726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profuse-fall.flywheelsites.com/wp-content/uploads/2015/06/100_1940.jpg">
            <a:extLst>
              <a:ext uri="{FF2B5EF4-FFF2-40B4-BE49-F238E27FC236}">
                <a16:creationId xmlns:a16="http://schemas.microsoft.com/office/drawing/2014/main" id="{E4B3D9B5-3B7E-ED4E-C65F-BA75DE93AE99}"/>
              </a:ext>
            </a:extLst>
          </p:cNvPr>
          <p:cNvPicPr>
            <a:picLocks noChangeAspect="1" noChangeArrowheads="1"/>
          </p:cNvPicPr>
          <p:nvPr/>
        </p:nvPicPr>
        <p:blipFill>
          <a:blip r:embed="rId2" cstate="print"/>
          <a:srcRect/>
          <a:stretch>
            <a:fillRect/>
          </a:stretch>
        </p:blipFill>
        <p:spPr bwMode="auto">
          <a:xfrm>
            <a:off x="0" y="0"/>
            <a:ext cx="10972800" cy="6858000"/>
          </a:xfrm>
          <a:prstGeom prst="rect">
            <a:avLst/>
          </a:prstGeom>
          <a:noFill/>
        </p:spPr>
      </p:pic>
      <p:sp>
        <p:nvSpPr>
          <p:cNvPr id="3" name="Title 5">
            <a:extLst>
              <a:ext uri="{FF2B5EF4-FFF2-40B4-BE49-F238E27FC236}">
                <a16:creationId xmlns:a16="http://schemas.microsoft.com/office/drawing/2014/main" id="{2674DCC9-815B-9E5C-5C09-E987C30F3F92}"/>
              </a:ext>
            </a:extLst>
          </p:cNvPr>
          <p:cNvSpPr txBox="1">
            <a:spLocks/>
          </p:cNvSpPr>
          <p:nvPr/>
        </p:nvSpPr>
        <p:spPr>
          <a:xfrm>
            <a:off x="5638800" y="838200"/>
            <a:ext cx="4953000" cy="3810000"/>
          </a:xfrm>
          <a:prstGeom prst="rect">
            <a:avLst/>
          </a:prstGeom>
          <a:effec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a:solidFill>
                  <a:schemeClr val="bg1"/>
                </a:solidFill>
                <a:effectLst>
                  <a:glow rad="127000">
                    <a:schemeClr val="tx1"/>
                  </a:glow>
                </a:effectLst>
                <a:latin typeface="Segoe Print" panose="02000600000000000000" pitchFamily="2" charset="0"/>
              </a:rPr>
              <a:t>Christ’s </a:t>
            </a:r>
          </a:p>
          <a:p>
            <a:r>
              <a:rPr lang="en-US" sz="7200" b="1" dirty="0">
                <a:solidFill>
                  <a:schemeClr val="bg1"/>
                </a:solidFill>
                <a:effectLst>
                  <a:glow rad="127000">
                    <a:schemeClr val="tx1"/>
                  </a:glow>
                </a:effectLst>
                <a:latin typeface="Segoe Print" panose="02000600000000000000" pitchFamily="2" charset="0"/>
              </a:rPr>
              <a:t>Burial</a:t>
            </a:r>
          </a:p>
          <a:p>
            <a:endParaRPr lang="en-US" sz="2800" b="1" dirty="0">
              <a:solidFill>
                <a:schemeClr val="bg1"/>
              </a:solidFill>
              <a:effectLst>
                <a:glow rad="127000">
                  <a:schemeClr val="tx1"/>
                </a:glow>
              </a:effectLst>
              <a:latin typeface="Segoe Print" panose="02000600000000000000" pitchFamily="2" charset="0"/>
            </a:endParaRPr>
          </a:p>
          <a:p>
            <a:r>
              <a:rPr lang="en-US" sz="4800" b="1" dirty="0">
                <a:solidFill>
                  <a:schemeClr val="bg1"/>
                </a:solidFill>
                <a:effectLst>
                  <a:glow rad="127000">
                    <a:schemeClr val="tx1"/>
                  </a:glow>
                </a:effectLst>
                <a:latin typeface="+mn-lt"/>
              </a:rPr>
              <a:t>Matt. 27:62-66</a:t>
            </a:r>
          </a:p>
        </p:txBody>
      </p:sp>
      <p:sp>
        <p:nvSpPr>
          <p:cNvPr id="4" name="Title 5">
            <a:extLst>
              <a:ext uri="{FF2B5EF4-FFF2-40B4-BE49-F238E27FC236}">
                <a16:creationId xmlns:a16="http://schemas.microsoft.com/office/drawing/2014/main" id="{681689B2-C222-6F5C-9E03-4D512B748310}"/>
              </a:ext>
            </a:extLst>
          </p:cNvPr>
          <p:cNvSpPr txBox="1">
            <a:spLocks/>
          </p:cNvSpPr>
          <p:nvPr/>
        </p:nvSpPr>
        <p:spPr>
          <a:xfrm>
            <a:off x="8299354" y="6411937"/>
            <a:ext cx="2673446" cy="4179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a:solidFill>
                  <a:schemeClr val="accent6">
                    <a:lumMod val="50000"/>
                  </a:schemeClr>
                </a:solidFill>
                <a:effectLst>
                  <a:glow rad="127000">
                    <a:schemeClr val="tx1"/>
                  </a:glow>
                </a:effectLst>
                <a:latin typeface="Segoe Print" panose="02000600000000000000" pitchFamily="2" charset="0"/>
              </a:rPr>
              <a:t>Victory Over Death</a:t>
            </a:r>
          </a:p>
        </p:txBody>
      </p:sp>
    </p:spTree>
    <p:extLst>
      <p:ext uri="{BB962C8B-B14F-4D97-AF65-F5344CB8AC3E}">
        <p14:creationId xmlns:p14="http://schemas.microsoft.com/office/powerpoint/2010/main" val="3146562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pjcockrell.files.wordpress.com/2014/04/empty_tomb11.jpg">
            <a:extLst>
              <a:ext uri="{FF2B5EF4-FFF2-40B4-BE49-F238E27FC236}">
                <a16:creationId xmlns:a16="http://schemas.microsoft.com/office/drawing/2014/main" id="{88AE83C0-C846-9318-A7CA-8FFFCDFE7CD2}"/>
              </a:ext>
            </a:extLst>
          </p:cNvPr>
          <p:cNvPicPr>
            <a:picLocks noChangeAspect="1" noChangeArrowheads="1"/>
          </p:cNvPicPr>
          <p:nvPr/>
        </p:nvPicPr>
        <p:blipFill>
          <a:blip r:embed="rId2" cstate="print"/>
          <a:srcRect/>
          <a:stretch>
            <a:fillRect/>
          </a:stretch>
        </p:blipFill>
        <p:spPr bwMode="auto">
          <a:xfrm>
            <a:off x="-1173" y="0"/>
            <a:ext cx="10972799" cy="6858000"/>
          </a:xfrm>
          <a:prstGeom prst="rect">
            <a:avLst/>
          </a:prstGeom>
          <a:noFill/>
        </p:spPr>
      </p:pic>
      <p:sp>
        <p:nvSpPr>
          <p:cNvPr id="3" name="Title 5">
            <a:extLst>
              <a:ext uri="{FF2B5EF4-FFF2-40B4-BE49-F238E27FC236}">
                <a16:creationId xmlns:a16="http://schemas.microsoft.com/office/drawing/2014/main" id="{82D0177A-5D03-A87E-E02F-A2EC06BA6733}"/>
              </a:ext>
            </a:extLst>
          </p:cNvPr>
          <p:cNvSpPr txBox="1">
            <a:spLocks/>
          </p:cNvSpPr>
          <p:nvPr/>
        </p:nvSpPr>
        <p:spPr>
          <a:xfrm>
            <a:off x="3962400" y="685800"/>
            <a:ext cx="6896099" cy="3352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a:solidFill>
                  <a:schemeClr val="accent6">
                    <a:lumMod val="50000"/>
                  </a:schemeClr>
                </a:solidFill>
                <a:effectLst>
                  <a:glow rad="127000">
                    <a:schemeClr val="bg1"/>
                  </a:glow>
                </a:effectLst>
                <a:latin typeface="Segoe Print" panose="02000600000000000000" pitchFamily="2" charset="0"/>
              </a:rPr>
              <a:t>Resurrections Throughout  the Bible</a:t>
            </a:r>
            <a:endParaRPr lang="en-US" sz="2800" b="1" dirty="0">
              <a:solidFill>
                <a:schemeClr val="accent6">
                  <a:lumMod val="50000"/>
                </a:schemeClr>
              </a:solidFill>
              <a:effectLst>
                <a:glow rad="127000">
                  <a:schemeClr val="bg1"/>
                </a:glow>
              </a:effectLst>
              <a:latin typeface="Segoe Print" panose="02000600000000000000" pitchFamily="2" charset="0"/>
            </a:endParaRPr>
          </a:p>
        </p:txBody>
      </p:sp>
      <p:sp>
        <p:nvSpPr>
          <p:cNvPr id="5" name="Title 5">
            <a:extLst>
              <a:ext uri="{FF2B5EF4-FFF2-40B4-BE49-F238E27FC236}">
                <a16:creationId xmlns:a16="http://schemas.microsoft.com/office/drawing/2014/main" id="{6E777BFE-6E08-C2B6-C368-8F2DE4BA6830}"/>
              </a:ext>
            </a:extLst>
          </p:cNvPr>
          <p:cNvSpPr txBox="1">
            <a:spLocks/>
          </p:cNvSpPr>
          <p:nvPr/>
        </p:nvSpPr>
        <p:spPr>
          <a:xfrm>
            <a:off x="8299354" y="6411937"/>
            <a:ext cx="2673446" cy="4179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a:solidFill>
                  <a:schemeClr val="accent6">
                    <a:lumMod val="50000"/>
                  </a:schemeClr>
                </a:solidFill>
                <a:effectLst>
                  <a:glow rad="127000">
                    <a:schemeClr val="tx1"/>
                  </a:glow>
                </a:effectLst>
                <a:latin typeface="Segoe Print" panose="02000600000000000000" pitchFamily="2" charset="0"/>
              </a:rPr>
              <a:t>Victory Over Death</a:t>
            </a:r>
          </a:p>
        </p:txBody>
      </p:sp>
    </p:spTree>
    <p:extLst>
      <p:ext uri="{BB962C8B-B14F-4D97-AF65-F5344CB8AC3E}">
        <p14:creationId xmlns:p14="http://schemas.microsoft.com/office/powerpoint/2010/main" val="2633989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72BDB05-77B5-C129-CBE4-26BBCEC2E1B3}"/>
              </a:ext>
            </a:extLst>
          </p:cNvPr>
          <p:cNvGraphicFramePr>
            <a:graphicFrameLocks noGrp="1"/>
          </p:cNvGraphicFramePr>
          <p:nvPr>
            <p:extLst>
              <p:ext uri="{D42A27DB-BD31-4B8C-83A1-F6EECF244321}">
                <p14:modId xmlns:p14="http://schemas.microsoft.com/office/powerpoint/2010/main" val="1168116597"/>
              </p:ext>
            </p:extLst>
          </p:nvPr>
        </p:nvGraphicFramePr>
        <p:xfrm>
          <a:off x="381000" y="228600"/>
          <a:ext cx="10287000" cy="6339806"/>
        </p:xfrm>
        <a:graphic>
          <a:graphicData uri="http://schemas.openxmlformats.org/drawingml/2006/table">
            <a:tbl>
              <a:tblPr/>
              <a:tblGrid>
                <a:gridCol w="629259">
                  <a:extLst>
                    <a:ext uri="{9D8B030D-6E8A-4147-A177-3AD203B41FA5}">
                      <a16:colId xmlns:a16="http://schemas.microsoft.com/office/drawing/2014/main" val="22162134"/>
                    </a:ext>
                  </a:extLst>
                </a:gridCol>
                <a:gridCol w="6060027">
                  <a:extLst>
                    <a:ext uri="{9D8B030D-6E8A-4147-A177-3AD203B41FA5}">
                      <a16:colId xmlns:a16="http://schemas.microsoft.com/office/drawing/2014/main" val="3722212343"/>
                    </a:ext>
                  </a:extLst>
                </a:gridCol>
                <a:gridCol w="3597714">
                  <a:extLst>
                    <a:ext uri="{9D8B030D-6E8A-4147-A177-3AD203B41FA5}">
                      <a16:colId xmlns:a16="http://schemas.microsoft.com/office/drawing/2014/main" val="3847074376"/>
                    </a:ext>
                  </a:extLst>
                </a:gridCol>
              </a:tblGrid>
              <a:tr h="677701">
                <a:tc gridSpan="3">
                  <a:txBody>
                    <a:bodyPr/>
                    <a:lstStyle/>
                    <a:p>
                      <a:pPr algn="ctr" fontAlgn="b"/>
                      <a:r>
                        <a:rPr lang="en-US" sz="3200" b="1" i="0" u="none" strike="noStrike" dirty="0">
                          <a:effectLst/>
                          <a:latin typeface="Bahnschrift" panose="020B0502040204020203" pitchFamily="34" charset="0"/>
                        </a:rPr>
                        <a:t>Biblical Accounts of People Raised from the Dead</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55624062"/>
                  </a:ext>
                </a:extLst>
              </a:tr>
              <a:tr h="360028">
                <a:tc>
                  <a:txBody>
                    <a:bodyPr/>
                    <a:lstStyle/>
                    <a:p>
                      <a:pPr algn="l" fontAlgn="b"/>
                      <a:endParaRPr lang="en-US" sz="1000" b="0" i="0" u="none" strike="noStrike">
                        <a:effectLst/>
                        <a:latin typeface="Times New Roman" panose="02020603050405020304"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Times New Roman" panose="02020603050405020304"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effectLst/>
                        <a:latin typeface="Times New Roman" panose="02020603050405020304" pitchFamily="18"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3467439"/>
                  </a:ext>
                </a:extLst>
              </a:tr>
              <a:tr h="741234">
                <a:tc>
                  <a:txBody>
                    <a:bodyPr/>
                    <a:lstStyle/>
                    <a:p>
                      <a:pPr algn="l" fontAlgn="ctr"/>
                      <a:r>
                        <a:rPr lang="en-US" sz="1200" b="1" i="0" u="none" strike="noStrike">
                          <a:solidFill>
                            <a:srgbClr val="215967"/>
                          </a:solidFill>
                          <a:effectLst/>
                          <a:latin typeface="Bahnschrift" panose="020B0502040204020203"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2000" b="1" i="0" u="none" strike="noStrike" dirty="0">
                          <a:solidFill>
                            <a:srgbClr val="215967"/>
                          </a:solidFill>
                          <a:effectLst/>
                          <a:latin typeface="Bahnschrift" panose="020B0502040204020203" pitchFamily="34" charset="0"/>
                        </a:rPr>
                        <a:t>Event Details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2000" b="1" i="0" u="none" strike="noStrike" dirty="0">
                          <a:solidFill>
                            <a:srgbClr val="215967"/>
                          </a:solidFill>
                          <a:effectLst/>
                          <a:latin typeface="Bahnschrift" panose="020B0502040204020203" pitchFamily="34" charset="0"/>
                        </a:rPr>
                        <a:t>Scripture References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2895460993"/>
                  </a:ext>
                </a:extLst>
              </a:tr>
              <a:tr h="444742">
                <a:tc>
                  <a:txBody>
                    <a:bodyPr/>
                    <a:lstStyle/>
                    <a:p>
                      <a:pPr algn="ctr" fontAlgn="ctr"/>
                      <a:r>
                        <a:rPr lang="en-US" sz="1800" b="1" i="0" u="none" strike="noStrike">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Calibri" panose="020F0502020204030204" pitchFamily="34" charset="0"/>
                        </a:rPr>
                        <a:t>Elijah raised the son of the Zarephath widow from the dead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effectLst/>
                          <a:latin typeface="Calibri" panose="020F0502020204030204" pitchFamily="34" charset="0"/>
                        </a:rPr>
                        <a:t>1 Kings 17:17-22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9836323"/>
                  </a:ext>
                </a:extLst>
              </a:tr>
              <a:tr h="444742">
                <a:tc>
                  <a:txBody>
                    <a:bodyPr/>
                    <a:lstStyle/>
                    <a:p>
                      <a:pPr algn="ctr" fontAlgn="ctr"/>
                      <a:r>
                        <a:rPr lang="en-US" sz="1800" b="1" i="0" u="none" strike="noStrike">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a:effectLst/>
                          <a:latin typeface="Calibri" panose="020F0502020204030204" pitchFamily="34" charset="0"/>
                        </a:rPr>
                        <a:t>Elisha raised the son of the Shunamite woman from the dead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effectLst/>
                          <a:latin typeface="Calibri" panose="020F0502020204030204" pitchFamily="34" charset="0"/>
                        </a:rPr>
                        <a:t>2 Kings  4:32-35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467904"/>
                  </a:ext>
                </a:extLst>
              </a:tr>
              <a:tr h="542955">
                <a:tc>
                  <a:txBody>
                    <a:bodyPr/>
                    <a:lstStyle/>
                    <a:p>
                      <a:pPr algn="ctr" fontAlgn="ctr"/>
                      <a:r>
                        <a:rPr lang="en-US" sz="1800" b="1" i="0" u="none" strike="noStrike">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a:effectLst/>
                          <a:latin typeface="Calibri" panose="020F0502020204030204" pitchFamily="34" charset="0"/>
                        </a:rPr>
                        <a:t>A man raised from the dead when his body touched Elisha's bones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effectLst/>
                          <a:latin typeface="Calibri" panose="020F0502020204030204" pitchFamily="34" charset="0"/>
                        </a:rPr>
                        <a:t>2 Kings 13:20-21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634803"/>
                  </a:ext>
                </a:extLst>
              </a:tr>
              <a:tr h="444742">
                <a:tc>
                  <a:txBody>
                    <a:bodyPr/>
                    <a:lstStyle/>
                    <a:p>
                      <a:pPr algn="ctr" fontAlgn="ctr"/>
                      <a:r>
                        <a:rPr lang="en-US" sz="1800" b="1" i="0" u="none" strike="noStrike">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a:effectLst/>
                          <a:latin typeface="Calibri" panose="020F0502020204030204" pitchFamily="34" charset="0"/>
                        </a:rPr>
                        <a:t>Jesus raised the son of the widow of Nain from the dead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effectLst/>
                          <a:latin typeface="Calibri" panose="020F0502020204030204" pitchFamily="34" charset="0"/>
                        </a:rPr>
                        <a:t>Luke 7:11-15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6004040"/>
                  </a:ext>
                </a:extLst>
              </a:tr>
              <a:tr h="444742">
                <a:tc>
                  <a:txBody>
                    <a:bodyPr/>
                    <a:lstStyle/>
                    <a:p>
                      <a:pPr algn="ctr" fontAlgn="ctr"/>
                      <a:r>
                        <a:rPr lang="en-US" sz="1800" b="1" i="0" u="none" strike="noStrike">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Calibri" panose="020F0502020204030204" pitchFamily="34" charset="0"/>
                        </a:rPr>
                        <a:t>Jesus raised the daughter of Jairus from the dead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effectLst/>
                          <a:latin typeface="Calibri" panose="020F0502020204030204" pitchFamily="34" charset="0"/>
                        </a:rPr>
                        <a:t>Luke 8:41-42; 49-55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134060"/>
                  </a:ext>
                </a:extLst>
              </a:tr>
              <a:tr h="444742">
                <a:tc>
                  <a:txBody>
                    <a:bodyPr/>
                    <a:lstStyle/>
                    <a:p>
                      <a:pPr algn="ctr" fontAlgn="ctr"/>
                      <a:r>
                        <a:rPr lang="en-US" sz="1800" b="1" i="0" u="none" strike="noStrike">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Calibri" panose="020F0502020204030204" pitchFamily="34" charset="0"/>
                        </a:rPr>
                        <a:t>Jesus raised Lazarus from the dead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effectLst/>
                          <a:latin typeface="Calibri" panose="020F0502020204030204" pitchFamily="34" charset="0"/>
                        </a:rPr>
                        <a:t>John 11:1-44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6755650"/>
                  </a:ext>
                </a:extLst>
              </a:tr>
              <a:tr h="444742">
                <a:tc>
                  <a:txBody>
                    <a:bodyPr/>
                    <a:lstStyle/>
                    <a:p>
                      <a:pPr algn="ctr" fontAlgn="ctr"/>
                      <a:r>
                        <a:rPr lang="en-US" sz="1800" b="1" i="0" u="none" strike="noStrike">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a:effectLst/>
                          <a:latin typeface="Calibri" panose="020F0502020204030204" pitchFamily="34" charset="0"/>
                        </a:rPr>
                        <a:t>Peter raised Dorcas from the dead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effectLst/>
                          <a:latin typeface="Calibri" panose="020F0502020204030204" pitchFamily="34" charset="0"/>
                        </a:rPr>
                        <a:t>Acts 9:36-41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7836122"/>
                  </a:ext>
                </a:extLst>
              </a:tr>
              <a:tr h="444742">
                <a:tc>
                  <a:txBody>
                    <a:bodyPr/>
                    <a:lstStyle/>
                    <a:p>
                      <a:pPr algn="ctr" fontAlgn="ctr"/>
                      <a:r>
                        <a:rPr lang="en-US" sz="1800" b="1" i="0" u="none" strike="noStrike">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a:effectLst/>
                          <a:latin typeface="Calibri" panose="020F0502020204030204" pitchFamily="34" charset="0"/>
                        </a:rPr>
                        <a:t>Eutychus was raised from the dead by Paul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effectLst/>
                          <a:latin typeface="Calibri" panose="020F0502020204030204" pitchFamily="34" charset="0"/>
                        </a:rPr>
                        <a:t>Acts 20:9-10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5551844"/>
                  </a:ext>
                </a:extLst>
              </a:tr>
              <a:tr h="444742">
                <a:tc>
                  <a:txBody>
                    <a:bodyPr/>
                    <a:lstStyle/>
                    <a:p>
                      <a:pPr algn="ctr" fontAlgn="ctr"/>
                      <a:r>
                        <a:rPr lang="en-US" sz="1800" b="1" i="0" u="none" strike="noStrike">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a:effectLst/>
                          <a:latin typeface="Calibri" panose="020F0502020204030204" pitchFamily="34" charset="0"/>
                        </a:rPr>
                        <a:t>Many saints rose from the dead at the death of Jesus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effectLst/>
                          <a:latin typeface="Calibri" panose="020F0502020204030204" pitchFamily="34" charset="0"/>
                        </a:rPr>
                        <a:t>Matthew 27:50-53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9144982"/>
                  </a:ext>
                </a:extLst>
              </a:tr>
              <a:tr h="444742">
                <a:tc>
                  <a:txBody>
                    <a:bodyPr/>
                    <a:lstStyle/>
                    <a:p>
                      <a:pPr algn="ctr" fontAlgn="ctr"/>
                      <a:r>
                        <a:rPr lang="en-US" sz="1800" b="1" i="0" u="none" strike="noStrike">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a:effectLst/>
                          <a:latin typeface="Calibri" panose="020F0502020204030204" pitchFamily="34" charset="0"/>
                        </a:rPr>
                        <a:t>Jesus rose from the dead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effectLst/>
                          <a:latin typeface="Calibri" panose="020F0502020204030204" pitchFamily="34" charset="0"/>
                        </a:rPr>
                        <a:t>Mat. 28:5-8; Mark 16:6; Luke 24:5-6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589386"/>
                  </a:ext>
                </a:extLst>
              </a:tr>
            </a:tbl>
          </a:graphicData>
        </a:graphic>
      </p:graphicFrame>
    </p:spTree>
    <p:extLst>
      <p:ext uri="{BB962C8B-B14F-4D97-AF65-F5344CB8AC3E}">
        <p14:creationId xmlns:p14="http://schemas.microsoft.com/office/powerpoint/2010/main" val="4186257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pjcockrell.files.wordpress.com/2014/04/empty_tomb11.jpg">
            <a:extLst>
              <a:ext uri="{FF2B5EF4-FFF2-40B4-BE49-F238E27FC236}">
                <a16:creationId xmlns:a16="http://schemas.microsoft.com/office/drawing/2014/main" id="{88AE83C0-C846-9318-A7CA-8FFFCDFE7CD2}"/>
              </a:ext>
            </a:extLst>
          </p:cNvPr>
          <p:cNvPicPr>
            <a:picLocks noChangeAspect="1" noChangeArrowheads="1"/>
          </p:cNvPicPr>
          <p:nvPr/>
        </p:nvPicPr>
        <p:blipFill>
          <a:blip r:embed="rId2" cstate="print"/>
          <a:srcRect/>
          <a:stretch>
            <a:fillRect/>
          </a:stretch>
        </p:blipFill>
        <p:spPr bwMode="auto">
          <a:xfrm>
            <a:off x="-1173" y="0"/>
            <a:ext cx="10972799" cy="6858000"/>
          </a:xfrm>
          <a:prstGeom prst="rect">
            <a:avLst/>
          </a:prstGeom>
          <a:noFill/>
        </p:spPr>
      </p:pic>
      <p:sp>
        <p:nvSpPr>
          <p:cNvPr id="3" name="Title 5">
            <a:extLst>
              <a:ext uri="{FF2B5EF4-FFF2-40B4-BE49-F238E27FC236}">
                <a16:creationId xmlns:a16="http://schemas.microsoft.com/office/drawing/2014/main" id="{82D0177A-5D03-A87E-E02F-A2EC06BA6733}"/>
              </a:ext>
            </a:extLst>
          </p:cNvPr>
          <p:cNvSpPr txBox="1">
            <a:spLocks/>
          </p:cNvSpPr>
          <p:nvPr/>
        </p:nvSpPr>
        <p:spPr>
          <a:xfrm>
            <a:off x="3962400" y="685800"/>
            <a:ext cx="6896099" cy="3962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a:solidFill>
                  <a:schemeClr val="accent6">
                    <a:lumMod val="50000"/>
                  </a:schemeClr>
                </a:solidFill>
                <a:effectLst>
                  <a:glow rad="127000">
                    <a:schemeClr val="bg1"/>
                  </a:glow>
                </a:effectLst>
                <a:latin typeface="Segoe Print" panose="02000600000000000000" pitchFamily="2" charset="0"/>
              </a:rPr>
              <a:t>Christ’s Resurrection</a:t>
            </a:r>
          </a:p>
          <a:p>
            <a:endParaRPr lang="en-US" sz="2800" b="1" dirty="0">
              <a:solidFill>
                <a:schemeClr val="accent6">
                  <a:lumMod val="50000"/>
                </a:schemeClr>
              </a:solidFill>
              <a:effectLst>
                <a:glow rad="127000">
                  <a:schemeClr val="bg1"/>
                </a:glow>
              </a:effectLst>
              <a:latin typeface="Segoe Print" panose="02000600000000000000" pitchFamily="2" charset="0"/>
            </a:endParaRPr>
          </a:p>
          <a:p>
            <a:r>
              <a:rPr lang="en-US" sz="3600" b="1" dirty="0">
                <a:solidFill>
                  <a:schemeClr val="accent6">
                    <a:lumMod val="50000"/>
                  </a:schemeClr>
                </a:solidFill>
                <a:effectLst>
                  <a:glow rad="127000">
                    <a:schemeClr val="bg1"/>
                  </a:glow>
                </a:effectLst>
                <a:latin typeface="+mn-lt"/>
              </a:rPr>
              <a:t>Matthew 28</a:t>
            </a:r>
          </a:p>
        </p:txBody>
      </p:sp>
      <p:sp>
        <p:nvSpPr>
          <p:cNvPr id="5" name="Title 5">
            <a:extLst>
              <a:ext uri="{FF2B5EF4-FFF2-40B4-BE49-F238E27FC236}">
                <a16:creationId xmlns:a16="http://schemas.microsoft.com/office/drawing/2014/main" id="{6E777BFE-6E08-C2B6-C368-8F2DE4BA6830}"/>
              </a:ext>
            </a:extLst>
          </p:cNvPr>
          <p:cNvSpPr txBox="1">
            <a:spLocks/>
          </p:cNvSpPr>
          <p:nvPr/>
        </p:nvSpPr>
        <p:spPr>
          <a:xfrm>
            <a:off x="8299354" y="6411937"/>
            <a:ext cx="2673446" cy="4179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a:solidFill>
                  <a:schemeClr val="accent6">
                    <a:lumMod val="50000"/>
                  </a:schemeClr>
                </a:solidFill>
                <a:effectLst>
                  <a:glow rad="127000">
                    <a:schemeClr val="tx1"/>
                  </a:glow>
                </a:effectLst>
                <a:latin typeface="Segoe Print" panose="02000600000000000000" pitchFamily="2" charset="0"/>
              </a:rPr>
              <a:t>Victory Over Death</a:t>
            </a:r>
          </a:p>
        </p:txBody>
      </p:sp>
    </p:spTree>
    <p:extLst>
      <p:ext uri="{BB962C8B-B14F-4D97-AF65-F5344CB8AC3E}">
        <p14:creationId xmlns:p14="http://schemas.microsoft.com/office/powerpoint/2010/main" val="4214239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AF09FC6-456C-E63A-737D-CE41A0CAE908}"/>
              </a:ext>
            </a:extLst>
          </p:cNvPr>
          <p:cNvGraphicFramePr>
            <a:graphicFrameLocks noGrp="1"/>
          </p:cNvGraphicFramePr>
          <p:nvPr>
            <p:extLst>
              <p:ext uri="{D42A27DB-BD31-4B8C-83A1-F6EECF244321}">
                <p14:modId xmlns:p14="http://schemas.microsoft.com/office/powerpoint/2010/main" val="1606810530"/>
              </p:ext>
            </p:extLst>
          </p:nvPr>
        </p:nvGraphicFramePr>
        <p:xfrm>
          <a:off x="228600" y="178574"/>
          <a:ext cx="10515599" cy="6493186"/>
        </p:xfrm>
        <a:graphic>
          <a:graphicData uri="http://schemas.openxmlformats.org/drawingml/2006/table">
            <a:tbl>
              <a:tblPr/>
              <a:tblGrid>
                <a:gridCol w="1123536">
                  <a:extLst>
                    <a:ext uri="{9D8B030D-6E8A-4147-A177-3AD203B41FA5}">
                      <a16:colId xmlns:a16="http://schemas.microsoft.com/office/drawing/2014/main" val="1010014248"/>
                    </a:ext>
                  </a:extLst>
                </a:gridCol>
                <a:gridCol w="1619664">
                  <a:extLst>
                    <a:ext uri="{9D8B030D-6E8A-4147-A177-3AD203B41FA5}">
                      <a16:colId xmlns:a16="http://schemas.microsoft.com/office/drawing/2014/main" val="834314783"/>
                    </a:ext>
                  </a:extLst>
                </a:gridCol>
                <a:gridCol w="2819400">
                  <a:extLst>
                    <a:ext uri="{9D8B030D-6E8A-4147-A177-3AD203B41FA5}">
                      <a16:colId xmlns:a16="http://schemas.microsoft.com/office/drawing/2014/main" val="181778586"/>
                    </a:ext>
                  </a:extLst>
                </a:gridCol>
                <a:gridCol w="2752738">
                  <a:extLst>
                    <a:ext uri="{9D8B030D-6E8A-4147-A177-3AD203B41FA5}">
                      <a16:colId xmlns:a16="http://schemas.microsoft.com/office/drawing/2014/main" val="1272033404"/>
                    </a:ext>
                  </a:extLst>
                </a:gridCol>
                <a:gridCol w="2200261">
                  <a:extLst>
                    <a:ext uri="{9D8B030D-6E8A-4147-A177-3AD203B41FA5}">
                      <a16:colId xmlns:a16="http://schemas.microsoft.com/office/drawing/2014/main" val="4063380781"/>
                    </a:ext>
                  </a:extLst>
                </a:gridCol>
              </a:tblGrid>
              <a:tr h="373842">
                <a:tc gridSpan="5">
                  <a:txBody>
                    <a:bodyPr/>
                    <a:lstStyle/>
                    <a:p>
                      <a:pPr algn="ctr" fontAlgn="b"/>
                      <a:r>
                        <a:rPr lang="en-US" sz="3200" b="1" i="0" u="none" strike="noStrike" dirty="0">
                          <a:effectLst/>
                          <a:latin typeface="Bahnschrift" panose="020B0502040204020203" pitchFamily="34" charset="0"/>
                        </a:rPr>
                        <a:t>Appearances After His Resurrection</a:t>
                      </a:r>
                    </a:p>
                  </a:txBody>
                  <a:tcPr marL="8754" marR="8754" marT="875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17397329"/>
                  </a:ext>
                </a:extLst>
              </a:tr>
              <a:tr h="256604">
                <a:tc>
                  <a:txBody>
                    <a:bodyPr/>
                    <a:lstStyle/>
                    <a:p>
                      <a:pPr algn="l" fontAlgn="b"/>
                      <a:endParaRPr lang="en-US" sz="1100" b="1" i="1" u="none" strike="noStrike">
                        <a:effectLst/>
                        <a:latin typeface="Times New Roman" panose="02020603050405020304" pitchFamily="18" charset="0"/>
                      </a:endParaRPr>
                    </a:p>
                  </a:txBody>
                  <a:tcPr marL="8754" marR="8754" marT="87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1" i="1" u="none" strike="noStrike">
                        <a:effectLst/>
                        <a:latin typeface="Times New Roman" panose="02020603050405020304" pitchFamily="18" charset="0"/>
                      </a:endParaRPr>
                    </a:p>
                  </a:txBody>
                  <a:tcPr marL="8754" marR="8754" marT="87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1" i="1" u="none" strike="noStrike" dirty="0">
                        <a:effectLst/>
                        <a:latin typeface="Times New Roman" panose="02020603050405020304" pitchFamily="18" charset="0"/>
                      </a:endParaRPr>
                    </a:p>
                  </a:txBody>
                  <a:tcPr marL="8754" marR="8754" marT="87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1" i="1" u="none" strike="noStrike" dirty="0">
                        <a:effectLst/>
                        <a:latin typeface="Times New Roman" panose="02020603050405020304" pitchFamily="18" charset="0"/>
                      </a:endParaRPr>
                    </a:p>
                  </a:txBody>
                  <a:tcPr marL="8754" marR="8754" marT="87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1" i="1" u="none" strike="noStrike">
                        <a:effectLst/>
                        <a:latin typeface="Times New Roman" panose="02020603050405020304" pitchFamily="18" charset="0"/>
                      </a:endParaRPr>
                    </a:p>
                  </a:txBody>
                  <a:tcPr marL="8754" marR="8754" marT="875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8652816"/>
                  </a:ext>
                </a:extLst>
              </a:tr>
              <a:tr h="317699">
                <a:tc>
                  <a:txBody>
                    <a:bodyPr/>
                    <a:lstStyle/>
                    <a:p>
                      <a:pPr algn="ctr" fontAlgn="ctr"/>
                      <a:r>
                        <a:rPr lang="en-US" sz="1800" b="1" i="0" u="none" strike="noStrike" dirty="0">
                          <a:solidFill>
                            <a:srgbClr val="215967"/>
                          </a:solidFill>
                          <a:effectLst/>
                          <a:latin typeface="Bahnschrift" panose="020B0502040204020203" pitchFamily="34" charset="0"/>
                        </a:rPr>
                        <a:t>Order</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800" b="1" i="0" u="none" strike="noStrike" dirty="0">
                          <a:solidFill>
                            <a:srgbClr val="215967"/>
                          </a:solidFill>
                          <a:effectLst/>
                          <a:latin typeface="Bahnschrift" panose="020B0502040204020203" pitchFamily="34" charset="0"/>
                        </a:rPr>
                        <a:t>Time</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800" b="1" i="0" u="none" strike="noStrike" dirty="0">
                          <a:solidFill>
                            <a:srgbClr val="215967"/>
                          </a:solidFill>
                          <a:effectLst/>
                          <a:latin typeface="Bahnschrift" panose="020B0502040204020203" pitchFamily="34" charset="0"/>
                        </a:rPr>
                        <a:t>To Whom</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800" b="1" i="0" u="none" strike="noStrike" dirty="0">
                          <a:solidFill>
                            <a:srgbClr val="215967"/>
                          </a:solidFill>
                          <a:effectLst/>
                          <a:latin typeface="Bahnschrift" panose="020B0502040204020203" pitchFamily="34" charset="0"/>
                        </a:rPr>
                        <a:t>Place</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800" b="1" i="0" u="none" strike="noStrike" dirty="0">
                          <a:solidFill>
                            <a:srgbClr val="215967"/>
                          </a:solidFill>
                          <a:effectLst/>
                          <a:latin typeface="Bahnschrift" panose="020B0502040204020203" pitchFamily="34" charset="0"/>
                        </a:rPr>
                        <a:t>Scripture</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3781531607"/>
                  </a:ext>
                </a:extLst>
              </a:tr>
              <a:tr h="488769">
                <a:tc>
                  <a:txBody>
                    <a:bodyPr/>
                    <a:lstStyle/>
                    <a:p>
                      <a:pPr algn="ctr" fontAlgn="ctr"/>
                      <a:r>
                        <a:rPr lang="en-US" sz="1600" b="0" i="0" u="none" strike="noStrike" dirty="0">
                          <a:effectLst/>
                          <a:latin typeface="Calibri" panose="020F0502020204030204" pitchFamily="34" charset="0"/>
                        </a:rPr>
                        <a:t>1</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effectLst/>
                          <a:latin typeface="Calibri" panose="020F0502020204030204" pitchFamily="34" charset="0"/>
                        </a:rPr>
                        <a:t>Early Sunday      morning</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effectLst/>
                          <a:latin typeface="Calibri" panose="020F0502020204030204" pitchFamily="34" charset="0"/>
                        </a:rPr>
                        <a:t>Mary Magdalene</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effectLst/>
                          <a:latin typeface="Calibri" panose="020F0502020204030204" pitchFamily="34" charset="0"/>
                        </a:rPr>
                        <a:t>Near the tomb at Jerusalem</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effectLst/>
                          <a:latin typeface="Calibri" panose="020F0502020204030204" pitchFamily="34" charset="0"/>
                        </a:rPr>
                        <a:t>Mark 16:9                         John 20:11-18</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09010"/>
                  </a:ext>
                </a:extLst>
              </a:tr>
              <a:tr h="488769">
                <a:tc>
                  <a:txBody>
                    <a:bodyPr/>
                    <a:lstStyle/>
                    <a:p>
                      <a:pPr algn="ctr" fontAlgn="ctr"/>
                      <a:r>
                        <a:rPr lang="en-US" sz="1600" b="0" i="0" u="none" strike="noStrike" dirty="0">
                          <a:effectLst/>
                          <a:latin typeface="Calibri" panose="020F0502020204030204" pitchFamily="34" charset="0"/>
                        </a:rPr>
                        <a:t>2</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effectLst/>
                          <a:latin typeface="Calibri" panose="020F0502020204030204" pitchFamily="34" charset="0"/>
                        </a:rPr>
                        <a:t>Sunday                        morning</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effectLst/>
                          <a:latin typeface="Calibri" panose="020F0502020204030204" pitchFamily="34" charset="0"/>
                        </a:rPr>
                        <a:t>Women returning from the tomb</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effectLst/>
                          <a:latin typeface="Calibri" panose="020F0502020204030204" pitchFamily="34" charset="0"/>
                        </a:rPr>
                        <a:t>Near Jerusalem</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effectLst/>
                          <a:latin typeface="Calibri" panose="020F0502020204030204" pitchFamily="34" charset="0"/>
                        </a:rPr>
                        <a:t>Mat. 28:9-10</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1357273"/>
                  </a:ext>
                </a:extLst>
              </a:tr>
              <a:tr h="488769">
                <a:tc>
                  <a:txBody>
                    <a:bodyPr/>
                    <a:lstStyle/>
                    <a:p>
                      <a:pPr algn="ctr" fontAlgn="ctr"/>
                      <a:r>
                        <a:rPr lang="en-US" sz="1600" b="0" i="0" u="none" strike="noStrike">
                          <a:effectLst/>
                          <a:latin typeface="Calibri" panose="020F0502020204030204" pitchFamily="34" charset="0"/>
                        </a:rPr>
                        <a:t>3</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effectLst/>
                          <a:latin typeface="Calibri" panose="020F0502020204030204" pitchFamily="34" charset="0"/>
                        </a:rPr>
                        <a:t>Sunday</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effectLst/>
                          <a:latin typeface="Calibri" panose="020F0502020204030204" pitchFamily="34" charset="0"/>
                        </a:rPr>
                        <a:t>Simon Peter alone</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effectLst/>
                          <a:latin typeface="Calibri" panose="020F0502020204030204" pitchFamily="34" charset="0"/>
                        </a:rPr>
                        <a:t>Near Jerusalem</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effectLst/>
                          <a:latin typeface="Calibri" panose="020F0502020204030204" pitchFamily="34" charset="0"/>
                        </a:rPr>
                        <a:t>Luke 24:34</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6067954"/>
                  </a:ext>
                </a:extLst>
              </a:tr>
              <a:tr h="488769">
                <a:tc>
                  <a:txBody>
                    <a:bodyPr/>
                    <a:lstStyle/>
                    <a:p>
                      <a:pPr algn="ctr" fontAlgn="ctr"/>
                      <a:r>
                        <a:rPr lang="en-US" sz="1600" b="0" i="0" u="none" strike="noStrike">
                          <a:effectLst/>
                          <a:latin typeface="Calibri" panose="020F0502020204030204" pitchFamily="34" charset="0"/>
                        </a:rPr>
                        <a:t>4</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effectLst/>
                          <a:latin typeface="Calibri" panose="020F0502020204030204" pitchFamily="34" charset="0"/>
                        </a:rPr>
                        <a:t>Sunday                     afternoon</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effectLst/>
                          <a:latin typeface="Calibri" panose="020F0502020204030204" pitchFamily="34" charset="0"/>
                        </a:rPr>
                        <a:t>Two disciples going to Emmaus</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effectLst/>
                          <a:latin typeface="Calibri" panose="020F0502020204030204" pitchFamily="34" charset="0"/>
                        </a:rPr>
                        <a:t>Between Jerusalem &amp; Emmaus, Jerusalem</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effectLst/>
                          <a:latin typeface="Calibri" panose="020F0502020204030204" pitchFamily="34" charset="0"/>
                        </a:rPr>
                        <a:t>Luke 24:13-31</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057460"/>
                  </a:ext>
                </a:extLst>
              </a:tr>
              <a:tr h="488769">
                <a:tc>
                  <a:txBody>
                    <a:bodyPr/>
                    <a:lstStyle/>
                    <a:p>
                      <a:pPr algn="ctr" fontAlgn="ctr"/>
                      <a:r>
                        <a:rPr lang="en-US" sz="1600" b="0" i="0" u="none" strike="noStrike">
                          <a:effectLst/>
                          <a:latin typeface="Calibri" panose="020F0502020204030204" pitchFamily="34" charset="0"/>
                        </a:rPr>
                        <a:t>5</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effectLst/>
                          <a:latin typeface="Calibri" panose="020F0502020204030204" pitchFamily="34" charset="0"/>
                        </a:rPr>
                        <a:t>Sunday                           evening</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effectLst/>
                          <a:latin typeface="Calibri" panose="020F0502020204030204" pitchFamily="34" charset="0"/>
                        </a:rPr>
                        <a:t>Apostles, except Thomas</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effectLst/>
                          <a:latin typeface="Calibri" panose="020F0502020204030204" pitchFamily="34" charset="0"/>
                        </a:rPr>
                        <a:t>Jerusalem</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effectLst/>
                          <a:latin typeface="Calibri" panose="020F0502020204030204" pitchFamily="34" charset="0"/>
                        </a:rPr>
                        <a:t>John 20:19-25</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8980089"/>
                  </a:ext>
                </a:extLst>
              </a:tr>
              <a:tr h="488769">
                <a:tc>
                  <a:txBody>
                    <a:bodyPr/>
                    <a:lstStyle/>
                    <a:p>
                      <a:pPr algn="ctr" fontAlgn="ctr"/>
                      <a:r>
                        <a:rPr lang="en-US" sz="1600" b="0" i="0" u="none" strike="noStrike">
                          <a:effectLst/>
                          <a:latin typeface="Calibri" panose="020F0502020204030204" pitchFamily="34" charset="0"/>
                        </a:rPr>
                        <a:t>6</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effectLst/>
                          <a:latin typeface="Calibri" panose="020F0502020204030204" pitchFamily="34" charset="0"/>
                        </a:rPr>
                        <a:t>Sunday evening                     next week</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effectLst/>
                          <a:latin typeface="Calibri" panose="020F0502020204030204" pitchFamily="34" charset="0"/>
                        </a:rPr>
                        <a:t>Apostles, Thomas being present</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effectLst/>
                          <a:latin typeface="Calibri" panose="020F0502020204030204" pitchFamily="34" charset="0"/>
                        </a:rPr>
                        <a:t>Jerusalem</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effectLst/>
                          <a:latin typeface="Calibri" panose="020F0502020204030204" pitchFamily="34" charset="0"/>
                        </a:rPr>
                        <a:t>John 20:26-29</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272777"/>
                  </a:ext>
                </a:extLst>
              </a:tr>
              <a:tr h="488769">
                <a:tc>
                  <a:txBody>
                    <a:bodyPr/>
                    <a:lstStyle/>
                    <a:p>
                      <a:pPr algn="ctr" fontAlgn="ctr"/>
                      <a:r>
                        <a:rPr lang="en-US" sz="1600" b="0" i="0" u="none" strike="noStrike">
                          <a:effectLst/>
                          <a:latin typeface="Calibri" panose="020F0502020204030204" pitchFamily="34" charset="0"/>
                        </a:rPr>
                        <a:t>7</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effectLst/>
                          <a:latin typeface="Calibri" panose="020F0502020204030204" pitchFamily="34" charset="0"/>
                        </a:rPr>
                        <a:t>Unknown</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effectLst/>
                          <a:latin typeface="Calibri" panose="020F0502020204030204" pitchFamily="34" charset="0"/>
                        </a:rPr>
                        <a:t>Seven disciples fishing</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effectLst/>
                          <a:latin typeface="Calibri" panose="020F0502020204030204" pitchFamily="34" charset="0"/>
                        </a:rPr>
                        <a:t>Sea of Galilee</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effectLst/>
                          <a:latin typeface="Calibri" panose="020F0502020204030204" pitchFamily="34" charset="0"/>
                        </a:rPr>
                        <a:t>John 21:1-13</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0110570"/>
                  </a:ext>
                </a:extLst>
              </a:tr>
              <a:tr h="488769">
                <a:tc>
                  <a:txBody>
                    <a:bodyPr/>
                    <a:lstStyle/>
                    <a:p>
                      <a:pPr algn="ctr" fontAlgn="ctr"/>
                      <a:r>
                        <a:rPr lang="en-US" sz="1600" b="0" i="0" u="none" strike="noStrike">
                          <a:effectLst/>
                          <a:latin typeface="Calibri" panose="020F0502020204030204" pitchFamily="34" charset="0"/>
                        </a:rPr>
                        <a:t>8</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effectLst/>
                          <a:latin typeface="Calibri" panose="020F0502020204030204" pitchFamily="34" charset="0"/>
                        </a:rPr>
                        <a:t>Unknown</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effectLst/>
                          <a:latin typeface="Calibri" panose="020F0502020204030204" pitchFamily="34" charset="0"/>
                        </a:rPr>
                        <a:t>Eleven disciples on mountain</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effectLst/>
                          <a:latin typeface="Calibri" panose="020F0502020204030204" pitchFamily="34" charset="0"/>
                        </a:rPr>
                        <a:t>Galilee</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effectLst/>
                          <a:latin typeface="Calibri" panose="020F0502020204030204" pitchFamily="34" charset="0"/>
                        </a:rPr>
                        <a:t>Mat. 28:16-20</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9549656"/>
                  </a:ext>
                </a:extLst>
              </a:tr>
              <a:tr h="488769">
                <a:tc>
                  <a:txBody>
                    <a:bodyPr/>
                    <a:lstStyle/>
                    <a:p>
                      <a:pPr algn="ctr" fontAlgn="ctr"/>
                      <a:r>
                        <a:rPr lang="en-US" sz="1600" b="0" i="0" u="none" strike="noStrike">
                          <a:effectLst/>
                          <a:latin typeface="Calibri" panose="020F0502020204030204" pitchFamily="34" charset="0"/>
                        </a:rPr>
                        <a:t>9</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effectLst/>
                          <a:latin typeface="Calibri" panose="020F0502020204030204" pitchFamily="34" charset="0"/>
                        </a:rPr>
                        <a:t>Unknown</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effectLst/>
                          <a:latin typeface="Calibri" panose="020F0502020204030204" pitchFamily="34" charset="0"/>
                        </a:rPr>
                        <a:t>About 500 brethren at once</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effectLst/>
                          <a:latin typeface="Calibri" panose="020F0502020204030204" pitchFamily="34" charset="0"/>
                        </a:rPr>
                        <a:t>Galilee</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effectLst/>
                          <a:latin typeface="Calibri" panose="020F0502020204030204" pitchFamily="34" charset="0"/>
                        </a:rPr>
                        <a:t>1 Cor. 15:6</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2330619"/>
                  </a:ext>
                </a:extLst>
              </a:tr>
              <a:tr h="488769">
                <a:tc>
                  <a:txBody>
                    <a:bodyPr/>
                    <a:lstStyle/>
                    <a:p>
                      <a:pPr algn="ctr" fontAlgn="ctr"/>
                      <a:r>
                        <a:rPr lang="en-US" sz="1600" b="0" i="0" u="none" strike="noStrike">
                          <a:effectLst/>
                          <a:latin typeface="Calibri" panose="020F0502020204030204" pitchFamily="34" charset="0"/>
                        </a:rPr>
                        <a:t>10</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effectLst/>
                          <a:latin typeface="Calibri" panose="020F0502020204030204" pitchFamily="34" charset="0"/>
                        </a:rPr>
                        <a:t>Unknown</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effectLst/>
                          <a:latin typeface="Calibri" panose="020F0502020204030204" pitchFamily="34" charset="0"/>
                        </a:rPr>
                        <a:t>James, and then all the apostles</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effectLst/>
                          <a:latin typeface="Calibri" panose="020F0502020204030204" pitchFamily="34" charset="0"/>
                        </a:rPr>
                        <a:t>Probably Jerusalem</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effectLst/>
                          <a:latin typeface="Calibri" panose="020F0502020204030204" pitchFamily="34" charset="0"/>
                        </a:rPr>
                        <a:t>1 Cor. 15:7</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2318893"/>
                  </a:ext>
                </a:extLst>
              </a:tr>
              <a:tr h="488769">
                <a:tc>
                  <a:txBody>
                    <a:bodyPr/>
                    <a:lstStyle/>
                    <a:p>
                      <a:pPr algn="ctr" fontAlgn="ctr"/>
                      <a:r>
                        <a:rPr lang="en-US" sz="1600" b="0" i="0" u="none" strike="noStrike">
                          <a:effectLst/>
                          <a:latin typeface="Calibri" panose="020F0502020204030204" pitchFamily="34" charset="0"/>
                        </a:rPr>
                        <a:t>11</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effectLst/>
                          <a:latin typeface="Calibri" panose="020F0502020204030204" pitchFamily="34" charset="0"/>
                        </a:rPr>
                        <a:t>Unknown</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effectLst/>
                          <a:latin typeface="Calibri" panose="020F0502020204030204" pitchFamily="34" charset="0"/>
                        </a:rPr>
                        <a:t>All the apostles at ascension</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effectLst/>
                          <a:latin typeface="Calibri" panose="020F0502020204030204" pitchFamily="34" charset="0"/>
                        </a:rPr>
                        <a:t>Mount of Olives  near Bethany</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effectLst/>
                          <a:latin typeface="Calibri" panose="020F0502020204030204" pitchFamily="34" charset="0"/>
                        </a:rPr>
                        <a:t>Luke 24:50-51               Acts 1:16-12</a:t>
                      </a:r>
                    </a:p>
                  </a:txBody>
                  <a:tcPr marL="8754" marR="8754" marT="8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3726874"/>
                  </a:ext>
                </a:extLst>
              </a:tr>
            </a:tbl>
          </a:graphicData>
        </a:graphic>
      </p:graphicFrame>
    </p:spTree>
    <p:extLst>
      <p:ext uri="{BB962C8B-B14F-4D97-AF65-F5344CB8AC3E}">
        <p14:creationId xmlns:p14="http://schemas.microsoft.com/office/powerpoint/2010/main" val="3125555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1264</TotalTime>
  <Words>751</Words>
  <Application>Microsoft Office PowerPoint</Application>
  <PresentationFormat>Custom</PresentationFormat>
  <Paragraphs>157</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Bahnschrift</vt:lpstr>
      <vt:lpstr>Calibri</vt:lpstr>
      <vt:lpstr>Segoe Print</vt:lpstr>
      <vt:lpstr>Times New Roman</vt:lpstr>
      <vt:lpstr>Wingdings</vt:lpstr>
      <vt:lpstr>Office Theme</vt:lpstr>
      <vt:lpstr>PowerPoint Presentation</vt:lpstr>
      <vt:lpstr>Victory Over Death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Christ’s Resurrection</vt:lpstr>
      <vt:lpstr>Christ’s Resurrection</vt:lpstr>
      <vt:lpstr>Christ’s Resurrection</vt:lpstr>
      <vt:lpstr>Christ’s Resurrection</vt:lpstr>
      <vt:lpstr>Christ’s Resurrection</vt:lpstr>
      <vt:lpstr>Christ’s Resurrection</vt:lpstr>
      <vt:lpstr>Christ’s Resurrection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Chapman</dc:creator>
  <cp:lastModifiedBy>Lenny</cp:lastModifiedBy>
  <cp:revision>75</cp:revision>
  <dcterms:created xsi:type="dcterms:W3CDTF">2013-10-19T22:18:57Z</dcterms:created>
  <dcterms:modified xsi:type="dcterms:W3CDTF">2024-01-07T01:49:54Z</dcterms:modified>
</cp:coreProperties>
</file>