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2" r:id="rId2"/>
    <p:sldId id="333" r:id="rId3"/>
    <p:sldId id="334" r:id="rId4"/>
    <p:sldId id="335" r:id="rId5"/>
    <p:sldId id="348" r:id="rId6"/>
    <p:sldId id="336" r:id="rId7"/>
    <p:sldId id="337" r:id="rId8"/>
    <p:sldId id="349" r:id="rId9"/>
    <p:sldId id="350" r:id="rId10"/>
    <p:sldId id="338" r:id="rId11"/>
    <p:sldId id="340" r:id="rId12"/>
    <p:sldId id="341" r:id="rId13"/>
    <p:sldId id="342" r:id="rId14"/>
    <p:sldId id="343" r:id="rId15"/>
    <p:sldId id="351" r:id="rId16"/>
    <p:sldId id="339" r:id="rId17"/>
    <p:sldId id="344" r:id="rId18"/>
    <p:sldId id="345" r:id="rId19"/>
    <p:sldId id="346" r:id="rId20"/>
    <p:sldId id="347" r:id="rId21"/>
    <p:sldId id="328" r:id="rId22"/>
  </p:sldIdLst>
  <p:sldSz cx="10972800" cy="6858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3030"/>
    <a:srgbClr val="F8526E"/>
    <a:srgbClr val="F87C7C"/>
    <a:srgbClr val="F65454"/>
    <a:srgbClr val="920808"/>
    <a:srgbClr val="DF4141"/>
    <a:srgbClr val="E04848"/>
    <a:srgbClr val="EC3C3C"/>
    <a:srgbClr val="B41E1E"/>
    <a:srgbClr val="D5D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056" y="72"/>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9D29F-0DD9-49D5-9F84-802C0DE4E7D0}" type="datetimeFigureOut">
              <a:rPr lang="en-US" smtClean="0"/>
              <a:pPr/>
              <a:t>1/28/2024</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FA5EB-354C-4CBE-B79F-6449741DD1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273049"/>
            <a:ext cx="3609976"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2"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9"/>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B129-5F32-46B7-B1B0-6A7DAAECECA7}" type="datetimeFigureOut">
              <a:rPr lang="en-US" smtClean="0"/>
              <a:pPr/>
              <a:t>1/28/2024</a:t>
            </a:fld>
            <a:endParaRPr lang="en-US" dirty="0"/>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F0F2-AACE-424D-8362-1FFF3A109E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0A68E-3E7E-D7DA-0963-93D62D3EF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1049000" cy="6858000"/>
          </a:xfrm>
          <a:prstGeom prst="rect">
            <a:avLst/>
          </a:prstGeom>
        </p:spPr>
      </p:pic>
      <p:sp>
        <p:nvSpPr>
          <p:cNvPr id="4" name="Title 3">
            <a:extLst>
              <a:ext uri="{FF2B5EF4-FFF2-40B4-BE49-F238E27FC236}">
                <a16:creationId xmlns:a16="http://schemas.microsoft.com/office/drawing/2014/main" id="{DC2E1C06-EAFC-3AA6-2527-C393593EC794}"/>
              </a:ext>
            </a:extLst>
          </p:cNvPr>
          <p:cNvSpPr>
            <a:spLocks noGrp="1"/>
          </p:cNvSpPr>
          <p:nvPr>
            <p:ph type="title"/>
          </p:nvPr>
        </p:nvSpPr>
        <p:spPr>
          <a:xfrm>
            <a:off x="548640" y="762000"/>
            <a:ext cx="9875520" cy="3200400"/>
          </a:xfrm>
        </p:spPr>
        <p:txBody>
          <a:bodyPr>
            <a:normAutofit/>
          </a:bodyPr>
          <a:lstStyle/>
          <a:p>
            <a:r>
              <a:rPr lang="en-US" sz="6000" dirty="0">
                <a:solidFill>
                  <a:schemeClr val="bg1"/>
                </a:solidFill>
                <a:effectLst>
                  <a:glow rad="127000">
                    <a:schemeClr val="tx1"/>
                  </a:glow>
                </a:effectLst>
                <a:latin typeface="Eras Bold ITC" panose="020B0907030504020204" pitchFamily="34" charset="0"/>
              </a:rPr>
              <a:t>Familiarity </a:t>
            </a:r>
            <a:br>
              <a:rPr lang="en-US" sz="6000" dirty="0">
                <a:solidFill>
                  <a:schemeClr val="bg1"/>
                </a:solidFill>
                <a:effectLst>
                  <a:glow rad="127000">
                    <a:schemeClr val="tx1"/>
                  </a:glow>
                </a:effectLst>
                <a:latin typeface="Eras Bold ITC" panose="020B0907030504020204" pitchFamily="34" charset="0"/>
              </a:rPr>
            </a:br>
            <a:r>
              <a:rPr lang="en-US" sz="7200" dirty="0">
                <a:solidFill>
                  <a:schemeClr val="bg1"/>
                </a:solidFill>
                <a:effectLst>
                  <a:glow rad="127000">
                    <a:schemeClr val="tx1"/>
                  </a:glow>
                </a:effectLst>
                <a:latin typeface="Eras Bold ITC" panose="020B0907030504020204" pitchFamily="34" charset="0"/>
              </a:rPr>
              <a:t>Breeds</a:t>
            </a:r>
            <a:r>
              <a:rPr lang="en-US" sz="6000" dirty="0">
                <a:solidFill>
                  <a:schemeClr val="bg1"/>
                </a:solidFill>
                <a:effectLst>
                  <a:glow rad="127000">
                    <a:schemeClr val="tx1"/>
                  </a:glow>
                </a:effectLst>
                <a:latin typeface="Eras Bold ITC" panose="020B0907030504020204" pitchFamily="34" charset="0"/>
              </a:rPr>
              <a:t> </a:t>
            </a:r>
            <a:br>
              <a:rPr lang="en-US" sz="6000" dirty="0">
                <a:solidFill>
                  <a:schemeClr val="bg1"/>
                </a:solidFill>
                <a:effectLst>
                  <a:glow rad="127000">
                    <a:schemeClr val="tx1"/>
                  </a:glow>
                </a:effectLst>
                <a:latin typeface="Eras Bold ITC" panose="020B0907030504020204" pitchFamily="34" charset="0"/>
              </a:rPr>
            </a:br>
            <a:r>
              <a:rPr lang="en-US" sz="6000" dirty="0">
                <a:solidFill>
                  <a:schemeClr val="bg1"/>
                </a:solidFill>
                <a:effectLst>
                  <a:glow rad="127000">
                    <a:schemeClr val="tx1"/>
                  </a:glow>
                </a:effectLst>
                <a:latin typeface="Eras Bold ITC" panose="020B0907030504020204" pitchFamily="34" charset="0"/>
              </a:rPr>
              <a:t>Contentment</a:t>
            </a:r>
          </a:p>
        </p:txBody>
      </p:sp>
    </p:spTree>
    <p:extLst>
      <p:ext uri="{BB962C8B-B14F-4D97-AF65-F5344CB8AC3E}">
        <p14:creationId xmlns:p14="http://schemas.microsoft.com/office/powerpoint/2010/main" val="406266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3" name="Title 3">
            <a:extLst>
              <a:ext uri="{FF2B5EF4-FFF2-40B4-BE49-F238E27FC236}">
                <a16:creationId xmlns:a16="http://schemas.microsoft.com/office/drawing/2014/main" id="{DA6203D0-F78D-83BD-502F-0A0B6993A5CA}"/>
              </a:ext>
            </a:extLst>
          </p:cNvPr>
          <p:cNvSpPr txBox="1">
            <a:spLocks/>
          </p:cNvSpPr>
          <p:nvPr/>
        </p:nvSpPr>
        <p:spPr>
          <a:xfrm>
            <a:off x="548640" y="228600"/>
            <a:ext cx="987552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1828800"/>
            <a:ext cx="987552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effectLst>
                  <a:glow rad="127000">
                    <a:schemeClr val="tx1"/>
                  </a:glow>
                </a:effectLst>
                <a:latin typeface="Eras Bold ITC" panose="020B0907030504020204" pitchFamily="34" charset="0"/>
              </a:rPr>
              <a:t>The Lord Does Not Want Us </a:t>
            </a:r>
          </a:p>
          <a:p>
            <a:r>
              <a:rPr lang="en-US" sz="5400" dirty="0">
                <a:solidFill>
                  <a:schemeClr val="bg1"/>
                </a:solidFill>
                <a:effectLst>
                  <a:glow rad="127000">
                    <a:schemeClr val="tx1"/>
                  </a:glow>
                </a:effectLst>
                <a:latin typeface="Eras Bold ITC" panose="020B0907030504020204" pitchFamily="34" charset="0"/>
              </a:rPr>
              <a:t>Content in Other Things</a:t>
            </a:r>
          </a:p>
        </p:txBody>
      </p:sp>
    </p:spTree>
    <p:extLst>
      <p:ext uri="{BB962C8B-B14F-4D97-AF65-F5344CB8AC3E}">
        <p14:creationId xmlns:p14="http://schemas.microsoft.com/office/powerpoint/2010/main" val="424819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4572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Does Not Want Us </a:t>
            </a:r>
          </a:p>
          <a:p>
            <a:r>
              <a:rPr lang="en-US" dirty="0">
                <a:solidFill>
                  <a:schemeClr val="bg1"/>
                </a:solidFill>
                <a:effectLst>
                  <a:glow rad="127000">
                    <a:schemeClr val="tx1"/>
                  </a:glow>
                </a:effectLst>
                <a:latin typeface="Eras Bold ITC" panose="020B0907030504020204" pitchFamily="34" charset="0"/>
              </a:rPr>
              <a:t>Content in Other Things</a:t>
            </a:r>
          </a:p>
        </p:txBody>
      </p:sp>
      <p:sp>
        <p:nvSpPr>
          <p:cNvPr id="5" name="Rectangle: Rounded Corners 4">
            <a:extLst>
              <a:ext uri="{FF2B5EF4-FFF2-40B4-BE49-F238E27FC236}">
                <a16:creationId xmlns:a16="http://schemas.microsoft.com/office/drawing/2014/main" id="{EF1B5F35-D94B-F75B-0EDF-E0FD26CD40FE}"/>
              </a:ext>
            </a:extLst>
          </p:cNvPr>
          <p:cNvSpPr/>
          <p:nvPr/>
        </p:nvSpPr>
        <p:spPr>
          <a:xfrm>
            <a:off x="1066800" y="2590801"/>
            <a:ext cx="8839200" cy="2133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“Then He spoke a parable to them, that men always ought to pray and not lose heart,”</a:t>
            </a:r>
          </a:p>
          <a:p>
            <a:pPr algn="ctr"/>
            <a:endParaRPr lang="en-US" sz="1800" b="1" i="1" dirty="0">
              <a:solidFill>
                <a:srgbClr val="000000"/>
              </a:solidFill>
            </a:endParaRPr>
          </a:p>
          <a:p>
            <a:pPr algn="ctr"/>
            <a:r>
              <a:rPr lang="en-US" sz="2400" dirty="0">
                <a:solidFill>
                  <a:srgbClr val="000000"/>
                </a:solidFill>
              </a:rPr>
              <a:t>Luke 18:1</a:t>
            </a:r>
            <a:endParaRPr lang="en-US" sz="2400" dirty="0"/>
          </a:p>
        </p:txBody>
      </p:sp>
      <p:sp>
        <p:nvSpPr>
          <p:cNvPr id="6" name="Title 3">
            <a:extLst>
              <a:ext uri="{FF2B5EF4-FFF2-40B4-BE49-F238E27FC236}">
                <a16:creationId xmlns:a16="http://schemas.microsoft.com/office/drawing/2014/main" id="{8F4CD2DD-2958-5362-A475-1B68AB7D0464}"/>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Tree>
    <p:extLst>
      <p:ext uri="{BB962C8B-B14F-4D97-AF65-F5344CB8AC3E}">
        <p14:creationId xmlns:p14="http://schemas.microsoft.com/office/powerpoint/2010/main" val="75388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4572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Does Not Want Us </a:t>
            </a:r>
          </a:p>
          <a:p>
            <a:r>
              <a:rPr lang="en-US" dirty="0">
                <a:solidFill>
                  <a:schemeClr val="bg1"/>
                </a:solidFill>
                <a:effectLst>
                  <a:glow rad="127000">
                    <a:schemeClr val="tx1"/>
                  </a:glow>
                </a:effectLst>
                <a:latin typeface="Eras Bold ITC" panose="020B0907030504020204" pitchFamily="34" charset="0"/>
              </a:rPr>
              <a:t>Content in Other Things</a:t>
            </a:r>
          </a:p>
        </p:txBody>
      </p:sp>
      <p:sp>
        <p:nvSpPr>
          <p:cNvPr id="5" name="Rectangle: Rounded Corners 4">
            <a:extLst>
              <a:ext uri="{FF2B5EF4-FFF2-40B4-BE49-F238E27FC236}">
                <a16:creationId xmlns:a16="http://schemas.microsoft.com/office/drawing/2014/main" id="{EF1B5F35-D94B-F75B-0EDF-E0FD26CD40FE}"/>
              </a:ext>
            </a:extLst>
          </p:cNvPr>
          <p:cNvSpPr/>
          <p:nvPr/>
        </p:nvSpPr>
        <p:spPr>
          <a:xfrm>
            <a:off x="1066800" y="2590801"/>
            <a:ext cx="8839200" cy="2133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“Therefore, since we have this ministry, as we have received mercy, we do not lose heart.”</a:t>
            </a:r>
          </a:p>
          <a:p>
            <a:pPr algn="ctr"/>
            <a:endParaRPr lang="en-US" sz="1800" b="1" i="1" dirty="0">
              <a:solidFill>
                <a:srgbClr val="000000"/>
              </a:solidFill>
            </a:endParaRPr>
          </a:p>
          <a:p>
            <a:pPr algn="ctr"/>
            <a:r>
              <a:rPr lang="en-US" sz="2400" dirty="0">
                <a:solidFill>
                  <a:srgbClr val="000000"/>
                </a:solidFill>
              </a:rPr>
              <a:t>2 Corinthians 4:1</a:t>
            </a:r>
            <a:endParaRPr lang="en-US" sz="2400" dirty="0"/>
          </a:p>
        </p:txBody>
      </p:sp>
      <p:sp>
        <p:nvSpPr>
          <p:cNvPr id="6" name="Title 3">
            <a:extLst>
              <a:ext uri="{FF2B5EF4-FFF2-40B4-BE49-F238E27FC236}">
                <a16:creationId xmlns:a16="http://schemas.microsoft.com/office/drawing/2014/main" id="{8F4CD2DD-2958-5362-A475-1B68AB7D0464}"/>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Tree>
    <p:extLst>
      <p:ext uri="{BB962C8B-B14F-4D97-AF65-F5344CB8AC3E}">
        <p14:creationId xmlns:p14="http://schemas.microsoft.com/office/powerpoint/2010/main" val="133223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4572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Does Not Want Us </a:t>
            </a:r>
          </a:p>
          <a:p>
            <a:r>
              <a:rPr lang="en-US" dirty="0">
                <a:solidFill>
                  <a:schemeClr val="bg1"/>
                </a:solidFill>
                <a:effectLst>
                  <a:glow rad="127000">
                    <a:schemeClr val="tx1"/>
                  </a:glow>
                </a:effectLst>
                <a:latin typeface="Eras Bold ITC" panose="020B0907030504020204" pitchFamily="34" charset="0"/>
              </a:rPr>
              <a:t>Content in Other Things</a:t>
            </a:r>
          </a:p>
        </p:txBody>
      </p:sp>
      <p:sp>
        <p:nvSpPr>
          <p:cNvPr id="5" name="Rectangle: Rounded Corners 4">
            <a:extLst>
              <a:ext uri="{FF2B5EF4-FFF2-40B4-BE49-F238E27FC236}">
                <a16:creationId xmlns:a16="http://schemas.microsoft.com/office/drawing/2014/main" id="{EF1B5F35-D94B-F75B-0EDF-E0FD26CD40FE}"/>
              </a:ext>
            </a:extLst>
          </p:cNvPr>
          <p:cNvSpPr/>
          <p:nvPr/>
        </p:nvSpPr>
        <p:spPr>
          <a:xfrm>
            <a:off x="1066800" y="2590800"/>
            <a:ext cx="8839200" cy="2514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“Therefore we do not lose heart. Even though our outward man is perishing, yet the inward man </a:t>
            </a:r>
          </a:p>
          <a:p>
            <a:pPr algn="ctr"/>
            <a:r>
              <a:rPr lang="en-US" sz="3200" b="1" i="1" dirty="0">
                <a:solidFill>
                  <a:srgbClr val="000000"/>
                </a:solidFill>
                <a:effectLst/>
              </a:rPr>
              <a:t>is being renewed day by day.”</a:t>
            </a:r>
          </a:p>
          <a:p>
            <a:pPr algn="ctr"/>
            <a:endParaRPr lang="en-US" sz="1800" b="1" i="1" dirty="0">
              <a:solidFill>
                <a:srgbClr val="000000"/>
              </a:solidFill>
            </a:endParaRPr>
          </a:p>
          <a:p>
            <a:pPr algn="ctr"/>
            <a:r>
              <a:rPr lang="en-US" sz="2400" dirty="0">
                <a:solidFill>
                  <a:srgbClr val="000000"/>
                </a:solidFill>
              </a:rPr>
              <a:t>2 Corinthians 4:16</a:t>
            </a:r>
            <a:endParaRPr lang="en-US" sz="2400" dirty="0"/>
          </a:p>
        </p:txBody>
      </p:sp>
      <p:sp>
        <p:nvSpPr>
          <p:cNvPr id="6" name="Title 3">
            <a:extLst>
              <a:ext uri="{FF2B5EF4-FFF2-40B4-BE49-F238E27FC236}">
                <a16:creationId xmlns:a16="http://schemas.microsoft.com/office/drawing/2014/main" id="{8F4CD2DD-2958-5362-A475-1B68AB7D0464}"/>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Tree>
    <p:extLst>
      <p:ext uri="{BB962C8B-B14F-4D97-AF65-F5344CB8AC3E}">
        <p14:creationId xmlns:p14="http://schemas.microsoft.com/office/powerpoint/2010/main" val="192499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4572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Does Not Want Us </a:t>
            </a:r>
          </a:p>
          <a:p>
            <a:r>
              <a:rPr lang="en-US" dirty="0">
                <a:solidFill>
                  <a:schemeClr val="bg1"/>
                </a:solidFill>
                <a:effectLst>
                  <a:glow rad="127000">
                    <a:schemeClr val="tx1"/>
                  </a:glow>
                </a:effectLst>
                <a:latin typeface="Eras Bold ITC" panose="020B0907030504020204" pitchFamily="34" charset="0"/>
              </a:rPr>
              <a:t>Content in Other Things</a:t>
            </a:r>
          </a:p>
        </p:txBody>
      </p:sp>
      <p:sp>
        <p:nvSpPr>
          <p:cNvPr id="5" name="Rectangle: Rounded Corners 4">
            <a:extLst>
              <a:ext uri="{FF2B5EF4-FFF2-40B4-BE49-F238E27FC236}">
                <a16:creationId xmlns:a16="http://schemas.microsoft.com/office/drawing/2014/main" id="{EF1B5F35-D94B-F75B-0EDF-E0FD26CD40FE}"/>
              </a:ext>
            </a:extLst>
          </p:cNvPr>
          <p:cNvSpPr/>
          <p:nvPr/>
        </p:nvSpPr>
        <p:spPr>
          <a:xfrm>
            <a:off x="1066800" y="2590800"/>
            <a:ext cx="8839200" cy="2514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“For consider Him who endured such hostility from sinners against Himself, lest you become weary and discouraged in your souls.”</a:t>
            </a:r>
          </a:p>
          <a:p>
            <a:pPr algn="ctr"/>
            <a:endParaRPr lang="en-US" sz="1800" b="1" i="1" dirty="0">
              <a:solidFill>
                <a:srgbClr val="000000"/>
              </a:solidFill>
            </a:endParaRPr>
          </a:p>
          <a:p>
            <a:pPr algn="ctr"/>
            <a:r>
              <a:rPr lang="en-US" sz="2400" dirty="0">
                <a:solidFill>
                  <a:srgbClr val="000000"/>
                </a:solidFill>
              </a:rPr>
              <a:t>Hebrews 12:3</a:t>
            </a:r>
            <a:endParaRPr lang="en-US" sz="2400" dirty="0"/>
          </a:p>
        </p:txBody>
      </p:sp>
      <p:sp>
        <p:nvSpPr>
          <p:cNvPr id="6" name="Title 3">
            <a:extLst>
              <a:ext uri="{FF2B5EF4-FFF2-40B4-BE49-F238E27FC236}">
                <a16:creationId xmlns:a16="http://schemas.microsoft.com/office/drawing/2014/main" id="{8F4CD2DD-2958-5362-A475-1B68AB7D0464}"/>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Tree>
    <p:extLst>
      <p:ext uri="{BB962C8B-B14F-4D97-AF65-F5344CB8AC3E}">
        <p14:creationId xmlns:p14="http://schemas.microsoft.com/office/powerpoint/2010/main" val="269183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cilianfamilyproductions.com/Images/Sun%20Rays.jpg">
            <a:extLst>
              <a:ext uri="{FF2B5EF4-FFF2-40B4-BE49-F238E27FC236}">
                <a16:creationId xmlns:a16="http://schemas.microsoft.com/office/drawing/2014/main" id="{C87C0FBB-AE32-3A0E-28AF-BFA9C8A9A1E5}"/>
              </a:ext>
            </a:extLst>
          </p:cNvPr>
          <p:cNvPicPr>
            <a:picLocks noChangeAspect="1" noChangeArrowheads="1"/>
          </p:cNvPicPr>
          <p:nvPr/>
        </p:nvPicPr>
        <p:blipFill>
          <a:blip r:embed="rId2" cstate="print"/>
          <a:srcRect/>
          <a:stretch>
            <a:fillRect/>
          </a:stretch>
        </p:blipFill>
        <p:spPr bwMode="auto">
          <a:xfrm>
            <a:off x="-76200" y="0"/>
            <a:ext cx="11049000" cy="6858001"/>
          </a:xfrm>
          <a:prstGeom prst="rect">
            <a:avLst/>
          </a:prstGeom>
          <a:noFill/>
        </p:spPr>
      </p:pic>
      <p:sp>
        <p:nvSpPr>
          <p:cNvPr id="4" name="Title 3">
            <a:extLst>
              <a:ext uri="{FF2B5EF4-FFF2-40B4-BE49-F238E27FC236}">
                <a16:creationId xmlns:a16="http://schemas.microsoft.com/office/drawing/2014/main" id="{DEB19A05-1CC4-EB1B-ED2D-C6A9DEC7CF48}"/>
              </a:ext>
            </a:extLst>
          </p:cNvPr>
          <p:cNvSpPr txBox="1">
            <a:spLocks/>
          </p:cNvSpPr>
          <p:nvPr/>
        </p:nvSpPr>
        <p:spPr>
          <a:xfrm>
            <a:off x="548640" y="4572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Does Not Want Us </a:t>
            </a:r>
          </a:p>
          <a:p>
            <a:r>
              <a:rPr lang="en-US" dirty="0">
                <a:solidFill>
                  <a:schemeClr val="bg1"/>
                </a:solidFill>
                <a:effectLst>
                  <a:glow rad="127000">
                    <a:schemeClr val="tx1"/>
                  </a:glow>
                </a:effectLst>
                <a:latin typeface="Eras Bold ITC" panose="020B0907030504020204" pitchFamily="34" charset="0"/>
              </a:rPr>
              <a:t>Content in Other Things</a:t>
            </a:r>
          </a:p>
        </p:txBody>
      </p:sp>
      <p:sp>
        <p:nvSpPr>
          <p:cNvPr id="6" name="Title 3">
            <a:extLst>
              <a:ext uri="{FF2B5EF4-FFF2-40B4-BE49-F238E27FC236}">
                <a16:creationId xmlns:a16="http://schemas.microsoft.com/office/drawing/2014/main" id="{8F4CD2DD-2958-5362-A475-1B68AB7D0464}"/>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3" name="Title 3">
            <a:extLst>
              <a:ext uri="{FF2B5EF4-FFF2-40B4-BE49-F238E27FC236}">
                <a16:creationId xmlns:a16="http://schemas.microsoft.com/office/drawing/2014/main" id="{3AD03A0B-8F8D-7785-F664-6CF1C75B6A66}"/>
              </a:ext>
            </a:extLst>
          </p:cNvPr>
          <p:cNvSpPr txBox="1">
            <a:spLocks/>
          </p:cNvSpPr>
          <p:nvPr/>
        </p:nvSpPr>
        <p:spPr>
          <a:xfrm>
            <a:off x="510540" y="2438400"/>
            <a:ext cx="9875520" cy="29958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FFFF00"/>
                </a:solidFill>
                <a:effectLst>
                  <a:glow rad="127000">
                    <a:schemeClr val="tx1"/>
                  </a:glow>
                </a:effectLst>
                <a:latin typeface="Eras Bold ITC" panose="020B0907030504020204" pitchFamily="34" charset="0"/>
              </a:rPr>
              <a:t>We cannot become stagnant in our </a:t>
            </a:r>
          </a:p>
          <a:p>
            <a:r>
              <a:rPr lang="en-US" sz="5400" dirty="0">
                <a:solidFill>
                  <a:srgbClr val="FFFF00"/>
                </a:solidFill>
                <a:effectLst>
                  <a:glow rad="127000">
                    <a:schemeClr val="tx1"/>
                  </a:glow>
                </a:effectLst>
                <a:latin typeface="Eras Bold ITC" panose="020B0907030504020204" pitchFamily="34" charset="0"/>
              </a:rPr>
              <a:t>love, service, or worship </a:t>
            </a:r>
          </a:p>
          <a:p>
            <a:r>
              <a:rPr lang="en-US" sz="5400" dirty="0">
                <a:solidFill>
                  <a:srgbClr val="FFFF00"/>
                </a:solidFill>
                <a:effectLst>
                  <a:glow rad="127000">
                    <a:schemeClr val="tx1"/>
                  </a:glow>
                </a:effectLst>
                <a:latin typeface="Eras Bold ITC" panose="020B0907030504020204" pitchFamily="34" charset="0"/>
              </a:rPr>
              <a:t>to God!</a:t>
            </a:r>
          </a:p>
        </p:txBody>
      </p:sp>
    </p:spTree>
    <p:extLst>
      <p:ext uri="{BB962C8B-B14F-4D97-AF65-F5344CB8AC3E}">
        <p14:creationId xmlns:p14="http://schemas.microsoft.com/office/powerpoint/2010/main" val="409321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ywallpapersinfo.com/wp-content/uploads/2012/12/Sunrays-1.jpg">
            <a:extLst>
              <a:ext uri="{FF2B5EF4-FFF2-40B4-BE49-F238E27FC236}">
                <a16:creationId xmlns:a16="http://schemas.microsoft.com/office/drawing/2014/main" id="{32FF3813-E0C6-C242-4D11-CF872973405D}"/>
              </a:ext>
            </a:extLst>
          </p:cNvPr>
          <p:cNvPicPr>
            <a:picLocks noChangeAspect="1" noChangeArrowheads="1"/>
          </p:cNvPicPr>
          <p:nvPr/>
        </p:nvPicPr>
        <p:blipFill>
          <a:blip r:embed="rId2" cstate="print"/>
          <a:srcRect/>
          <a:stretch>
            <a:fillRect/>
          </a:stretch>
        </p:blipFill>
        <p:spPr bwMode="auto">
          <a:xfrm>
            <a:off x="0" y="0"/>
            <a:ext cx="10972800" cy="6858001"/>
          </a:xfrm>
          <a:prstGeom prst="rect">
            <a:avLst/>
          </a:prstGeom>
          <a:noFill/>
        </p:spPr>
      </p:pic>
      <p:sp>
        <p:nvSpPr>
          <p:cNvPr id="3" name="Title 3">
            <a:extLst>
              <a:ext uri="{FF2B5EF4-FFF2-40B4-BE49-F238E27FC236}">
                <a16:creationId xmlns:a16="http://schemas.microsoft.com/office/drawing/2014/main" id="{D54F8699-E218-0DD0-289E-B364D59AE9DE}"/>
              </a:ext>
            </a:extLst>
          </p:cNvPr>
          <p:cNvSpPr txBox="1">
            <a:spLocks/>
          </p:cNvSpPr>
          <p:nvPr/>
        </p:nvSpPr>
        <p:spPr>
          <a:xfrm>
            <a:off x="548640" y="228600"/>
            <a:ext cx="987552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2238292A-29B3-6FF5-0BE1-D2AA0CF43726}"/>
              </a:ext>
            </a:extLst>
          </p:cNvPr>
          <p:cNvSpPr txBox="1">
            <a:spLocks/>
          </p:cNvSpPr>
          <p:nvPr/>
        </p:nvSpPr>
        <p:spPr>
          <a:xfrm>
            <a:off x="548640" y="1828800"/>
            <a:ext cx="9875520" cy="3048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effectLst>
                  <a:glow rad="127000">
                    <a:schemeClr val="tx1"/>
                  </a:glow>
                </a:effectLst>
                <a:latin typeface="Eras Bold ITC" panose="020B0907030504020204" pitchFamily="34" charset="0"/>
              </a:rPr>
              <a:t>We Need to be </a:t>
            </a:r>
          </a:p>
          <a:p>
            <a:r>
              <a:rPr lang="en-US" sz="5400" dirty="0">
                <a:solidFill>
                  <a:schemeClr val="bg1"/>
                </a:solidFill>
                <a:effectLst>
                  <a:glow rad="127000">
                    <a:schemeClr val="tx1"/>
                  </a:glow>
                </a:effectLst>
                <a:latin typeface="Eras Bold ITC" panose="020B0907030504020204" pitchFamily="34" charset="0"/>
              </a:rPr>
              <a:t>Content in Some Things </a:t>
            </a:r>
          </a:p>
          <a:p>
            <a:r>
              <a:rPr lang="en-US" sz="5400" dirty="0">
                <a:solidFill>
                  <a:schemeClr val="bg1"/>
                </a:solidFill>
                <a:effectLst>
                  <a:glow rad="127000">
                    <a:schemeClr val="tx1"/>
                  </a:glow>
                </a:effectLst>
                <a:latin typeface="Eras Bold ITC" panose="020B0907030504020204" pitchFamily="34" charset="0"/>
              </a:rPr>
              <a:t>&amp; </a:t>
            </a:r>
          </a:p>
          <a:p>
            <a:r>
              <a:rPr lang="en-US" sz="5400" dirty="0">
                <a:solidFill>
                  <a:schemeClr val="bg1"/>
                </a:solidFill>
                <a:effectLst>
                  <a:glow rad="127000">
                    <a:schemeClr val="tx1"/>
                  </a:glow>
                </a:effectLst>
                <a:latin typeface="Eras Bold ITC" panose="020B0907030504020204" pitchFamily="34" charset="0"/>
              </a:rPr>
              <a:t>Enthusiastic in Others</a:t>
            </a:r>
          </a:p>
        </p:txBody>
      </p:sp>
    </p:spTree>
    <p:extLst>
      <p:ext uri="{BB962C8B-B14F-4D97-AF65-F5344CB8AC3E}">
        <p14:creationId xmlns:p14="http://schemas.microsoft.com/office/powerpoint/2010/main" val="391237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ywallpapersinfo.com/wp-content/uploads/2012/12/Sunrays-1.jpg">
            <a:extLst>
              <a:ext uri="{FF2B5EF4-FFF2-40B4-BE49-F238E27FC236}">
                <a16:creationId xmlns:a16="http://schemas.microsoft.com/office/drawing/2014/main" id="{32FF3813-E0C6-C242-4D11-CF872973405D}"/>
              </a:ext>
            </a:extLst>
          </p:cNvPr>
          <p:cNvPicPr>
            <a:picLocks noChangeAspect="1" noChangeArrowheads="1"/>
          </p:cNvPicPr>
          <p:nvPr/>
        </p:nvPicPr>
        <p:blipFill>
          <a:blip r:embed="rId2" cstate="print"/>
          <a:srcRect/>
          <a:stretch>
            <a:fillRect/>
          </a:stretch>
        </p:blipFill>
        <p:spPr bwMode="auto">
          <a:xfrm>
            <a:off x="0" y="0"/>
            <a:ext cx="10972800" cy="6858001"/>
          </a:xfrm>
          <a:prstGeom prst="rect">
            <a:avLst/>
          </a:prstGeom>
          <a:noFill/>
        </p:spPr>
      </p:pic>
      <p:sp>
        <p:nvSpPr>
          <p:cNvPr id="4" name="Title 3">
            <a:extLst>
              <a:ext uri="{FF2B5EF4-FFF2-40B4-BE49-F238E27FC236}">
                <a16:creationId xmlns:a16="http://schemas.microsoft.com/office/drawing/2014/main" id="{2238292A-29B3-6FF5-0BE1-D2AA0CF43726}"/>
              </a:ext>
            </a:extLst>
          </p:cNvPr>
          <p:cNvSpPr txBox="1">
            <a:spLocks/>
          </p:cNvSpPr>
          <p:nvPr/>
        </p:nvSpPr>
        <p:spPr>
          <a:xfrm>
            <a:off x="548640" y="323557"/>
            <a:ext cx="9875520" cy="22602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We Need to be </a:t>
            </a:r>
          </a:p>
          <a:p>
            <a:r>
              <a:rPr lang="en-US" dirty="0">
                <a:solidFill>
                  <a:schemeClr val="bg1"/>
                </a:solidFill>
                <a:effectLst>
                  <a:glow rad="127000">
                    <a:schemeClr val="tx1"/>
                  </a:glow>
                </a:effectLst>
                <a:latin typeface="Eras Bold ITC" panose="020B0907030504020204" pitchFamily="34" charset="0"/>
              </a:rPr>
              <a:t>Content in Some Things </a:t>
            </a:r>
          </a:p>
          <a:p>
            <a:r>
              <a:rPr lang="en-US" dirty="0">
                <a:solidFill>
                  <a:schemeClr val="bg1"/>
                </a:solidFill>
                <a:effectLst>
                  <a:glow rad="127000">
                    <a:schemeClr val="tx1"/>
                  </a:glow>
                </a:effectLst>
                <a:latin typeface="Eras Bold ITC" panose="020B0907030504020204" pitchFamily="34" charset="0"/>
              </a:rPr>
              <a:t>&amp; Enthusiastic in Others</a:t>
            </a:r>
          </a:p>
        </p:txBody>
      </p:sp>
      <p:sp>
        <p:nvSpPr>
          <p:cNvPr id="5" name="Title 3">
            <a:extLst>
              <a:ext uri="{FF2B5EF4-FFF2-40B4-BE49-F238E27FC236}">
                <a16:creationId xmlns:a16="http://schemas.microsoft.com/office/drawing/2014/main" id="{B071719B-B5FF-4323-F989-3B7105335156}"/>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6" name="Rectangle: Rounded Corners 5">
            <a:extLst>
              <a:ext uri="{FF2B5EF4-FFF2-40B4-BE49-F238E27FC236}">
                <a16:creationId xmlns:a16="http://schemas.microsoft.com/office/drawing/2014/main" id="{8444B8B4-4C88-AA3A-E44F-5804275B550C}"/>
              </a:ext>
            </a:extLst>
          </p:cNvPr>
          <p:cNvSpPr/>
          <p:nvPr/>
        </p:nvSpPr>
        <p:spPr>
          <a:xfrm>
            <a:off x="1066800" y="3031003"/>
            <a:ext cx="8839200" cy="2514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“And let us not grow weary while doing good,   for in due season we shall reap                                     if we do not lose heart.”</a:t>
            </a:r>
          </a:p>
          <a:p>
            <a:pPr algn="ctr"/>
            <a:endParaRPr lang="en-US" sz="1800" b="1" i="1" dirty="0">
              <a:solidFill>
                <a:srgbClr val="000000"/>
              </a:solidFill>
            </a:endParaRPr>
          </a:p>
          <a:p>
            <a:pPr algn="ctr"/>
            <a:r>
              <a:rPr lang="en-US" sz="2400" dirty="0">
                <a:solidFill>
                  <a:srgbClr val="000000"/>
                </a:solidFill>
              </a:rPr>
              <a:t>Galatians 6:9</a:t>
            </a:r>
            <a:endParaRPr lang="en-US" sz="2400" dirty="0"/>
          </a:p>
        </p:txBody>
      </p:sp>
    </p:spTree>
    <p:extLst>
      <p:ext uri="{BB962C8B-B14F-4D97-AF65-F5344CB8AC3E}">
        <p14:creationId xmlns:p14="http://schemas.microsoft.com/office/powerpoint/2010/main" val="81380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ywallpapersinfo.com/wp-content/uploads/2012/12/Sunrays-1.jpg">
            <a:extLst>
              <a:ext uri="{FF2B5EF4-FFF2-40B4-BE49-F238E27FC236}">
                <a16:creationId xmlns:a16="http://schemas.microsoft.com/office/drawing/2014/main" id="{32FF3813-E0C6-C242-4D11-CF872973405D}"/>
              </a:ext>
            </a:extLst>
          </p:cNvPr>
          <p:cNvPicPr>
            <a:picLocks noChangeAspect="1" noChangeArrowheads="1"/>
          </p:cNvPicPr>
          <p:nvPr/>
        </p:nvPicPr>
        <p:blipFill>
          <a:blip r:embed="rId2" cstate="print"/>
          <a:srcRect/>
          <a:stretch>
            <a:fillRect/>
          </a:stretch>
        </p:blipFill>
        <p:spPr bwMode="auto">
          <a:xfrm>
            <a:off x="0" y="0"/>
            <a:ext cx="10972800" cy="6858001"/>
          </a:xfrm>
          <a:prstGeom prst="rect">
            <a:avLst/>
          </a:prstGeom>
          <a:noFill/>
        </p:spPr>
      </p:pic>
      <p:sp>
        <p:nvSpPr>
          <p:cNvPr id="4" name="Title 3">
            <a:extLst>
              <a:ext uri="{FF2B5EF4-FFF2-40B4-BE49-F238E27FC236}">
                <a16:creationId xmlns:a16="http://schemas.microsoft.com/office/drawing/2014/main" id="{2238292A-29B3-6FF5-0BE1-D2AA0CF43726}"/>
              </a:ext>
            </a:extLst>
          </p:cNvPr>
          <p:cNvSpPr txBox="1">
            <a:spLocks/>
          </p:cNvSpPr>
          <p:nvPr/>
        </p:nvSpPr>
        <p:spPr>
          <a:xfrm>
            <a:off x="548640" y="323557"/>
            <a:ext cx="9875520" cy="22602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We Need to be </a:t>
            </a:r>
          </a:p>
          <a:p>
            <a:r>
              <a:rPr lang="en-US" dirty="0">
                <a:solidFill>
                  <a:schemeClr val="bg1"/>
                </a:solidFill>
                <a:effectLst>
                  <a:glow rad="127000">
                    <a:schemeClr val="tx1"/>
                  </a:glow>
                </a:effectLst>
                <a:latin typeface="Eras Bold ITC" panose="020B0907030504020204" pitchFamily="34" charset="0"/>
              </a:rPr>
              <a:t>Content in Some Things </a:t>
            </a:r>
          </a:p>
          <a:p>
            <a:r>
              <a:rPr lang="en-US" dirty="0">
                <a:solidFill>
                  <a:schemeClr val="bg1"/>
                </a:solidFill>
                <a:effectLst>
                  <a:glow rad="127000">
                    <a:schemeClr val="tx1"/>
                  </a:glow>
                </a:effectLst>
                <a:latin typeface="Eras Bold ITC" panose="020B0907030504020204" pitchFamily="34" charset="0"/>
              </a:rPr>
              <a:t>&amp; Enthusiastic in Others</a:t>
            </a:r>
          </a:p>
        </p:txBody>
      </p:sp>
      <p:sp>
        <p:nvSpPr>
          <p:cNvPr id="5" name="Title 3">
            <a:extLst>
              <a:ext uri="{FF2B5EF4-FFF2-40B4-BE49-F238E27FC236}">
                <a16:creationId xmlns:a16="http://schemas.microsoft.com/office/drawing/2014/main" id="{B071719B-B5FF-4323-F989-3B7105335156}"/>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6" name="Rectangle: Rounded Corners 5">
            <a:extLst>
              <a:ext uri="{FF2B5EF4-FFF2-40B4-BE49-F238E27FC236}">
                <a16:creationId xmlns:a16="http://schemas.microsoft.com/office/drawing/2014/main" id="{8444B8B4-4C88-AA3A-E44F-5804275B550C}"/>
              </a:ext>
            </a:extLst>
          </p:cNvPr>
          <p:cNvSpPr/>
          <p:nvPr/>
        </p:nvSpPr>
        <p:spPr>
          <a:xfrm>
            <a:off x="266700" y="2787166"/>
            <a:ext cx="10439400" cy="34612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“But take careful heed to do the commandment and the law which Moses the servant of the Lord commanded you, to love the Lord your God, to walk in all His ways, to keep His commandments, to hold fast to Him, and to serve Him with all your heart and with all your soul.”</a:t>
            </a:r>
          </a:p>
          <a:p>
            <a:pPr algn="ctr"/>
            <a:endParaRPr lang="en-US" sz="1800" b="1" i="1" dirty="0">
              <a:solidFill>
                <a:srgbClr val="000000"/>
              </a:solidFill>
            </a:endParaRPr>
          </a:p>
          <a:p>
            <a:pPr algn="ctr"/>
            <a:r>
              <a:rPr lang="en-US" sz="2400" dirty="0">
                <a:solidFill>
                  <a:srgbClr val="000000"/>
                </a:solidFill>
              </a:rPr>
              <a:t>Joshua 22:5</a:t>
            </a:r>
            <a:endParaRPr lang="en-US" sz="2400" dirty="0"/>
          </a:p>
        </p:txBody>
      </p:sp>
    </p:spTree>
    <p:extLst>
      <p:ext uri="{BB962C8B-B14F-4D97-AF65-F5344CB8AC3E}">
        <p14:creationId xmlns:p14="http://schemas.microsoft.com/office/powerpoint/2010/main" val="91150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0A68E-3E7E-D7DA-0963-93D62D3EF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1049000" cy="6858000"/>
          </a:xfrm>
          <a:prstGeom prst="rect">
            <a:avLst/>
          </a:prstGeom>
        </p:spPr>
      </p:pic>
      <p:sp>
        <p:nvSpPr>
          <p:cNvPr id="4" name="Title 3">
            <a:extLst>
              <a:ext uri="{FF2B5EF4-FFF2-40B4-BE49-F238E27FC236}">
                <a16:creationId xmlns:a16="http://schemas.microsoft.com/office/drawing/2014/main" id="{DC2E1C06-EAFC-3AA6-2527-C393593EC794}"/>
              </a:ext>
            </a:extLst>
          </p:cNvPr>
          <p:cNvSpPr>
            <a:spLocks noGrp="1"/>
          </p:cNvSpPr>
          <p:nvPr>
            <p:ph type="title"/>
          </p:nvPr>
        </p:nvSpPr>
        <p:spPr>
          <a:xfrm>
            <a:off x="548640" y="609600"/>
            <a:ext cx="9875520" cy="3200400"/>
          </a:xfrm>
        </p:spPr>
        <p:txBody>
          <a:bodyPr>
            <a:normAutofit/>
          </a:bodyPr>
          <a:lstStyle/>
          <a:p>
            <a:r>
              <a:rPr lang="en-US" sz="6000" dirty="0">
                <a:solidFill>
                  <a:schemeClr val="bg1"/>
                </a:solidFill>
                <a:effectLst>
                  <a:glow rad="127000">
                    <a:schemeClr val="tx1"/>
                  </a:glow>
                </a:effectLst>
                <a:latin typeface="Eras Bold ITC" panose="020B0907030504020204" pitchFamily="34" charset="0"/>
              </a:rPr>
              <a:t>Familiarity </a:t>
            </a:r>
            <a:br>
              <a:rPr lang="en-US" sz="6000" dirty="0">
                <a:solidFill>
                  <a:schemeClr val="bg1"/>
                </a:solidFill>
                <a:effectLst>
                  <a:glow rad="127000">
                    <a:schemeClr val="tx1"/>
                  </a:glow>
                </a:effectLst>
                <a:latin typeface="Eras Bold ITC" panose="020B0907030504020204" pitchFamily="34" charset="0"/>
              </a:rPr>
            </a:br>
            <a:r>
              <a:rPr lang="en-US" sz="6000" dirty="0">
                <a:solidFill>
                  <a:schemeClr val="bg1"/>
                </a:solidFill>
                <a:effectLst>
                  <a:glow rad="127000">
                    <a:schemeClr val="tx1"/>
                  </a:glow>
                </a:effectLst>
                <a:latin typeface="Eras Bold ITC" panose="020B0907030504020204" pitchFamily="34" charset="0"/>
              </a:rPr>
              <a:t>Can / Will </a:t>
            </a:r>
            <a:br>
              <a:rPr lang="en-US" sz="6000" dirty="0">
                <a:solidFill>
                  <a:schemeClr val="bg1"/>
                </a:solidFill>
                <a:effectLst>
                  <a:glow rad="127000">
                    <a:schemeClr val="tx1"/>
                  </a:glow>
                </a:effectLst>
                <a:latin typeface="Eras Bold ITC" panose="020B0907030504020204" pitchFamily="34" charset="0"/>
              </a:rPr>
            </a:br>
            <a:r>
              <a:rPr lang="en-US" sz="6000" dirty="0">
                <a:solidFill>
                  <a:schemeClr val="bg1"/>
                </a:solidFill>
                <a:effectLst>
                  <a:glow rad="127000">
                    <a:schemeClr val="tx1"/>
                  </a:glow>
                </a:effectLst>
                <a:latin typeface="Eras Bold ITC" panose="020B0907030504020204" pitchFamily="34" charset="0"/>
              </a:rPr>
              <a:t>Breed Contentment</a:t>
            </a:r>
          </a:p>
        </p:txBody>
      </p:sp>
    </p:spTree>
    <p:extLst>
      <p:ext uri="{BB962C8B-B14F-4D97-AF65-F5344CB8AC3E}">
        <p14:creationId xmlns:p14="http://schemas.microsoft.com/office/powerpoint/2010/main" val="220695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0A68E-3E7E-D7DA-0963-93D62D3EF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1049000" cy="6858000"/>
          </a:xfrm>
          <a:prstGeom prst="rect">
            <a:avLst/>
          </a:prstGeom>
        </p:spPr>
      </p:pic>
      <p:sp>
        <p:nvSpPr>
          <p:cNvPr id="4" name="Title 3">
            <a:extLst>
              <a:ext uri="{FF2B5EF4-FFF2-40B4-BE49-F238E27FC236}">
                <a16:creationId xmlns:a16="http://schemas.microsoft.com/office/drawing/2014/main" id="{DC2E1C06-EAFC-3AA6-2527-C393593EC794}"/>
              </a:ext>
            </a:extLst>
          </p:cNvPr>
          <p:cNvSpPr>
            <a:spLocks noGrp="1"/>
          </p:cNvSpPr>
          <p:nvPr>
            <p:ph type="title"/>
          </p:nvPr>
        </p:nvSpPr>
        <p:spPr>
          <a:xfrm>
            <a:off x="548640" y="533400"/>
            <a:ext cx="9875520" cy="1143000"/>
          </a:xfrm>
        </p:spPr>
        <p:txBody>
          <a:bodyPr>
            <a:normAutofit/>
          </a:bodyPr>
          <a:lstStyle/>
          <a:p>
            <a:r>
              <a:rPr lang="en-US" dirty="0">
                <a:solidFill>
                  <a:schemeClr val="bg1"/>
                </a:solidFill>
                <a:effectLst>
                  <a:glow rad="127000">
                    <a:schemeClr val="tx1"/>
                  </a:glow>
                </a:effectLst>
                <a:latin typeface="Eras Bold ITC" panose="020B0907030504020204" pitchFamily="34" charset="0"/>
              </a:rPr>
              <a:t>Familiarity Breeds Contentment</a:t>
            </a:r>
          </a:p>
        </p:txBody>
      </p:sp>
      <p:sp>
        <p:nvSpPr>
          <p:cNvPr id="2" name="TextBox 1">
            <a:extLst>
              <a:ext uri="{FF2B5EF4-FFF2-40B4-BE49-F238E27FC236}">
                <a16:creationId xmlns:a16="http://schemas.microsoft.com/office/drawing/2014/main" id="{C230423A-36EA-C254-5E55-8D03CC27CD83}"/>
              </a:ext>
            </a:extLst>
          </p:cNvPr>
          <p:cNvSpPr txBox="1"/>
          <p:nvPr/>
        </p:nvSpPr>
        <p:spPr>
          <a:xfrm>
            <a:off x="1028700" y="2020431"/>
            <a:ext cx="9105900" cy="2246769"/>
          </a:xfrm>
          <a:prstGeom prst="rect">
            <a:avLst/>
          </a:prstGeom>
          <a:noFill/>
        </p:spPr>
        <p:txBody>
          <a:bodyPr wrap="square" rtlCol="0">
            <a:spAutoFit/>
          </a:bodyPr>
          <a:lstStyle/>
          <a:p>
            <a:r>
              <a:rPr lang="en-US" sz="4000" dirty="0">
                <a:solidFill>
                  <a:srgbClr val="FFFF00"/>
                </a:solidFill>
                <a:effectLst>
                  <a:glow rad="127000">
                    <a:schemeClr val="tx2">
                      <a:lumMod val="50000"/>
                    </a:schemeClr>
                  </a:glow>
                </a:effectLst>
                <a:latin typeface="Eras Bold ITC" panose="020B0907030504020204" pitchFamily="34" charset="0"/>
              </a:rPr>
              <a:t>Content:</a:t>
            </a:r>
          </a:p>
          <a:p>
            <a:endParaRPr lang="en-US" sz="1600" dirty="0">
              <a:solidFill>
                <a:srgbClr val="FFFF00"/>
              </a:solidFill>
              <a:effectLst>
                <a:glow rad="127000">
                  <a:schemeClr val="tx2">
                    <a:lumMod val="50000"/>
                  </a:schemeClr>
                </a:glow>
              </a:effectLst>
              <a:latin typeface="Eras Bold ITC" panose="020B0907030504020204" pitchFamily="34" charset="0"/>
            </a:endParaRPr>
          </a:p>
          <a:p>
            <a:pPr algn="ctr"/>
            <a:r>
              <a:rPr lang="en-US" sz="4000" dirty="0">
                <a:solidFill>
                  <a:srgbClr val="FFFF00"/>
                </a:solidFill>
                <a:effectLst>
                  <a:glow rad="127000">
                    <a:schemeClr val="tx2">
                      <a:lumMod val="50000"/>
                    </a:schemeClr>
                  </a:glow>
                </a:effectLst>
                <a:latin typeface="Eras Bold ITC" panose="020B0907030504020204" pitchFamily="34" charset="0"/>
              </a:rPr>
              <a:t> “satisfied with, not wanting more, or anything else”</a:t>
            </a:r>
          </a:p>
        </p:txBody>
      </p:sp>
    </p:spTree>
    <p:extLst>
      <p:ext uri="{BB962C8B-B14F-4D97-AF65-F5344CB8AC3E}">
        <p14:creationId xmlns:p14="http://schemas.microsoft.com/office/powerpoint/2010/main" val="381942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0A68E-3E7E-D7DA-0963-93D62D3EF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11049000" cy="6858000"/>
          </a:xfrm>
          <a:prstGeom prst="rect">
            <a:avLst/>
          </a:prstGeom>
        </p:spPr>
      </p:pic>
      <p:sp>
        <p:nvSpPr>
          <p:cNvPr id="4" name="Title 3">
            <a:extLst>
              <a:ext uri="{FF2B5EF4-FFF2-40B4-BE49-F238E27FC236}">
                <a16:creationId xmlns:a16="http://schemas.microsoft.com/office/drawing/2014/main" id="{DC2E1C06-EAFC-3AA6-2527-C393593EC794}"/>
              </a:ext>
            </a:extLst>
          </p:cNvPr>
          <p:cNvSpPr>
            <a:spLocks noGrp="1"/>
          </p:cNvSpPr>
          <p:nvPr>
            <p:ph type="title"/>
          </p:nvPr>
        </p:nvSpPr>
        <p:spPr>
          <a:xfrm>
            <a:off x="548640" y="456321"/>
            <a:ext cx="9875520" cy="3200400"/>
          </a:xfrm>
        </p:spPr>
        <p:txBody>
          <a:bodyPr>
            <a:normAutofit/>
          </a:bodyPr>
          <a:lstStyle/>
          <a:p>
            <a:r>
              <a:rPr lang="en-US" sz="6000" dirty="0">
                <a:solidFill>
                  <a:schemeClr val="bg1"/>
                </a:solidFill>
                <a:effectLst>
                  <a:glow rad="127000">
                    <a:schemeClr val="tx1"/>
                  </a:glow>
                </a:effectLst>
                <a:latin typeface="Eras Bold ITC" panose="020B0907030504020204" pitchFamily="34" charset="0"/>
              </a:rPr>
              <a:t>Familiarity </a:t>
            </a:r>
            <a:br>
              <a:rPr lang="en-US" sz="6000" dirty="0">
                <a:solidFill>
                  <a:schemeClr val="bg1"/>
                </a:solidFill>
                <a:effectLst>
                  <a:glow rad="127000">
                    <a:schemeClr val="tx1"/>
                  </a:glow>
                </a:effectLst>
                <a:latin typeface="Eras Bold ITC" panose="020B0907030504020204" pitchFamily="34" charset="0"/>
              </a:rPr>
            </a:br>
            <a:r>
              <a:rPr lang="en-US" sz="6000" dirty="0">
                <a:solidFill>
                  <a:schemeClr val="bg1"/>
                </a:solidFill>
                <a:effectLst>
                  <a:glow rad="127000">
                    <a:schemeClr val="tx1"/>
                  </a:glow>
                </a:effectLst>
                <a:latin typeface="Eras Bold ITC" panose="020B0907030504020204" pitchFamily="34" charset="0"/>
              </a:rPr>
              <a:t>Can / Will </a:t>
            </a:r>
            <a:br>
              <a:rPr lang="en-US" sz="6000" dirty="0">
                <a:solidFill>
                  <a:schemeClr val="bg1"/>
                </a:solidFill>
                <a:effectLst>
                  <a:glow rad="127000">
                    <a:schemeClr val="tx1"/>
                  </a:glow>
                </a:effectLst>
                <a:latin typeface="Eras Bold ITC" panose="020B0907030504020204" pitchFamily="34" charset="0"/>
              </a:rPr>
            </a:br>
            <a:r>
              <a:rPr lang="en-US" sz="6000" dirty="0">
                <a:solidFill>
                  <a:schemeClr val="bg1"/>
                </a:solidFill>
                <a:effectLst>
                  <a:glow rad="127000">
                    <a:schemeClr val="tx1"/>
                  </a:glow>
                </a:effectLst>
                <a:latin typeface="Eras Bold ITC" panose="020B0907030504020204" pitchFamily="34" charset="0"/>
              </a:rPr>
              <a:t>Breed Contentment</a:t>
            </a:r>
          </a:p>
        </p:txBody>
      </p:sp>
      <p:sp>
        <p:nvSpPr>
          <p:cNvPr id="5" name="Rectangle: Rounded Corners 4">
            <a:extLst>
              <a:ext uri="{FF2B5EF4-FFF2-40B4-BE49-F238E27FC236}">
                <a16:creationId xmlns:a16="http://schemas.microsoft.com/office/drawing/2014/main" id="{D422DD02-9B01-33D5-7F6C-A027217BB930}"/>
              </a:ext>
            </a:extLst>
          </p:cNvPr>
          <p:cNvSpPr/>
          <p:nvPr/>
        </p:nvSpPr>
        <p:spPr>
          <a:xfrm>
            <a:off x="1066800" y="4019405"/>
            <a:ext cx="8839200" cy="2514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“Only fear the Lord, and serve Him in truth with all your heart; for consider what </a:t>
            </a:r>
          </a:p>
          <a:p>
            <a:pPr algn="ctr"/>
            <a:r>
              <a:rPr lang="en-US" sz="3200" b="1" i="1" dirty="0">
                <a:solidFill>
                  <a:srgbClr val="000000"/>
                </a:solidFill>
                <a:effectLst/>
              </a:rPr>
              <a:t>great things He has done for you.”</a:t>
            </a:r>
          </a:p>
          <a:p>
            <a:pPr algn="ctr"/>
            <a:endParaRPr lang="en-US" sz="1800" b="1" i="1" dirty="0">
              <a:solidFill>
                <a:srgbClr val="000000"/>
              </a:solidFill>
            </a:endParaRPr>
          </a:p>
          <a:p>
            <a:pPr algn="ctr"/>
            <a:r>
              <a:rPr lang="en-US" sz="2400" dirty="0">
                <a:solidFill>
                  <a:srgbClr val="000000"/>
                </a:solidFill>
              </a:rPr>
              <a:t>1 Samuel 12:24</a:t>
            </a:r>
            <a:endParaRPr lang="en-US" sz="2400" dirty="0"/>
          </a:p>
        </p:txBody>
      </p:sp>
    </p:spTree>
    <p:extLst>
      <p:ext uri="{BB962C8B-B14F-4D97-AF65-F5344CB8AC3E}">
        <p14:creationId xmlns:p14="http://schemas.microsoft.com/office/powerpoint/2010/main" val="209260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57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548640" y="228600"/>
            <a:ext cx="987552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1828800"/>
            <a:ext cx="987552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effectLst>
                  <a:glow rad="127000">
                    <a:schemeClr val="tx1"/>
                  </a:glow>
                </a:effectLst>
                <a:latin typeface="Eras Bold ITC" panose="020B0907030504020204" pitchFamily="34" charset="0"/>
              </a:rPr>
              <a:t>The Lord Wants Us </a:t>
            </a:r>
          </a:p>
          <a:p>
            <a:r>
              <a:rPr lang="en-US" sz="5400" dirty="0">
                <a:solidFill>
                  <a:schemeClr val="bg1"/>
                </a:solidFill>
                <a:effectLst>
                  <a:glow rad="127000">
                    <a:schemeClr val="tx1"/>
                  </a:glow>
                </a:effectLst>
                <a:latin typeface="Eras Bold ITC" panose="020B0907030504020204" pitchFamily="34" charset="0"/>
              </a:rPr>
              <a:t>Content in Some Things</a:t>
            </a:r>
          </a:p>
        </p:txBody>
      </p:sp>
    </p:spTree>
    <p:extLst>
      <p:ext uri="{BB962C8B-B14F-4D97-AF65-F5344CB8AC3E}">
        <p14:creationId xmlns:p14="http://schemas.microsoft.com/office/powerpoint/2010/main" val="19204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6" name="Title 3">
            <a:extLst>
              <a:ext uri="{FF2B5EF4-FFF2-40B4-BE49-F238E27FC236}">
                <a16:creationId xmlns:a16="http://schemas.microsoft.com/office/drawing/2014/main" id="{60DA5D11-62E3-149D-6DF7-3E45F2DC3EF7}"/>
              </a:ext>
            </a:extLst>
          </p:cNvPr>
          <p:cNvSpPr txBox="1">
            <a:spLocks/>
          </p:cNvSpPr>
          <p:nvPr/>
        </p:nvSpPr>
        <p:spPr>
          <a:xfrm>
            <a:off x="558604" y="2642968"/>
            <a:ext cx="9875520" cy="22338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FFFF00"/>
                </a:solidFill>
                <a:effectLst>
                  <a:glow rad="127000">
                    <a:schemeClr val="tx1"/>
                  </a:glow>
                </a:effectLst>
                <a:latin typeface="Eras Bold ITC" panose="020B0907030504020204" pitchFamily="34" charset="0"/>
              </a:rPr>
              <a:t>What is it that you need, that you do not have?</a:t>
            </a:r>
          </a:p>
        </p:txBody>
      </p:sp>
    </p:spTree>
    <p:extLst>
      <p:ext uri="{BB962C8B-B14F-4D97-AF65-F5344CB8AC3E}">
        <p14:creationId xmlns:p14="http://schemas.microsoft.com/office/powerpoint/2010/main" val="245422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5" name="Rectangle: Rounded Corners 4">
            <a:extLst>
              <a:ext uri="{FF2B5EF4-FFF2-40B4-BE49-F238E27FC236}">
                <a16:creationId xmlns:a16="http://schemas.microsoft.com/office/drawing/2014/main" id="{3DB52115-8CE6-7F7E-E342-9B6AD660E220}"/>
              </a:ext>
            </a:extLst>
          </p:cNvPr>
          <p:cNvSpPr/>
          <p:nvPr/>
        </p:nvSpPr>
        <p:spPr>
          <a:xfrm>
            <a:off x="1076764" y="2743200"/>
            <a:ext cx="8839200" cy="1828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“Not that I speak in regard to need, for I have learned in whatever state I am, to be content:”</a:t>
            </a:r>
          </a:p>
          <a:p>
            <a:pPr algn="ctr"/>
            <a:endParaRPr lang="en-US" sz="1800" b="1" i="1" dirty="0">
              <a:solidFill>
                <a:srgbClr val="000000"/>
              </a:solidFill>
            </a:endParaRPr>
          </a:p>
          <a:p>
            <a:pPr algn="ctr"/>
            <a:r>
              <a:rPr lang="en-US" sz="2400" dirty="0">
                <a:solidFill>
                  <a:srgbClr val="000000"/>
                </a:solidFill>
              </a:rPr>
              <a:t>Philippians 4:11</a:t>
            </a:r>
            <a:endParaRPr lang="en-US" sz="2400" dirty="0"/>
          </a:p>
        </p:txBody>
      </p:sp>
    </p:spTree>
    <p:extLst>
      <p:ext uri="{BB962C8B-B14F-4D97-AF65-F5344CB8AC3E}">
        <p14:creationId xmlns:p14="http://schemas.microsoft.com/office/powerpoint/2010/main" val="218469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5" name="Rectangle: Rounded Corners 4">
            <a:extLst>
              <a:ext uri="{FF2B5EF4-FFF2-40B4-BE49-F238E27FC236}">
                <a16:creationId xmlns:a16="http://schemas.microsoft.com/office/drawing/2014/main" id="{3DB52115-8CE6-7F7E-E342-9B6AD660E220}"/>
              </a:ext>
            </a:extLst>
          </p:cNvPr>
          <p:cNvSpPr/>
          <p:nvPr/>
        </p:nvSpPr>
        <p:spPr>
          <a:xfrm>
            <a:off x="1076764" y="2743200"/>
            <a:ext cx="8839200" cy="2286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“But you, O man of God, flee these things and pursue righteousness, godliness, faith, love, patience, gentleness.”</a:t>
            </a:r>
          </a:p>
          <a:p>
            <a:pPr algn="ctr"/>
            <a:endParaRPr lang="en-US" sz="1800" b="1" i="1" dirty="0">
              <a:solidFill>
                <a:srgbClr val="000000"/>
              </a:solidFill>
            </a:endParaRPr>
          </a:p>
          <a:p>
            <a:pPr algn="ctr"/>
            <a:r>
              <a:rPr lang="en-US" sz="2400" dirty="0">
                <a:solidFill>
                  <a:srgbClr val="000000"/>
                </a:solidFill>
              </a:rPr>
              <a:t>1 Timothy 6:11</a:t>
            </a:r>
            <a:endParaRPr lang="en-US" sz="2400" dirty="0"/>
          </a:p>
        </p:txBody>
      </p:sp>
    </p:spTree>
    <p:extLst>
      <p:ext uri="{BB962C8B-B14F-4D97-AF65-F5344CB8AC3E}">
        <p14:creationId xmlns:p14="http://schemas.microsoft.com/office/powerpoint/2010/main" val="360990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5" name="Rectangle: Rounded Corners 4">
            <a:extLst>
              <a:ext uri="{FF2B5EF4-FFF2-40B4-BE49-F238E27FC236}">
                <a16:creationId xmlns:a16="http://schemas.microsoft.com/office/drawing/2014/main" id="{3DB52115-8CE6-7F7E-E342-9B6AD660E220}"/>
              </a:ext>
            </a:extLst>
          </p:cNvPr>
          <p:cNvSpPr/>
          <p:nvPr/>
        </p:nvSpPr>
        <p:spPr>
          <a:xfrm>
            <a:off x="1076764" y="2743200"/>
            <a:ext cx="8839200" cy="28956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“Let your conduct be without covetousness; </a:t>
            </a:r>
          </a:p>
          <a:p>
            <a:pPr algn="ctr"/>
            <a:r>
              <a:rPr lang="en-US" sz="3200" b="1" i="1" dirty="0">
                <a:solidFill>
                  <a:srgbClr val="000000"/>
                </a:solidFill>
                <a:effectLst/>
              </a:rPr>
              <a:t>be content with such things as you have. </a:t>
            </a:r>
          </a:p>
          <a:p>
            <a:pPr algn="ctr"/>
            <a:r>
              <a:rPr lang="en-US" sz="3200" b="1" i="1" dirty="0">
                <a:solidFill>
                  <a:srgbClr val="000000"/>
                </a:solidFill>
                <a:effectLst/>
              </a:rPr>
              <a:t>For He Himself has said, </a:t>
            </a:r>
          </a:p>
          <a:p>
            <a:pPr algn="ctr"/>
            <a:r>
              <a:rPr lang="en-US" sz="3200" b="1" i="1" dirty="0">
                <a:solidFill>
                  <a:srgbClr val="000000"/>
                </a:solidFill>
                <a:effectLst/>
              </a:rPr>
              <a:t>“I will never leave you nor forsake you.”</a:t>
            </a:r>
          </a:p>
          <a:p>
            <a:pPr algn="ctr"/>
            <a:endParaRPr lang="en-US" sz="1800" b="1" i="1" dirty="0">
              <a:solidFill>
                <a:srgbClr val="000000"/>
              </a:solidFill>
            </a:endParaRPr>
          </a:p>
          <a:p>
            <a:pPr algn="ctr"/>
            <a:r>
              <a:rPr lang="en-US" sz="2400" dirty="0">
                <a:solidFill>
                  <a:srgbClr val="000000"/>
                </a:solidFill>
              </a:rPr>
              <a:t>Hebrews 13:5</a:t>
            </a:r>
            <a:endParaRPr lang="en-US" sz="2400" dirty="0"/>
          </a:p>
        </p:txBody>
      </p:sp>
    </p:spTree>
    <p:extLst>
      <p:ext uri="{BB962C8B-B14F-4D97-AF65-F5344CB8AC3E}">
        <p14:creationId xmlns:p14="http://schemas.microsoft.com/office/powerpoint/2010/main" val="209139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5" name="Rectangle: Rounded Corners 4">
            <a:extLst>
              <a:ext uri="{FF2B5EF4-FFF2-40B4-BE49-F238E27FC236}">
                <a16:creationId xmlns:a16="http://schemas.microsoft.com/office/drawing/2014/main" id="{3DB52115-8CE6-7F7E-E342-9B6AD660E220}"/>
              </a:ext>
            </a:extLst>
          </p:cNvPr>
          <p:cNvSpPr/>
          <p:nvPr/>
        </p:nvSpPr>
        <p:spPr>
          <a:xfrm>
            <a:off x="1076764" y="2743200"/>
            <a:ext cx="8839200" cy="28956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“as His divine power has given to us all things that pertain to life and godliness, </a:t>
            </a:r>
          </a:p>
          <a:p>
            <a:pPr algn="ctr"/>
            <a:r>
              <a:rPr lang="en-US" sz="3200" b="1" i="1" dirty="0">
                <a:solidFill>
                  <a:srgbClr val="000000"/>
                </a:solidFill>
                <a:effectLst/>
              </a:rPr>
              <a:t>through the knowledge of Him who </a:t>
            </a:r>
          </a:p>
          <a:p>
            <a:pPr algn="ctr"/>
            <a:r>
              <a:rPr lang="en-US" sz="3200" b="1" i="1" dirty="0">
                <a:solidFill>
                  <a:srgbClr val="000000"/>
                </a:solidFill>
                <a:effectLst/>
              </a:rPr>
              <a:t>called us by glory and virtue,”</a:t>
            </a:r>
          </a:p>
          <a:p>
            <a:pPr algn="ctr"/>
            <a:endParaRPr lang="en-US" sz="1800" b="1" i="1" dirty="0">
              <a:solidFill>
                <a:srgbClr val="000000"/>
              </a:solidFill>
            </a:endParaRPr>
          </a:p>
          <a:p>
            <a:pPr algn="ctr"/>
            <a:r>
              <a:rPr lang="en-US" sz="2400" dirty="0">
                <a:solidFill>
                  <a:srgbClr val="000000"/>
                </a:solidFill>
              </a:rPr>
              <a:t>2 Peter 1:3</a:t>
            </a:r>
            <a:endParaRPr lang="en-US" sz="2400" dirty="0"/>
          </a:p>
        </p:txBody>
      </p:sp>
    </p:spTree>
    <p:extLst>
      <p:ext uri="{BB962C8B-B14F-4D97-AF65-F5344CB8AC3E}">
        <p14:creationId xmlns:p14="http://schemas.microsoft.com/office/powerpoint/2010/main" val="394423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iadna.com/desctopwalls/images/max/Rainbow.jpg">
            <a:extLst>
              <a:ext uri="{FF2B5EF4-FFF2-40B4-BE49-F238E27FC236}">
                <a16:creationId xmlns:a16="http://schemas.microsoft.com/office/drawing/2014/main" id="{04E138F7-9E09-DCC3-9ECD-4D5021C19F76}"/>
              </a:ext>
            </a:extLst>
          </p:cNvPr>
          <p:cNvPicPr>
            <a:picLocks noChangeAspect="1" noChangeArrowheads="1"/>
          </p:cNvPicPr>
          <p:nvPr/>
        </p:nvPicPr>
        <p:blipFill>
          <a:blip r:embed="rId2" cstate="print"/>
          <a:srcRect/>
          <a:stretch>
            <a:fillRect/>
          </a:stretch>
        </p:blipFill>
        <p:spPr bwMode="auto">
          <a:xfrm>
            <a:off x="0" y="0"/>
            <a:ext cx="10992729" cy="6858000"/>
          </a:xfrm>
          <a:prstGeom prst="rect">
            <a:avLst/>
          </a:prstGeom>
          <a:noFill/>
        </p:spPr>
      </p:pic>
      <p:sp>
        <p:nvSpPr>
          <p:cNvPr id="3" name="Title 3">
            <a:extLst>
              <a:ext uri="{FF2B5EF4-FFF2-40B4-BE49-F238E27FC236}">
                <a16:creationId xmlns:a16="http://schemas.microsoft.com/office/drawing/2014/main" id="{FC23F63F-5F48-0756-4C31-C48759B9EC97}"/>
              </a:ext>
            </a:extLst>
          </p:cNvPr>
          <p:cNvSpPr txBox="1">
            <a:spLocks/>
          </p:cNvSpPr>
          <p:nvPr/>
        </p:nvSpPr>
        <p:spPr>
          <a:xfrm>
            <a:off x="685800" y="6248400"/>
            <a:ext cx="10058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dirty="0">
                <a:solidFill>
                  <a:schemeClr val="bg1"/>
                </a:solidFill>
                <a:effectLst>
                  <a:glow rad="127000">
                    <a:schemeClr val="tx1"/>
                  </a:glow>
                </a:effectLst>
                <a:latin typeface="Eras Bold ITC" panose="020B0907030504020204" pitchFamily="34" charset="0"/>
              </a:rPr>
              <a:t>Familiarity Breeds Contentment</a:t>
            </a:r>
          </a:p>
        </p:txBody>
      </p:sp>
      <p:sp>
        <p:nvSpPr>
          <p:cNvPr id="4" name="Title 3">
            <a:extLst>
              <a:ext uri="{FF2B5EF4-FFF2-40B4-BE49-F238E27FC236}">
                <a16:creationId xmlns:a16="http://schemas.microsoft.com/office/drawing/2014/main" id="{5DA57D12-B809-C896-33AB-729B6909CB0B}"/>
              </a:ext>
            </a:extLst>
          </p:cNvPr>
          <p:cNvSpPr txBox="1">
            <a:spLocks/>
          </p:cNvSpPr>
          <p:nvPr/>
        </p:nvSpPr>
        <p:spPr>
          <a:xfrm>
            <a:off x="548640" y="304800"/>
            <a:ext cx="9875520" cy="1524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effectLst>
                  <a:glow rad="127000">
                    <a:schemeClr val="tx1"/>
                  </a:glow>
                </a:effectLst>
                <a:latin typeface="Eras Bold ITC" panose="020B0907030504020204" pitchFamily="34" charset="0"/>
              </a:rPr>
              <a:t>The Lord Wants Us </a:t>
            </a:r>
          </a:p>
          <a:p>
            <a:r>
              <a:rPr lang="en-US" dirty="0">
                <a:solidFill>
                  <a:schemeClr val="bg1"/>
                </a:solidFill>
                <a:effectLst>
                  <a:glow rad="127000">
                    <a:schemeClr val="tx1"/>
                  </a:glow>
                </a:effectLst>
                <a:latin typeface="Eras Bold ITC" panose="020B0907030504020204" pitchFamily="34" charset="0"/>
              </a:rPr>
              <a:t>Content in Some Things</a:t>
            </a:r>
          </a:p>
        </p:txBody>
      </p:sp>
      <p:sp>
        <p:nvSpPr>
          <p:cNvPr id="5" name="Rectangle: Rounded Corners 4">
            <a:extLst>
              <a:ext uri="{FF2B5EF4-FFF2-40B4-BE49-F238E27FC236}">
                <a16:creationId xmlns:a16="http://schemas.microsoft.com/office/drawing/2014/main" id="{3DB52115-8CE6-7F7E-E342-9B6AD660E220}"/>
              </a:ext>
            </a:extLst>
          </p:cNvPr>
          <p:cNvSpPr/>
          <p:nvPr/>
        </p:nvSpPr>
        <p:spPr>
          <a:xfrm>
            <a:off x="1076764" y="2743200"/>
            <a:ext cx="8839200" cy="28956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“Every good gift and every perfect gift is from above, and comes down from the Father of lights, with whom there is no </a:t>
            </a:r>
          </a:p>
          <a:p>
            <a:pPr algn="ctr"/>
            <a:r>
              <a:rPr lang="en-US" sz="3200" b="1" i="1" dirty="0">
                <a:solidFill>
                  <a:srgbClr val="000000"/>
                </a:solidFill>
                <a:effectLst/>
              </a:rPr>
              <a:t>variation or shadow of turning.”</a:t>
            </a:r>
          </a:p>
          <a:p>
            <a:pPr algn="ctr"/>
            <a:endParaRPr lang="en-US" sz="1800" b="1" i="1" dirty="0">
              <a:solidFill>
                <a:srgbClr val="000000"/>
              </a:solidFill>
            </a:endParaRPr>
          </a:p>
          <a:p>
            <a:pPr algn="ctr"/>
            <a:r>
              <a:rPr lang="en-US" sz="2400" dirty="0">
                <a:solidFill>
                  <a:srgbClr val="000000"/>
                </a:solidFill>
              </a:rPr>
              <a:t>James 1:17</a:t>
            </a:r>
            <a:endParaRPr lang="en-US" sz="2400" dirty="0"/>
          </a:p>
        </p:txBody>
      </p:sp>
    </p:spTree>
    <p:extLst>
      <p:ext uri="{BB962C8B-B14F-4D97-AF65-F5344CB8AC3E}">
        <p14:creationId xmlns:p14="http://schemas.microsoft.com/office/powerpoint/2010/main" val="283687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646</Words>
  <Application>Microsoft Office PowerPoint</Application>
  <PresentationFormat>Custom</PresentationFormat>
  <Paragraphs>107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Eras Bold ITC</vt:lpstr>
      <vt:lpstr>Office Theme</vt:lpstr>
      <vt:lpstr>Familiarity  Breeds  Contentment</vt:lpstr>
      <vt:lpstr>Familiarity Breeds Contentment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Familiarity  Can / Will  Breed Contentment</vt:lpstr>
      <vt:lpstr>Familiarity  Can / Will  Breed Contentment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Chapman</dc:creator>
  <cp:lastModifiedBy>Lenny</cp:lastModifiedBy>
  <cp:revision>98</cp:revision>
  <dcterms:created xsi:type="dcterms:W3CDTF">2013-10-19T22:18:57Z</dcterms:created>
  <dcterms:modified xsi:type="dcterms:W3CDTF">2024-01-28T13:51:49Z</dcterms:modified>
</cp:coreProperties>
</file>