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84" r:id="rId2"/>
    <p:sldId id="406" r:id="rId3"/>
    <p:sldId id="407" r:id="rId4"/>
    <p:sldId id="408" r:id="rId5"/>
    <p:sldId id="409" r:id="rId6"/>
    <p:sldId id="410" r:id="rId7"/>
    <p:sldId id="411" r:id="rId8"/>
    <p:sldId id="412" r:id="rId9"/>
    <p:sldId id="413" r:id="rId10"/>
    <p:sldId id="415" r:id="rId11"/>
    <p:sldId id="414" r:id="rId12"/>
    <p:sldId id="403" r:id="rId13"/>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1/7/2023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3527410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12</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 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3441774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His broader point is that it is the flesh, our unspiritual minds and bodies, which contains those sinful desires and impulses that keep us from obeying God's spiritual law.  (</a:t>
            </a:r>
            <a:r>
              <a:rPr lang="en-US" sz="1200" b="0" i="0" dirty="0" err="1">
                <a:solidFill>
                  <a:srgbClr val="333333"/>
                </a:solidFill>
                <a:effectLst/>
                <a:latin typeface="Roboto" panose="02000000000000000000" pitchFamily="2" charset="0"/>
                <a:ea typeface="Roboto" panose="02000000000000000000" pitchFamily="2" charset="0"/>
                <a:cs typeface="Roboto" panose="02000000000000000000" pitchFamily="2" charset="0"/>
              </a:rPr>
              <a:t>bibleref,com</a:t>
            </a:r>
            <a:r>
              <a:rPr lang="en-US" sz="12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2410035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Versebyverse</a:t>
            </a:r>
            <a:r>
              <a:rPr lang="en-US" dirty="0"/>
              <a:t> commentary; 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61669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Bibleref.com</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752699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a:t>
            </a:r>
            <a:r>
              <a:rPr lang="en-US" dirty="0"/>
              <a:t>;  </a:t>
            </a:r>
            <a:r>
              <a:rPr lang="en-US" dirty="0" err="1"/>
              <a:t>versebyverse</a:t>
            </a:r>
            <a:r>
              <a:rPr lang="en-US" dirty="0"/>
              <a:t>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279546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Sermon writer.com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2180975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905656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262101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1/7/2023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1/7/2023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1/7/2023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1/7/2023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1/7/2023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1/7/2023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1/7/2023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1/7/2023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1/7/2023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1/7/2023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1/7/2023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1/7/2023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Internal Conflict</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7:14-25</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18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7:22-23 “</a:t>
            </a:r>
            <a:r>
              <a:rPr lang="en-US" sz="18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22 </a:t>
            </a:r>
            <a:r>
              <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For I delight in the law of God according to the inward man. </a:t>
            </a:r>
            <a:r>
              <a:rPr lang="en-US" sz="18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23 </a:t>
            </a:r>
            <a:r>
              <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But I see another law in my members, warring against the law of my mind, and bringing me into captivity to the law of sin which is in my members</a:t>
            </a:r>
          </a:p>
          <a:p>
            <a:pPr lvl="1" eaLnBrk="1" hangingPunct="1">
              <a:buFont typeface="Arial" panose="020B0604020202020204" pitchFamily="34" charset="0"/>
              <a:buChar char="•"/>
            </a:pP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We are Christians and we want to do what is right. We love God. But our fleshly desires want to submit to another ruler and that ruler is not Jesus, but sin. Our passions and our desires kick in so that we want to obey those desires. Those desires wage a war against our minds. Our minds desire to serve God but our flesh screams to fulfill its desires. In that war, there are times when the flesh wins, making me captive to the law of sin. Paul is not talking about rebellious, high-handed sin. Rather, the unintentional sin is in view. We want to do what is right and we don’t. Paul is not talking about those who do not do what is right and don’t.</a:t>
            </a: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5461896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algn="l"/>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7:24-25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24 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O wretched man that I am! Who will deliver me from this body of death?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25 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I thank God—through Jesus Christ our Lord! So then, with the mind I myself serve the law of God, but with the flesh the law of sin.</a:t>
            </a:r>
          </a:p>
          <a:p>
            <a:pPr algn="l"/>
            <a:endParaRPr lang="en-US" sz="2000" b="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algn="l"/>
            <a:r>
              <a:rPr lang="en-US" sz="2000" b="0" i="0" dirty="0">
                <a:solidFill>
                  <a:srgbClr val="444444"/>
                </a:solidFill>
                <a:effectLst/>
                <a:latin typeface="Roboto" panose="02000000000000000000" pitchFamily="2" charset="0"/>
              </a:rPr>
              <a:t>Who can deliver us from this problem? Who can deliver us from this body of death? Praise God because through Jesus victory still exists. Without Christ we are done. We are full of sin and slip back into sin. All of our righteous acts add up to nothing because we are still at war with our flesh and we do not always win the battle. The law cannot save us. But the law has accomplished its purpose: to show us that we are miserable, wretched sinners who need saving. We need Jesus. Only in Jesus can we be delivered</a:t>
            </a:r>
            <a:endPar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lvl="1" eaLnBrk="1" hangingPunct="1">
              <a:buFont typeface="Arial" panose="020B0604020202020204" pitchFamily="34" charset="0"/>
              <a:buChar char="•"/>
            </a:pP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61921598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There is much speculation about what Paul is doing in speaking about this internal conflict.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Some think that Paul is not talking about himself.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Some think this represents Israel under the law.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Others think this is talking about Adam in a time before sin.</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 But what Paul is speaking about represents every person who is in Christ.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This is a picture of the Christian fight.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Paul could not have said of unbelievers that they “delight in the law of God” (7:22). </a:t>
            </a: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I believe we ought to take this writing at face value and not as an allegory. </a:t>
            </a:r>
            <a:endParaRPr lang="en-US" sz="1800" dirty="0">
              <a:solidFill>
                <a:srgbClr val="444444"/>
              </a:solidFill>
              <a:latin typeface="Roboto" panose="02000000000000000000" pitchFamily="2" charset="0"/>
            </a:endParaRPr>
          </a:p>
          <a:p>
            <a:pPr lvl="1" eaLnBrk="1" hangingPunct="1">
              <a:buFont typeface="Arial" panose="020B0604020202020204" pitchFamily="34" charset="0"/>
              <a:buChar char="•"/>
            </a:pPr>
            <a:r>
              <a:rPr lang="en-US" sz="1800" b="0" i="0" dirty="0">
                <a:solidFill>
                  <a:srgbClr val="444444"/>
                </a:solidFill>
                <a:effectLst/>
                <a:latin typeface="Roboto" panose="02000000000000000000" pitchFamily="2" charset="0"/>
              </a:rPr>
              <a:t>Paul is speaking about his own life, but not just as an autobiographical confession. The point is that this is the Christian conflict</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Introductory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Bible scholars and teachers disagree about Paul's intended voice in this passage. </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Some feel Paul is describing himself, now, presently, as a Christian. </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Others believe he is describing his life before he accepted Christ. </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How one interprets these verses is especially important when it comes to these next few verses</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Most likely, Paul is speaking from a here-and-now standpoint, about his own experience.</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In the original Greek, Paul has shifted, in this very section, to using first-person, single-person, present-tense words. </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Earlier passages spoke from a plural voice, or a future tense. In a literal, grammatical sense, </a:t>
            </a:r>
          </a:p>
          <a:p>
            <a:pPr lvl="1" eaLnBrk="1" hangingPunct="1">
              <a:buFont typeface="Arial" panose="020B0604020202020204" pitchFamily="34" charset="0"/>
              <a:buChar char="•"/>
            </a:pPr>
            <a:r>
              <a:rPr lang="en-US" sz="1800" b="0" i="0" dirty="0">
                <a:solidFill>
                  <a:srgbClr val="333333"/>
                </a:solidFill>
                <a:effectLst/>
                <a:latin typeface="Helvetica" panose="020B0604020202020204" pitchFamily="34" charset="0"/>
              </a:rPr>
              <a:t>Paul has made a noticeable shift in his language, which suggests this is a very personal and literal discussion.</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132374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16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7:14 “</a:t>
            </a:r>
            <a:r>
              <a:rPr lang="en-US" sz="16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14 </a:t>
            </a:r>
            <a:r>
              <a:rPr lang="en-US" sz="16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For we know that the law is spiritual, but I am carnal, sold under sin.</a:t>
            </a:r>
          </a:p>
          <a:p>
            <a:pPr lvl="2" eaLnBrk="1" hangingPunct="1">
              <a:buFont typeface="Arial" panose="020B0604020202020204" pitchFamily="34" charset="0"/>
              <a:buChar char="•"/>
            </a:pPr>
            <a:r>
              <a:rPr lang="en-US" sz="16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The law is “spiritual” because it comes from </a:t>
            </a:r>
            <a:r>
              <a:rPr lang="en-US" sz="1600" b="1" i="0" dirty="0">
                <a:solidFill>
                  <a:srgbClr val="0A0002"/>
                </a:solidFill>
                <a:effectLst/>
                <a:latin typeface="Roboto" panose="02000000000000000000" pitchFamily="2" charset="0"/>
                <a:ea typeface="Roboto" panose="02000000000000000000" pitchFamily="2" charset="0"/>
                <a:cs typeface="Roboto" panose="02000000000000000000" pitchFamily="2" charset="0"/>
              </a:rPr>
              <a:t>God</a:t>
            </a:r>
            <a:r>
              <a:rPr lang="en-US" sz="16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 who is a “spirit.” Whatever comes from God must relate to that spirit—His attributes and character.</a:t>
            </a:r>
            <a:endParaRPr lang="en-US" sz="16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1600" dirty="0">
                <a:solidFill>
                  <a:srgbClr val="000000"/>
                </a:solidFill>
                <a:latin typeface="Roboto" panose="02000000000000000000" pitchFamily="2" charset="0"/>
                <a:ea typeface="Roboto" panose="02000000000000000000" pitchFamily="2" charset="0"/>
                <a:cs typeface="Roboto" panose="02000000000000000000" pitchFamily="2" charset="0"/>
              </a:rPr>
              <a:t>Carnal simply means “Characterized by the flesh”… The idea is of one who can and should do differently but does not</a:t>
            </a:r>
          </a:p>
          <a:p>
            <a:pPr lvl="2" eaLnBrk="1" hangingPunct="1">
              <a:buFont typeface="Arial" panose="020B0604020202020204" pitchFamily="34" charset="0"/>
              <a:buChar char="•"/>
            </a:pPr>
            <a:endParaRPr lang="en-US" sz="16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16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Here Paul writes that we know that the law is spiritual. It is commonly understood among Christians that the law was about a human being's spiritual condition. Perhaps, if we were simply spiritual beings, we might be able to keep the law. The problem, Paul writes, is that he is—and by extension, we all are—"fleshly" beings, or "of the flesh." Paul exists in a body and that body is driven by sinful desires. In addition, Paul describes himself as living in a body, flesh, which has been "sold under sin.“</a:t>
            </a:r>
          </a:p>
          <a:p>
            <a:pPr lvl="2" eaLnBrk="1" hangingPunct="1">
              <a:buFont typeface="Arial" panose="020B0604020202020204" pitchFamily="34" charset="0"/>
              <a:buChar char="•"/>
            </a:pPr>
            <a:endParaRPr lang="en-US" sz="1600" dirty="0">
              <a:solidFill>
                <a:srgbClr val="333333"/>
              </a:solidFill>
              <a:latin typeface="Roboto" panose="02000000000000000000" pitchFamily="2" charset="0"/>
              <a:ea typeface="Roboto" panose="02000000000000000000" pitchFamily="2" charset="0"/>
              <a:cs typeface="Roboto" panose="02000000000000000000" pitchFamily="2" charset="0"/>
            </a:endParaRPr>
          </a:p>
          <a:p>
            <a:pPr marL="312897" lvl="2" indent="0" eaLnBrk="1" hangingPunct="1">
              <a:buNone/>
            </a:pPr>
            <a:br>
              <a:rPr lang="en-US" sz="1600" dirty="0">
                <a:latin typeface="Roboto" panose="02000000000000000000" pitchFamily="2" charset="0"/>
                <a:ea typeface="Roboto" panose="02000000000000000000" pitchFamily="2" charset="0"/>
                <a:cs typeface="Roboto" panose="02000000000000000000" pitchFamily="2" charset="0"/>
              </a:rPr>
            </a:br>
            <a:endParaRPr lang="en-US" sz="16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99567591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18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7:15 “</a:t>
            </a:r>
            <a:r>
              <a:rPr lang="en-US" sz="18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15 </a:t>
            </a:r>
            <a:r>
              <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For what I am doing, I do not understand. For what I will to do, that I do not practice; but what I hate, that I do</a:t>
            </a:r>
          </a:p>
          <a:p>
            <a:pPr lvl="2" eaLnBrk="1" hangingPunct="1">
              <a:buFont typeface="Arial" panose="020B0604020202020204" pitchFamily="34" charset="0"/>
              <a:buChar char="•"/>
            </a:pP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Paul’s problem isn’t a lack of desire (What I will to do, I do not practice)</a:t>
            </a:r>
          </a:p>
          <a:p>
            <a:pPr lvl="2" eaLnBrk="1" hangingPunct="1">
              <a:buFont typeface="Arial" panose="020B0604020202020204" pitchFamily="34" charset="0"/>
              <a:buChar char="•"/>
            </a:pPr>
            <a:r>
              <a:rPr lang="en-US" sz="1800" dirty="0">
                <a:solidFill>
                  <a:srgbClr val="000000"/>
                </a:solidFill>
                <a:latin typeface="Roboto" panose="02000000000000000000" pitchFamily="2" charset="0"/>
                <a:ea typeface="Roboto" panose="02000000000000000000" pitchFamily="2" charset="0"/>
                <a:cs typeface="Roboto" panose="02000000000000000000" pitchFamily="2" charset="0"/>
              </a:rPr>
              <a:t>Paul’s problem isn’t knowledge, he knows the right thing to do and wants to do it</a:t>
            </a:r>
          </a:p>
          <a:p>
            <a:pPr lvl="2" eaLnBrk="1" hangingPunct="1">
              <a:buFont typeface="Arial" panose="020B0604020202020204" pitchFamily="34" charset="0"/>
              <a:buChar char="•"/>
            </a:pPr>
            <a:r>
              <a:rPr lang="en-US" sz="18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The point of Paul’s argument in this verse is that he was not </a:t>
            </a:r>
            <a:r>
              <a:rPr lang="en-US" sz="1800" b="1" i="0" dirty="0">
                <a:solidFill>
                  <a:srgbClr val="0A0002"/>
                </a:solidFill>
                <a:effectLst/>
                <a:latin typeface="Roboto" panose="02000000000000000000" pitchFamily="2" charset="0"/>
                <a:ea typeface="Roboto" panose="02000000000000000000" pitchFamily="2" charset="0"/>
                <a:cs typeface="Roboto" panose="02000000000000000000" pitchFamily="2" charset="0"/>
              </a:rPr>
              <a:t>completely</a:t>
            </a:r>
            <a:r>
              <a:rPr lang="en-US" sz="18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 free of sin by becoming a Christian. The sin that he did shows that he was not free. He did not try to justify this problem but simply stated it.</a:t>
            </a:r>
          </a:p>
          <a:p>
            <a:pPr lvl="2" eaLnBrk="1" hangingPunct="1">
              <a:buFont typeface="Arial" panose="020B0604020202020204" pitchFamily="34" charset="0"/>
              <a:buChar char="•"/>
            </a:pPr>
            <a:r>
              <a:rPr lang="en-US" sz="18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Bible scholars agree that both non-Christians and Christians may express this feeling. Both may set out to do the right thing and find themselves doing a wrong thing, instead, without fully knowing why. This is part and parcel of being a fallible, mortal human being (2 Corinthians 5:2).</a:t>
            </a: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0657127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7:16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16 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If, then, I do what I will not to do, I agree with the law that </a:t>
            </a:r>
            <a:r>
              <a:rPr lang="en-US" sz="20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it is</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good</a:t>
            </a:r>
          </a:p>
          <a:p>
            <a:pPr lvl="2"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the fact that any person—Christian or not—wants to "do right," instead of "do wrong," is itself evidence that God's law is "beautiful, noble, upright," which is what the Greek word for "good" means here</a:t>
            </a: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Put another way, wanting to do good shows that we humans know that God is right in the commands He has given to us in His law, even if we do not keep them.</a:t>
            </a:r>
            <a:endPar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2000" dirty="0">
                <a:solidFill>
                  <a:srgbClr val="000000"/>
                </a:solidFill>
                <a:latin typeface="Roboto" panose="02000000000000000000" pitchFamily="2" charset="0"/>
                <a:ea typeface="Roboto" panose="02000000000000000000" pitchFamily="2" charset="0"/>
                <a:cs typeface="Roboto" panose="02000000000000000000" pitchFamily="2" charset="0"/>
              </a:rPr>
              <a:t>The problem is not the law, the problem is sin</a:t>
            </a:r>
          </a:p>
        </p:txBody>
      </p:sp>
    </p:spTree>
    <p:extLst>
      <p:ext uri="{BB962C8B-B14F-4D97-AF65-F5344CB8AC3E}">
        <p14:creationId xmlns:p14="http://schemas.microsoft.com/office/powerpoint/2010/main" val="419798482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18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7:17 “</a:t>
            </a:r>
            <a:r>
              <a:rPr lang="en-US" sz="18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17 </a:t>
            </a:r>
            <a:r>
              <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But now, </a:t>
            </a:r>
            <a:r>
              <a:rPr lang="en-US" sz="18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it is</a:t>
            </a:r>
            <a:r>
              <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no longer I who do it, but sin that dwells in me.</a:t>
            </a:r>
          </a:p>
          <a:p>
            <a:pPr lvl="2" eaLnBrk="1" hangingPunct="1">
              <a:buFont typeface="Arial" panose="020B0604020202020204" pitchFamily="34" charset="0"/>
              <a:buChar char="•"/>
            </a:pPr>
            <a:r>
              <a:rPr lang="en-US" sz="18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Sin dwelling in him means that he is living in the flesh</a:t>
            </a: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18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It means that sin is the rule of his life</a:t>
            </a:r>
            <a:endParaRPr lang="en-US" sz="1800" b="0" i="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lvl="2" eaLnBrk="1" hangingPunct="1">
              <a:buFont typeface="Arial" panose="020B0604020202020204" pitchFamily="34" charset="0"/>
              <a:buChar char="•"/>
            </a:pPr>
            <a:r>
              <a:rPr lang="en-US" sz="1800" b="0" i="0" dirty="0">
                <a:solidFill>
                  <a:srgbClr val="444444"/>
                </a:solidFill>
                <a:effectLst/>
                <a:latin typeface="Roboto" panose="02000000000000000000" pitchFamily="2" charset="0"/>
                <a:ea typeface="Roboto" panose="02000000000000000000" pitchFamily="2" charset="0"/>
                <a:cs typeface="Roboto" panose="02000000000000000000" pitchFamily="2" charset="0"/>
              </a:rPr>
              <a:t>Sin is the practice of his life when sin dwells in him</a:t>
            </a:r>
          </a:p>
          <a:p>
            <a:pPr lvl="2" eaLnBrk="1" hangingPunct="1">
              <a:buFont typeface="Arial" panose="020B0604020202020204" pitchFamily="34" charset="0"/>
              <a:buChar char="•"/>
            </a:pPr>
            <a:r>
              <a:rPr lang="en-US" sz="1800" dirty="0">
                <a:solidFill>
                  <a:srgbClr val="444444"/>
                </a:solidFill>
                <a:latin typeface="Roboto" panose="02000000000000000000" pitchFamily="2" charset="0"/>
                <a:ea typeface="Roboto" panose="02000000000000000000" pitchFamily="2" charset="0"/>
                <a:cs typeface="Roboto" panose="02000000000000000000" pitchFamily="2" charset="0"/>
              </a:rPr>
              <a:t>Paul knows what he ought to do and wants to do good… the problem is the flesh and being controlled by sin</a:t>
            </a:r>
          </a:p>
          <a:p>
            <a:pPr lvl="2" eaLnBrk="1" hangingPunct="1">
              <a:buFont typeface="Arial" panose="020B0604020202020204" pitchFamily="34" charset="0"/>
              <a:buChar char="•"/>
            </a:pPr>
            <a:r>
              <a:rPr lang="en-US" sz="1800" dirty="0">
                <a:solidFill>
                  <a:srgbClr val="444444"/>
                </a:solidFill>
                <a:latin typeface="Roboto" panose="02000000000000000000" pitchFamily="2" charset="0"/>
                <a:ea typeface="Roboto" panose="02000000000000000000" pitchFamily="2" charset="0"/>
                <a:cs typeface="Roboto" panose="02000000000000000000" pitchFamily="2" charset="0"/>
              </a:rPr>
              <a:t>Paul called this being slaves to sin where sin makes us “”Obey it in its lusts”</a:t>
            </a:r>
          </a:p>
          <a:p>
            <a:pPr lvl="2" eaLnBrk="1" hangingPunct="1">
              <a:buFont typeface="Arial" panose="020B0604020202020204" pitchFamily="34" charset="0"/>
              <a:buChar char="•"/>
            </a:pPr>
            <a:endParaRPr lang="en-US" sz="1800" dirty="0">
              <a:solidFill>
                <a:srgbClr val="444444"/>
              </a:solidFill>
              <a:latin typeface="Roboto" panose="02000000000000000000" pitchFamily="2" charset="0"/>
              <a:ea typeface="Roboto" panose="02000000000000000000" pitchFamily="2" charset="0"/>
              <a:cs typeface="Roboto" panose="02000000000000000000" pitchFamily="2" charset="0"/>
            </a:endParaRPr>
          </a:p>
          <a:p>
            <a:pPr lvl="1" eaLnBrk="1" hangingPunct="1">
              <a:buFont typeface="Arial" panose="020B0604020202020204" pitchFamily="34" charset="0"/>
              <a:buChar char="•"/>
            </a:pPr>
            <a:r>
              <a:rPr lang="en-US" sz="1800" dirty="0">
                <a:solidFill>
                  <a:srgbClr val="444444"/>
                </a:solidFill>
                <a:latin typeface="Roboto" panose="02000000000000000000" pitchFamily="2" charset="0"/>
                <a:ea typeface="Roboto" panose="02000000000000000000" pitchFamily="2" charset="0"/>
                <a:cs typeface="Roboto" panose="02000000000000000000" pitchFamily="2" charset="0"/>
              </a:rPr>
              <a:t>“</a:t>
            </a:r>
            <a:r>
              <a:rPr lang="en-US" sz="18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The idea here is not that Paul avoided responsibility for his sin; rather, he was simply making a </a:t>
            </a:r>
            <a:r>
              <a:rPr lang="en-US" sz="1800" b="1" i="0" dirty="0">
                <a:solidFill>
                  <a:srgbClr val="0A0002"/>
                </a:solidFill>
                <a:effectLst/>
                <a:latin typeface="Roboto" panose="02000000000000000000" pitchFamily="2" charset="0"/>
                <a:ea typeface="Roboto" panose="02000000000000000000" pitchFamily="2" charset="0"/>
                <a:cs typeface="Roboto" panose="02000000000000000000" pitchFamily="2" charset="0"/>
              </a:rPr>
              <a:t>distinction</a:t>
            </a:r>
            <a:r>
              <a:rPr lang="en-US" sz="1800" b="0" i="0" dirty="0">
                <a:solidFill>
                  <a:srgbClr val="0A0002"/>
                </a:solidFill>
                <a:effectLst/>
                <a:latin typeface="Roboto" panose="02000000000000000000" pitchFamily="2" charset="0"/>
                <a:ea typeface="Roboto" panose="02000000000000000000" pitchFamily="2" charset="0"/>
                <a:cs typeface="Roboto" panose="02000000000000000000" pitchFamily="2" charset="0"/>
              </a:rPr>
              <a:t> between his desires and the driving force of the sin capacity. He was not obligated to commit sin but had to recognize that there was an ongoing power to influence him otherwise.</a:t>
            </a:r>
            <a:endParaRPr lang="en-US" sz="18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76180349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7:18-20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18 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For I know that in me (that is, in my flesh) nothing good dwells; for to will is present with me, but </a:t>
            </a:r>
            <a:r>
              <a:rPr lang="en-US" sz="20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how</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to perform what is good I do not find.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19 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For the good that I will </a:t>
            </a:r>
            <a:r>
              <a:rPr lang="en-US" sz="20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to do,</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I do not do; but the evil I will not </a:t>
            </a:r>
            <a:r>
              <a:rPr lang="en-US" sz="20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to do,</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that I practice.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20 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Now if I do what I will not </a:t>
            </a:r>
            <a:r>
              <a:rPr lang="en-US" sz="2000" b="0" i="1" dirty="0">
                <a:solidFill>
                  <a:srgbClr val="000000"/>
                </a:solidFill>
                <a:effectLst/>
                <a:latin typeface="Roboto" panose="02000000000000000000" pitchFamily="2" charset="0"/>
                <a:ea typeface="Roboto" panose="02000000000000000000" pitchFamily="2" charset="0"/>
                <a:cs typeface="Roboto" panose="02000000000000000000" pitchFamily="2" charset="0"/>
              </a:rPr>
              <a:t>to do,</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 it is no longer I who do it, but sin that dwells in me.</a:t>
            </a:r>
          </a:p>
          <a:p>
            <a:pPr lvl="1" eaLnBrk="1" hangingPunct="1">
              <a:buFont typeface="Arial" panose="020B0604020202020204" pitchFamily="34" charset="0"/>
              <a:buChar char="•"/>
            </a:pP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1" eaLnBrk="1" hangingPunct="1">
              <a:buFont typeface="Arial" panose="020B0604020202020204" pitchFamily="34" charset="0"/>
              <a:buChar char="•"/>
            </a:pP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Verses 18-20 restate what Paul said in verses 14-17. For the most part, the people to whom Paul is writing will hear his letter read aloud. Paul’s restatement of the earlier verses might stem from his desire to reinforce what he said in the earlier verses.</a:t>
            </a: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60638093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5105600"/>
          </a:xfrm>
        </p:spPr>
        <p:txBody>
          <a:bodyPr/>
          <a:lstStyle/>
          <a:p>
            <a:pPr lvl="1"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Rom 7:21 “</a:t>
            </a:r>
            <a:r>
              <a:rPr lang="en-US" sz="2000" b="1" i="0" baseline="30000" dirty="0">
                <a:solidFill>
                  <a:srgbClr val="000000"/>
                </a:solidFill>
                <a:effectLst/>
                <a:latin typeface="Roboto" panose="02000000000000000000" pitchFamily="2" charset="0"/>
                <a:ea typeface="Roboto" panose="02000000000000000000" pitchFamily="2" charset="0"/>
                <a:cs typeface="Roboto" panose="02000000000000000000" pitchFamily="2" charset="0"/>
              </a:rPr>
              <a:t>21 </a:t>
            </a:r>
            <a:r>
              <a:rPr lang="en-US" sz="2000" b="0" i="0" dirty="0">
                <a:solidFill>
                  <a:srgbClr val="000000"/>
                </a:solidFill>
                <a:effectLst/>
                <a:latin typeface="Roboto" panose="02000000000000000000" pitchFamily="2" charset="0"/>
                <a:ea typeface="Roboto" panose="02000000000000000000" pitchFamily="2" charset="0"/>
                <a:cs typeface="Roboto" panose="02000000000000000000" pitchFamily="2" charset="0"/>
              </a:rPr>
              <a:t>I find then a law, that evil is present with me, the one who wills to do good.</a:t>
            </a:r>
          </a:p>
          <a:p>
            <a:pPr lvl="2" eaLnBrk="1" hangingPunct="1">
              <a:buFont typeface="Arial" panose="020B0604020202020204" pitchFamily="34" charset="0"/>
              <a:buChar char="•"/>
            </a:pPr>
            <a:r>
              <a:rPr lang="en-US" sz="2000" dirty="0">
                <a:solidFill>
                  <a:srgbClr val="000000"/>
                </a:solidFill>
                <a:latin typeface="Roboto" panose="02000000000000000000" pitchFamily="2" charset="0"/>
                <a:ea typeface="Roboto" panose="02000000000000000000" pitchFamily="2" charset="0"/>
                <a:cs typeface="Roboto" panose="02000000000000000000" pitchFamily="2" charset="0"/>
              </a:rPr>
              <a:t>The use of the term law refers to a general idea or principle… whenever I desire to do good, evil is present (right there)</a:t>
            </a:r>
          </a:p>
          <a:p>
            <a:pPr lvl="2" eaLnBrk="1" hangingPunct="1">
              <a:buFont typeface="Arial" panose="020B0604020202020204" pitchFamily="34" charset="0"/>
              <a:buChar char="•"/>
            </a:pP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lvl="1" eaLnBrk="1" hangingPunct="1">
              <a:buFont typeface="Arial" panose="020B0604020202020204" pitchFamily="34" charset="0"/>
              <a:buChar char="•"/>
            </a:pP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Paul's use of the word "evil" is striking. He is not describing his tendency to sin in the face of his good intentions as a bad habit or a personality disorder. He is describing sin as his desire to do </a:t>
            </a:r>
            <a:r>
              <a:rPr lang="en-US" sz="2000" b="0" i="1" dirty="0">
                <a:solidFill>
                  <a:srgbClr val="333333"/>
                </a:solidFill>
                <a:effectLst/>
                <a:latin typeface="Roboto" panose="02000000000000000000" pitchFamily="2" charset="0"/>
                <a:ea typeface="Roboto" panose="02000000000000000000" pitchFamily="2" charset="0"/>
                <a:cs typeface="Roboto" panose="02000000000000000000" pitchFamily="2" charset="0"/>
              </a:rPr>
              <a:t>evil</a:t>
            </a:r>
            <a:r>
              <a:rPr lang="en-US" sz="2000" b="0" i="0" dirty="0">
                <a:solidFill>
                  <a:srgbClr val="333333"/>
                </a:solidFill>
                <a:effectLst/>
                <a:latin typeface="Roboto" panose="02000000000000000000" pitchFamily="2" charset="0"/>
                <a:ea typeface="Roboto" panose="02000000000000000000" pitchFamily="2" charset="0"/>
                <a:cs typeface="Roboto" panose="02000000000000000000" pitchFamily="2" charset="0"/>
              </a:rPr>
              <a:t>, the opposite of good. Paul feels the desire to do what is right, and then he experiences the sin inside of him take over and choose to do evil instead.</a:t>
            </a:r>
            <a:endParaRPr lang="en-US" sz="2000" dirty="0">
              <a:solidFill>
                <a:srgbClr val="000000"/>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17559743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7454</TotalTime>
  <Words>1648</Words>
  <Application>Microsoft Office PowerPoint</Application>
  <PresentationFormat>Custom</PresentationFormat>
  <Paragraphs>91</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Helvetica</vt:lpstr>
      <vt:lpstr>Roboto</vt:lpstr>
      <vt:lpstr>Savoye LET Plain CC.:1.0</vt:lpstr>
      <vt:lpstr>Times New Roman</vt:lpstr>
      <vt:lpstr>Wingdings</vt:lpstr>
      <vt:lpstr>Office Theme</vt:lpstr>
      <vt:lpstr>The Internal Conflict</vt:lpstr>
      <vt:lpstr>Introductory Thoughts</vt:lpstr>
      <vt:lpstr>Introductory Thoughts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351</cp:revision>
  <cp:lastPrinted>2022-08-11T16:34:45Z</cp:lastPrinted>
  <dcterms:created xsi:type="dcterms:W3CDTF">2015-06-15T16:23:32Z</dcterms:created>
  <dcterms:modified xsi:type="dcterms:W3CDTF">2023-01-07T18:01:27Z</dcterms:modified>
</cp:coreProperties>
</file>