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C0CB73-B04E-4BBB-9F75-F9B6FFEB53FE}" v="13" dt="2023-01-05T07:57:45.6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57" d="100"/>
          <a:sy n="57" d="100"/>
        </p:scale>
        <p:origin x="12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EFD890-80E7-4097-809D-3EEFD9C466E2}" type="datetimeFigureOut">
              <a:rPr lang="en-US" smtClean="0"/>
              <a:t>1/7/2023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311B87-1822-4200-8F72-C0E3B5F5D156}" type="slidenum">
              <a:rPr lang="en-US" smtClean="0"/>
              <a:t>‹#›</a:t>
            </a:fld>
            <a:endParaRPr lang="en-US"/>
          </a:p>
        </p:txBody>
      </p:sp>
    </p:spTree>
    <p:extLst>
      <p:ext uri="{BB962C8B-B14F-4D97-AF65-F5344CB8AC3E}">
        <p14:creationId xmlns:p14="http://schemas.microsoft.com/office/powerpoint/2010/main" val="1914603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r>
              <a:rPr lang="en-US" sz="1800" b="0" i="1" u="none" strike="noStrike" baseline="0" dirty="0">
                <a:solidFill>
                  <a:srgbClr val="292F33"/>
                </a:solidFill>
                <a:latin typeface="Verdana" panose="020B0604030504040204" pitchFamily="34" charset="0"/>
              </a:rPr>
              <a:t>maw-hah'</a:t>
            </a:r>
            <a:endParaRPr lang="en-US" sz="1800" b="0" i="0" u="none" strike="noStrike" baseline="0" dirty="0">
              <a:solidFill>
                <a:srgbClr val="292F33"/>
              </a:solidFill>
              <a:latin typeface="Verdana" panose="020B0604030504040204" pitchFamily="34" charset="0"/>
            </a:endParaRPr>
          </a:p>
          <a:p>
            <a:pPr marR="0" algn="l" rtl="0"/>
            <a:r>
              <a:rPr lang="en-US" sz="1800" b="0" i="0" u="none" strike="noStrike" baseline="0" dirty="0">
                <a:solidFill>
                  <a:srgbClr val="292F33"/>
                </a:solidFill>
                <a:latin typeface="Verdana" panose="020B0604030504040204" pitchFamily="34" charset="0"/>
              </a:rPr>
              <a:t>Apparently a denominative from </a:t>
            </a:r>
            <a:r>
              <a:rPr lang="en-US" sz="1800" b="0" i="0" u="none" strike="noStrike" baseline="0" dirty="0">
                <a:solidFill>
                  <a:srgbClr val="9753DB"/>
                </a:solidFill>
                <a:latin typeface="Verdana" panose="020B0604030504040204" pitchFamily="34" charset="0"/>
              </a:rPr>
              <a:t>H4100</a:t>
            </a:r>
            <a:r>
              <a:rPr lang="en-US" sz="1800" b="0" i="0" u="none" strike="noStrike" baseline="0" dirty="0">
                <a:solidFill>
                  <a:srgbClr val="292F33"/>
                </a:solidFill>
                <a:latin typeface="Verdana" panose="020B0604030504040204" pitchFamily="34" charset="0"/>
              </a:rPr>
              <a:t>; properly to </a:t>
            </a:r>
            <a:r>
              <a:rPr lang="en-US" sz="1800" b="0" i="1" u="none" strike="noStrike" baseline="0" dirty="0">
                <a:solidFill>
                  <a:srgbClr val="292F33"/>
                </a:solidFill>
                <a:latin typeface="Verdana" panose="020B0604030504040204" pitchFamily="34" charset="0"/>
              </a:rPr>
              <a:t>question</a:t>
            </a:r>
            <a:r>
              <a:rPr lang="en-US" sz="1800" b="0" i="0" u="none" strike="noStrike" baseline="0" dirty="0">
                <a:solidFill>
                  <a:srgbClr val="292F33"/>
                </a:solidFill>
                <a:latin typeface="Verdana" panose="020B0604030504040204" pitchFamily="34" charset="0"/>
              </a:rPr>
              <a:t> or hesitate, that is, (by implication) to </a:t>
            </a:r>
            <a:r>
              <a:rPr lang="en-US" sz="1800" b="0" i="1" u="none" strike="noStrike" baseline="0" dirty="0">
                <a:solidFill>
                  <a:srgbClr val="292F33"/>
                </a:solidFill>
                <a:latin typeface="Verdana" panose="020B0604030504040204" pitchFamily="34" charset="0"/>
              </a:rPr>
              <a:t>be reluctant: - </a:t>
            </a:r>
            <a:r>
              <a:rPr lang="en-US" sz="1800" b="0" i="0" u="none" strike="noStrike" baseline="0" dirty="0">
                <a:solidFill>
                  <a:srgbClr val="292F33"/>
                </a:solidFill>
                <a:latin typeface="Verdana" panose="020B0604030504040204" pitchFamily="34" charset="0"/>
              </a:rPr>
              <a:t>delay, linger, stay selves, tarry.</a:t>
            </a:r>
            <a:endParaRPr lang="en-US" dirty="0"/>
          </a:p>
        </p:txBody>
      </p:sp>
      <p:sp>
        <p:nvSpPr>
          <p:cNvPr id="4" name="Slide Number Placeholder 3"/>
          <p:cNvSpPr>
            <a:spLocks noGrp="1"/>
          </p:cNvSpPr>
          <p:nvPr>
            <p:ph type="sldNum" sz="quarter" idx="5"/>
          </p:nvPr>
        </p:nvSpPr>
        <p:spPr/>
        <p:txBody>
          <a:bodyPr/>
          <a:lstStyle/>
          <a:p>
            <a:fld id="{44311B87-1822-4200-8F72-C0E3B5F5D156}" type="slidenum">
              <a:rPr lang="en-US" smtClean="0"/>
              <a:t>13</a:t>
            </a:fld>
            <a:endParaRPr lang="en-US"/>
          </a:p>
        </p:txBody>
      </p:sp>
    </p:spTree>
    <p:extLst>
      <p:ext uri="{BB962C8B-B14F-4D97-AF65-F5344CB8AC3E}">
        <p14:creationId xmlns:p14="http://schemas.microsoft.com/office/powerpoint/2010/main" val="868890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endParaRPr lang="en-US" dirty="0"/>
          </a:p>
        </p:txBody>
      </p:sp>
      <p:sp>
        <p:nvSpPr>
          <p:cNvPr id="4" name="Slide Number Placeholder 3"/>
          <p:cNvSpPr>
            <a:spLocks noGrp="1"/>
          </p:cNvSpPr>
          <p:nvPr>
            <p:ph type="sldNum" sz="quarter" idx="5"/>
          </p:nvPr>
        </p:nvSpPr>
        <p:spPr/>
        <p:txBody>
          <a:bodyPr/>
          <a:lstStyle/>
          <a:p>
            <a:fld id="{44311B87-1822-4200-8F72-C0E3B5F5D156}" type="slidenum">
              <a:rPr lang="en-US" smtClean="0"/>
              <a:t>14</a:t>
            </a:fld>
            <a:endParaRPr lang="en-US"/>
          </a:p>
        </p:txBody>
      </p:sp>
    </p:spTree>
    <p:extLst>
      <p:ext uri="{BB962C8B-B14F-4D97-AF65-F5344CB8AC3E}">
        <p14:creationId xmlns:p14="http://schemas.microsoft.com/office/powerpoint/2010/main" val="1882604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endParaRPr lang="en-US" dirty="0"/>
          </a:p>
        </p:txBody>
      </p:sp>
      <p:sp>
        <p:nvSpPr>
          <p:cNvPr id="4" name="Slide Number Placeholder 3"/>
          <p:cNvSpPr>
            <a:spLocks noGrp="1"/>
          </p:cNvSpPr>
          <p:nvPr>
            <p:ph type="sldNum" sz="quarter" idx="5"/>
          </p:nvPr>
        </p:nvSpPr>
        <p:spPr/>
        <p:txBody>
          <a:bodyPr/>
          <a:lstStyle/>
          <a:p>
            <a:fld id="{44311B87-1822-4200-8F72-C0E3B5F5D156}" type="slidenum">
              <a:rPr lang="en-US" smtClean="0"/>
              <a:t>15</a:t>
            </a:fld>
            <a:endParaRPr lang="en-US"/>
          </a:p>
        </p:txBody>
      </p:sp>
    </p:spTree>
    <p:extLst>
      <p:ext uri="{BB962C8B-B14F-4D97-AF65-F5344CB8AC3E}">
        <p14:creationId xmlns:p14="http://schemas.microsoft.com/office/powerpoint/2010/main" val="2850015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09728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useBgFill="1">
        <p:nvSpPr>
          <p:cNvPr id="10" name="Rectangle 9"/>
          <p:cNvSpPr/>
          <p:nvPr/>
        </p:nvSpPr>
        <p:spPr>
          <a:xfrm>
            <a:off x="1177083" y="1267730"/>
            <a:ext cx="8618636"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303021" y="1411615"/>
            <a:ext cx="836676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4622292" y="1267730"/>
            <a:ext cx="1728216"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4725162" y="1267730"/>
            <a:ext cx="1522476"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466193" y="2244830"/>
            <a:ext cx="8040416" cy="2437232"/>
          </a:xfrm>
        </p:spPr>
        <p:txBody>
          <a:bodyPr tIns="45720" bIns="45720" anchor="ctr">
            <a:normAutofit/>
          </a:bodyPr>
          <a:lstStyle>
            <a:lvl1pPr algn="ctr">
              <a:lnSpc>
                <a:spcPct val="83000"/>
              </a:lnSpc>
              <a:defRPr lang="en-US" sz="6120" b="0" kern="1200" cap="all" spc="-9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466191" y="4682063"/>
            <a:ext cx="8043161" cy="457201"/>
          </a:xfrm>
        </p:spPr>
        <p:txBody>
          <a:bodyPr>
            <a:normAutofit/>
          </a:bodyPr>
          <a:lstStyle>
            <a:lvl1pPr marL="0" indent="0" algn="ctr">
              <a:spcBef>
                <a:spcPts val="0"/>
              </a:spcBef>
              <a:buNone/>
              <a:defRPr sz="1620" spc="72" baseline="0">
                <a:solidFill>
                  <a:schemeClr val="tx1">
                    <a:lumMod val="95000"/>
                    <a:lumOff val="5000"/>
                  </a:schemeClr>
                </a:solidFill>
              </a:defRPr>
            </a:lvl1pPr>
            <a:lvl2pPr marL="411480" indent="0" algn="ctr">
              <a:buNone/>
              <a:defRPr sz="1440"/>
            </a:lvl2pPr>
            <a:lvl3pPr marL="822960" indent="0" algn="ctr">
              <a:buNone/>
              <a:defRPr sz="144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sp>
        <p:nvSpPr>
          <p:cNvPr id="20" name="Date Placeholder 19"/>
          <p:cNvSpPr>
            <a:spLocks noGrp="1"/>
          </p:cNvSpPr>
          <p:nvPr>
            <p:ph type="dt" sz="half" idx="10"/>
          </p:nvPr>
        </p:nvSpPr>
        <p:spPr>
          <a:xfrm>
            <a:off x="4786884" y="1341256"/>
            <a:ext cx="1399032" cy="485546"/>
          </a:xfrm>
        </p:spPr>
        <p:txBody>
          <a:bodyPr/>
          <a:lstStyle>
            <a:lvl1pPr algn="ctr">
              <a:defRPr sz="1170" spc="0" baseline="0">
                <a:solidFill>
                  <a:srgbClr val="FFFFFF"/>
                </a:solidFill>
                <a:latin typeface="+mn-lt"/>
              </a:defRPr>
            </a:lvl1pPr>
          </a:lstStyle>
          <a:p>
            <a:fld id="{EA0C0817-A112-4847-8014-A94B7D2A4EA3}" type="datetime1">
              <a:rPr lang="en-US" smtClean="0"/>
              <a:t>1/7/2023</a:t>
            </a:fld>
            <a:endParaRPr lang="en-US" dirty="0"/>
          </a:p>
        </p:txBody>
      </p:sp>
      <p:sp>
        <p:nvSpPr>
          <p:cNvPr id="21" name="Footer Placeholder 20"/>
          <p:cNvSpPr>
            <a:spLocks noGrp="1"/>
          </p:cNvSpPr>
          <p:nvPr>
            <p:ph type="ftr" sz="quarter" idx="11"/>
          </p:nvPr>
        </p:nvSpPr>
        <p:spPr>
          <a:xfrm>
            <a:off x="1466190" y="5177408"/>
            <a:ext cx="5157266"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7746228" y="5177408"/>
            <a:ext cx="1760382"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670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072667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92440" y="762000"/>
            <a:ext cx="212598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0" y="762000"/>
            <a:ext cx="726948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4910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99157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09728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useBgFill="1">
        <p:nvSpPr>
          <p:cNvPr id="23" name="Rectangle 22"/>
          <p:cNvSpPr/>
          <p:nvPr/>
        </p:nvSpPr>
        <p:spPr>
          <a:xfrm>
            <a:off x="1177083" y="1267730"/>
            <a:ext cx="8618636"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303021" y="1411615"/>
            <a:ext cx="836676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4622292" y="1267730"/>
            <a:ext cx="1728216"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466241" y="2275166"/>
            <a:ext cx="8040319" cy="2406895"/>
          </a:xfrm>
        </p:spPr>
        <p:txBody>
          <a:bodyPr anchor="ctr">
            <a:normAutofit/>
          </a:bodyPr>
          <a:lstStyle>
            <a:lvl1pPr algn="ctr">
              <a:lnSpc>
                <a:spcPct val="83000"/>
              </a:lnSpc>
              <a:defRPr lang="en-US" sz="6120" kern="1200" cap="all" spc="-9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4725162" y="1267730"/>
            <a:ext cx="1522476"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466240" y="4682062"/>
            <a:ext cx="8045806" cy="457200"/>
          </a:xfrm>
        </p:spPr>
        <p:txBody>
          <a:bodyPr anchor="t">
            <a:normAutofit/>
          </a:bodyPr>
          <a:lstStyle>
            <a:lvl1pPr marL="0" indent="0" algn="ctr">
              <a:buNone/>
              <a:tabLst>
                <a:tab pos="2370297" algn="l"/>
              </a:tabLst>
              <a:defRPr sz="1620">
                <a:solidFill>
                  <a:schemeClr val="tx1">
                    <a:lumMod val="95000"/>
                    <a:lumOff val="5000"/>
                  </a:schemeClr>
                </a:solidFill>
                <a:effectLst/>
              </a:defRPr>
            </a:lvl1pPr>
            <a:lvl2pPr marL="411480" indent="0">
              <a:buNone/>
              <a:defRPr sz="144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786884" y="1344503"/>
            <a:ext cx="1399032" cy="498781"/>
          </a:xfrm>
        </p:spPr>
        <p:txBody>
          <a:bodyPr/>
          <a:lstStyle>
            <a:lvl1pPr algn="ctr">
              <a:defRPr lang="en-US" sz="1170" kern="1200" spc="0" baseline="0">
                <a:solidFill>
                  <a:srgbClr val="FFFFFF"/>
                </a:solidFill>
                <a:latin typeface="+mn-lt"/>
                <a:ea typeface="+mn-ea"/>
                <a:cs typeface="+mn-cs"/>
              </a:defRPr>
            </a:lvl1pPr>
          </a:lstStyle>
          <a:p>
            <a:fld id="{D9C646AA-F36E-4540-911D-FFFC0A0EF24A}" type="datetime1">
              <a:rPr lang="en-US" smtClean="0"/>
              <a:t>1/7/2023</a:t>
            </a:fld>
            <a:endParaRPr lang="en-US" dirty="0"/>
          </a:p>
        </p:txBody>
      </p:sp>
      <p:sp>
        <p:nvSpPr>
          <p:cNvPr id="5" name="Footer Placeholder 4"/>
          <p:cNvSpPr>
            <a:spLocks noGrp="1"/>
          </p:cNvSpPr>
          <p:nvPr>
            <p:ph type="ftr" sz="quarter" idx="11"/>
          </p:nvPr>
        </p:nvSpPr>
        <p:spPr>
          <a:xfrm>
            <a:off x="1466241" y="5177408"/>
            <a:ext cx="5094121"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7744054" y="5177408"/>
            <a:ext cx="1762505"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254435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60120" y="2103120"/>
            <a:ext cx="4197096" cy="3749040"/>
          </a:xfrm>
        </p:spPr>
        <p:txBody>
          <a:bodyPr/>
          <a:lstStyle>
            <a:lvl1pPr>
              <a:defRPr sz="162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15584" y="2103120"/>
            <a:ext cx="4197096" cy="3749040"/>
          </a:xfrm>
        </p:spPr>
        <p:txBody>
          <a:bodyPr/>
          <a:lstStyle>
            <a:lvl1pPr>
              <a:defRPr sz="162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32409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62863" y="2074334"/>
            <a:ext cx="4197096" cy="640080"/>
          </a:xfrm>
        </p:spPr>
        <p:txBody>
          <a:bodyPr anchor="ctr">
            <a:normAutofit/>
          </a:bodyPr>
          <a:lstStyle>
            <a:lvl1pPr marL="0" indent="0" algn="l">
              <a:spcBef>
                <a:spcPts val="0"/>
              </a:spcBef>
              <a:buNone/>
              <a:defRPr sz="1710" b="1" i="0">
                <a:solidFill>
                  <a:schemeClr val="tx1"/>
                </a:solidFill>
                <a:latin typeface="+mn-lt"/>
              </a:defRPr>
            </a:lvl1pPr>
            <a:lvl2pPr marL="411480" indent="0">
              <a:buNone/>
              <a:defRPr sz="162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dirty="0"/>
              <a:t>Click to edit Master text styles</a:t>
            </a:r>
          </a:p>
        </p:txBody>
      </p:sp>
      <p:sp>
        <p:nvSpPr>
          <p:cNvPr id="4" name="Content Placeholder 3"/>
          <p:cNvSpPr>
            <a:spLocks noGrp="1"/>
          </p:cNvSpPr>
          <p:nvPr>
            <p:ph sz="half" idx="2"/>
          </p:nvPr>
        </p:nvSpPr>
        <p:spPr>
          <a:xfrm>
            <a:off x="962863" y="2792473"/>
            <a:ext cx="4197096" cy="3163825"/>
          </a:xfrm>
        </p:spPr>
        <p:txBody>
          <a:bodyPr/>
          <a:lstStyle>
            <a:lvl1pPr>
              <a:defRPr sz="162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812841" y="2074334"/>
            <a:ext cx="4197096" cy="640080"/>
          </a:xfrm>
        </p:spPr>
        <p:txBody>
          <a:bodyPr anchor="ctr">
            <a:normAutofit/>
          </a:bodyPr>
          <a:lstStyle>
            <a:lvl1pPr marL="0" indent="0" algn="l">
              <a:spcBef>
                <a:spcPts val="0"/>
              </a:spcBef>
              <a:buNone/>
              <a:defRPr sz="1710" b="1">
                <a:solidFill>
                  <a:schemeClr val="tx1"/>
                </a:solidFill>
              </a:defRPr>
            </a:lvl1pPr>
            <a:lvl2pPr marL="411480" indent="0">
              <a:buNone/>
              <a:defRPr sz="162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dirty="0"/>
              <a:t>Click to edit Master text styles</a:t>
            </a:r>
          </a:p>
        </p:txBody>
      </p:sp>
      <p:sp>
        <p:nvSpPr>
          <p:cNvPr id="6" name="Content Placeholder 5"/>
          <p:cNvSpPr>
            <a:spLocks noGrp="1"/>
          </p:cNvSpPr>
          <p:nvPr>
            <p:ph sz="quarter" idx="4"/>
          </p:nvPr>
        </p:nvSpPr>
        <p:spPr>
          <a:xfrm>
            <a:off x="5812841" y="2792472"/>
            <a:ext cx="4197096" cy="3164509"/>
          </a:xfrm>
        </p:spPr>
        <p:txBody>
          <a:bodyPr/>
          <a:lstStyle>
            <a:lvl1pPr>
              <a:defRPr sz="162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498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3317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8859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7307883" y="237744"/>
            <a:ext cx="344393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7429194" y="374904"/>
            <a:ext cx="3201314"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612380" y="607392"/>
            <a:ext cx="2845767" cy="1645920"/>
          </a:xfrm>
        </p:spPr>
        <p:txBody>
          <a:bodyPr anchor="b">
            <a:normAutofit/>
          </a:bodyPr>
          <a:lstStyle>
            <a:lvl1pPr algn="l" defTabSz="822960" rtl="0" eaLnBrk="1" latinLnBrk="0" hangingPunct="1">
              <a:lnSpc>
                <a:spcPct val="100000"/>
              </a:lnSpc>
              <a:spcBef>
                <a:spcPct val="0"/>
              </a:spcBef>
              <a:buNone/>
              <a:defRPr lang="en-US" sz="288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17220" y="609600"/>
            <a:ext cx="6172200" cy="5334000"/>
          </a:xfrm>
        </p:spPr>
        <p:txBody>
          <a:bodyPr/>
          <a:lstStyle>
            <a:lvl1pPr>
              <a:defRPr sz="171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12380" y="2336800"/>
            <a:ext cx="2845767" cy="3606800"/>
          </a:xfrm>
        </p:spPr>
        <p:txBody>
          <a:bodyPr>
            <a:normAutofit/>
          </a:bodyPr>
          <a:lstStyle>
            <a:lvl1pPr marL="0" indent="0">
              <a:lnSpc>
                <a:spcPct val="110000"/>
              </a:lnSpc>
              <a:spcBef>
                <a:spcPts val="720"/>
              </a:spcBef>
              <a:buNone/>
              <a:defRPr sz="1620">
                <a:solidFill>
                  <a:schemeClr val="tx1"/>
                </a:solidFill>
              </a:defRPr>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8" name="Date Placeholder 7"/>
          <p:cNvSpPr>
            <a:spLocks noGrp="1"/>
          </p:cNvSpPr>
          <p:nvPr>
            <p:ph type="dt" sz="half" idx="10"/>
          </p:nvPr>
        </p:nvSpPr>
        <p:spPr>
          <a:xfrm>
            <a:off x="5029200" y="6035040"/>
            <a:ext cx="1760220" cy="365760"/>
          </a:xfrm>
        </p:spPr>
        <p:txBody>
          <a:bodyPr/>
          <a:lstStyle>
            <a:lvl1pPr>
              <a:defRPr>
                <a:solidFill>
                  <a:schemeClr val="tx1">
                    <a:lumMod val="85000"/>
                    <a:lumOff val="15000"/>
                  </a:schemeClr>
                </a:solidFill>
              </a:defRPr>
            </a:lvl1pPr>
          </a:lstStyle>
          <a:p>
            <a:fld id="{7E8D12A6-918A-48BD-8CB9-CA713993B0EA}" type="datetime1">
              <a:rPr lang="en-US" smtClean="0"/>
              <a:t>1/7/2023</a:t>
            </a:fld>
            <a:endParaRPr lang="en-US"/>
          </a:p>
        </p:txBody>
      </p:sp>
      <p:sp>
        <p:nvSpPr>
          <p:cNvPr id="9" name="Footer Placeholder 8"/>
          <p:cNvSpPr>
            <a:spLocks noGrp="1"/>
          </p:cNvSpPr>
          <p:nvPr>
            <p:ph type="ftr" sz="quarter" idx="11"/>
          </p:nvPr>
        </p:nvSpPr>
        <p:spPr>
          <a:xfrm>
            <a:off x="617221" y="6035040"/>
            <a:ext cx="412623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9357055" y="6035040"/>
            <a:ext cx="1101092"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41015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7307883" y="237744"/>
            <a:ext cx="344393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05739" y="237744"/>
            <a:ext cx="6926581" cy="6382512"/>
          </a:xfrm>
          <a:solidFill>
            <a:schemeClr val="accent1">
              <a:lumMod val="60000"/>
              <a:lumOff val="40000"/>
            </a:schemeClr>
          </a:solidFill>
          <a:ln>
            <a:noFill/>
          </a:ln>
        </p:spPr>
        <p:txBody>
          <a:bodyPr anchor="t"/>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5" name="Date Placeholder 4"/>
          <p:cNvSpPr>
            <a:spLocks noGrp="1"/>
          </p:cNvSpPr>
          <p:nvPr>
            <p:ph type="dt" sz="half" idx="10"/>
          </p:nvPr>
        </p:nvSpPr>
        <p:spPr>
          <a:xfrm>
            <a:off x="5096104" y="6035040"/>
            <a:ext cx="1864767"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1/7/2023</a:t>
            </a:fld>
            <a:endParaRPr lang="en-US" dirty="0"/>
          </a:p>
        </p:txBody>
      </p:sp>
      <p:sp>
        <p:nvSpPr>
          <p:cNvPr id="6" name="Footer Placeholder 5"/>
          <p:cNvSpPr>
            <a:spLocks noGrp="1"/>
          </p:cNvSpPr>
          <p:nvPr>
            <p:ph type="ftr" sz="quarter" idx="11"/>
          </p:nvPr>
        </p:nvSpPr>
        <p:spPr>
          <a:xfrm>
            <a:off x="551383" y="6035040"/>
            <a:ext cx="4129202" cy="365760"/>
          </a:xfrm>
        </p:spPr>
        <p:txBody>
          <a:bodyPr/>
          <a:lstStyle>
            <a:lvl1pPr marL="0" algn="r" defTabSz="822960" rtl="0" eaLnBrk="1" latinLnBrk="0" hangingPunct="1">
              <a:defRPr lang="en-US" sz="9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9357055" y="6035040"/>
            <a:ext cx="110276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7429194" y="374904"/>
            <a:ext cx="3201314"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629525" y="603504"/>
            <a:ext cx="2830297" cy="1645920"/>
          </a:xfrm>
        </p:spPr>
        <p:txBody>
          <a:bodyPr anchor="b">
            <a:noAutofit/>
          </a:bodyPr>
          <a:lstStyle>
            <a:lvl1pPr algn="l">
              <a:lnSpc>
                <a:spcPct val="100000"/>
              </a:lnSpc>
              <a:defRPr sz="288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7629525" y="2386584"/>
            <a:ext cx="2830297" cy="3511296"/>
          </a:xfrm>
        </p:spPr>
        <p:txBody>
          <a:bodyPr>
            <a:normAutofit/>
          </a:bodyPr>
          <a:lstStyle>
            <a:lvl1pPr marL="0" indent="0" algn="l">
              <a:lnSpc>
                <a:spcPct val="110000"/>
              </a:lnSpc>
              <a:spcBef>
                <a:spcPts val="720"/>
              </a:spcBef>
              <a:buNone/>
              <a:defRPr sz="1620">
                <a:solidFill>
                  <a:schemeClr val="tx1"/>
                </a:solidFill>
              </a:defRPr>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Tree>
    <p:extLst>
      <p:ext uri="{BB962C8B-B14F-4D97-AF65-F5344CB8AC3E}">
        <p14:creationId xmlns:p14="http://schemas.microsoft.com/office/powerpoint/2010/main" val="2045468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7" name="Rectangle 6"/>
          <p:cNvSpPr/>
          <p:nvPr/>
        </p:nvSpPr>
        <p:spPr>
          <a:xfrm>
            <a:off x="211227" y="237744"/>
            <a:ext cx="10550347"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34671" y="374904"/>
            <a:ext cx="10303459"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960120" y="642594"/>
            <a:ext cx="90525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60120" y="2103120"/>
            <a:ext cx="905256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31115" y="6035040"/>
            <a:ext cx="2603741" cy="36576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F6FA2B21-3FCD-4721-B95C-427943F61125}" type="datetime1">
              <a:rPr lang="en-US" smtClean="0"/>
              <a:t>1/7/2023</a:t>
            </a:fld>
            <a:endParaRPr lang="en-US"/>
          </a:p>
        </p:txBody>
      </p:sp>
      <p:sp>
        <p:nvSpPr>
          <p:cNvPr id="5" name="Footer Placeholder 4"/>
          <p:cNvSpPr>
            <a:spLocks noGrp="1"/>
          </p:cNvSpPr>
          <p:nvPr>
            <p:ph type="ftr" sz="quarter" idx="3"/>
          </p:nvPr>
        </p:nvSpPr>
        <p:spPr>
          <a:xfrm>
            <a:off x="960120" y="6035040"/>
            <a:ext cx="5234940" cy="365760"/>
          </a:xfrm>
          <a:prstGeom prst="rect">
            <a:avLst/>
          </a:prstGeom>
        </p:spPr>
        <p:txBody>
          <a:bodyPr vert="horz" lIns="91440" tIns="45720" rIns="91440" bIns="45720" rtlCol="0" anchor="b"/>
          <a:lstStyle>
            <a:lvl1pPr algn="l">
              <a:defRPr sz="9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9258300" y="6035040"/>
            <a:ext cx="754380" cy="36576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25028233"/>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12" r:id="rId5"/>
    <p:sldLayoutId id="2147483718" r:id="rId6"/>
    <p:sldLayoutId id="2147483713" r:id="rId7"/>
    <p:sldLayoutId id="2147483714" r:id="rId8"/>
    <p:sldLayoutId id="2147483715" r:id="rId9"/>
    <p:sldLayoutId id="2147483716" r:id="rId10"/>
    <p:sldLayoutId id="2147483717" r:id="rId11"/>
  </p:sldLayoutIdLst>
  <p:hf sldNum="0" hdr="0" ftr="0" dt="0"/>
  <p:txStyles>
    <p:titleStyle>
      <a:lvl1pPr algn="l" defTabSz="822960" rtl="0" eaLnBrk="1" latinLnBrk="0" hangingPunct="1">
        <a:lnSpc>
          <a:spcPct val="90000"/>
        </a:lnSpc>
        <a:spcBef>
          <a:spcPct val="0"/>
        </a:spcBef>
        <a:buNone/>
        <a:defRPr lang="en-US" sz="3960" i="0" kern="1200" cap="none" spc="0" baseline="0" dirty="0">
          <a:solidFill>
            <a:schemeClr val="tx1">
              <a:lumMod val="85000"/>
              <a:lumOff val="15000"/>
            </a:schemeClr>
          </a:solidFill>
          <a:effectLst/>
          <a:latin typeface="+mj-lt"/>
          <a:ea typeface="+mn-ea"/>
          <a:cs typeface="+mn-cs"/>
        </a:defRPr>
      </a:lvl1pPr>
    </p:titleStyle>
    <p:bodyStyle>
      <a:lvl1pPr marL="164592" indent="-164592" algn="l" defTabSz="822960" rtl="0" eaLnBrk="1" latinLnBrk="0" hangingPunct="1">
        <a:lnSpc>
          <a:spcPct val="100000"/>
        </a:lnSpc>
        <a:spcBef>
          <a:spcPts val="810"/>
        </a:spcBef>
        <a:spcAft>
          <a:spcPts val="0"/>
        </a:spcAft>
        <a:buClr>
          <a:schemeClr val="tx1">
            <a:lumMod val="85000"/>
            <a:lumOff val="15000"/>
          </a:schemeClr>
        </a:buClr>
        <a:buFont typeface="Garamond" pitchFamily="18" charset="0"/>
        <a:buChar char="◦"/>
        <a:defRPr sz="1530" kern="1200">
          <a:solidFill>
            <a:schemeClr val="tx1"/>
          </a:solidFill>
          <a:latin typeface="+mn-lt"/>
          <a:ea typeface="+mn-ea"/>
          <a:cs typeface="+mn-cs"/>
        </a:defRPr>
      </a:lvl1pPr>
      <a:lvl2pPr marL="411480" indent="-164592" algn="l" defTabSz="822960" rtl="0" eaLnBrk="1" latinLnBrk="0" hangingPunct="1">
        <a:lnSpc>
          <a:spcPct val="100000"/>
        </a:lnSpc>
        <a:spcBef>
          <a:spcPts val="450"/>
        </a:spcBef>
        <a:buClr>
          <a:schemeClr val="tx1">
            <a:lumMod val="85000"/>
            <a:lumOff val="15000"/>
          </a:schemeClr>
        </a:buClr>
        <a:buFont typeface="Garamond" pitchFamily="18" charset="0"/>
        <a:buChar char="◦"/>
        <a:defRPr sz="1350" kern="1200">
          <a:solidFill>
            <a:schemeClr val="tx1"/>
          </a:solidFill>
          <a:latin typeface="+mn-lt"/>
          <a:ea typeface="+mn-ea"/>
          <a:cs typeface="+mn-cs"/>
        </a:defRPr>
      </a:lvl2pPr>
      <a:lvl3pPr marL="658368" indent="-164592" algn="l" defTabSz="822960" rtl="0" eaLnBrk="1" latinLnBrk="0" hangingPunct="1">
        <a:lnSpc>
          <a:spcPct val="100000"/>
        </a:lnSpc>
        <a:spcBef>
          <a:spcPts val="450"/>
        </a:spcBef>
        <a:buClr>
          <a:schemeClr val="tx1">
            <a:lumMod val="85000"/>
            <a:lumOff val="15000"/>
          </a:schemeClr>
        </a:buClr>
        <a:buFont typeface="Garamond" pitchFamily="18" charset="0"/>
        <a:buChar char="◦"/>
        <a:defRPr sz="1170" kern="1200">
          <a:solidFill>
            <a:schemeClr val="tx1"/>
          </a:solidFill>
          <a:latin typeface="+mn-lt"/>
          <a:ea typeface="+mn-ea"/>
          <a:cs typeface="+mn-cs"/>
        </a:defRPr>
      </a:lvl3pPr>
      <a:lvl4pPr marL="905256" indent="-164592" algn="l" defTabSz="822960" rtl="0" eaLnBrk="1" latinLnBrk="0" hangingPunct="1">
        <a:lnSpc>
          <a:spcPct val="100000"/>
        </a:lnSpc>
        <a:spcBef>
          <a:spcPts val="450"/>
        </a:spcBef>
        <a:buClr>
          <a:schemeClr val="tx1">
            <a:lumMod val="85000"/>
            <a:lumOff val="15000"/>
          </a:schemeClr>
        </a:buClr>
        <a:buFont typeface="Garamond" pitchFamily="18" charset="0"/>
        <a:buChar char="◦"/>
        <a:defRPr sz="1170" kern="1200">
          <a:solidFill>
            <a:schemeClr val="tx1"/>
          </a:solidFill>
          <a:latin typeface="+mn-lt"/>
          <a:ea typeface="+mn-ea"/>
          <a:cs typeface="+mn-cs"/>
        </a:defRPr>
      </a:lvl4pPr>
      <a:lvl5pPr marL="1152144" indent="-164592" algn="l" defTabSz="822960" rtl="0" eaLnBrk="1" latinLnBrk="0" hangingPunct="1">
        <a:lnSpc>
          <a:spcPct val="100000"/>
        </a:lnSpc>
        <a:spcBef>
          <a:spcPts val="450"/>
        </a:spcBef>
        <a:buClr>
          <a:schemeClr val="tx1">
            <a:lumMod val="85000"/>
            <a:lumOff val="15000"/>
          </a:schemeClr>
        </a:buClr>
        <a:buFont typeface="Garamond" pitchFamily="18" charset="0"/>
        <a:buChar char="◦"/>
        <a:defRPr sz="1170" kern="1200">
          <a:solidFill>
            <a:schemeClr val="tx1"/>
          </a:solidFill>
          <a:latin typeface="+mn-lt"/>
          <a:ea typeface="+mn-ea"/>
          <a:cs typeface="+mn-cs"/>
        </a:defRPr>
      </a:lvl5pPr>
      <a:lvl6pPr marL="1440000" indent="-205740" algn="l" defTabSz="822960" rtl="0" eaLnBrk="1" latinLnBrk="0" hangingPunct="1">
        <a:lnSpc>
          <a:spcPct val="100000"/>
        </a:lnSpc>
        <a:spcBef>
          <a:spcPts val="450"/>
        </a:spcBef>
        <a:buClr>
          <a:schemeClr val="tx1">
            <a:lumMod val="85000"/>
            <a:lumOff val="15000"/>
          </a:schemeClr>
        </a:buClr>
        <a:buFont typeface="Garamond" pitchFamily="18" charset="0"/>
        <a:buChar char="◦"/>
        <a:defRPr sz="1260" kern="1200">
          <a:solidFill>
            <a:schemeClr val="tx1"/>
          </a:solidFill>
          <a:latin typeface="+mn-lt"/>
          <a:ea typeface="+mn-ea"/>
          <a:cs typeface="+mn-cs"/>
        </a:defRPr>
      </a:lvl6pPr>
      <a:lvl7pPr marL="1710000" indent="-205740" algn="l" defTabSz="822960" rtl="0" eaLnBrk="1" latinLnBrk="0" hangingPunct="1">
        <a:lnSpc>
          <a:spcPct val="100000"/>
        </a:lnSpc>
        <a:spcBef>
          <a:spcPts val="450"/>
        </a:spcBef>
        <a:buClr>
          <a:schemeClr val="tx1">
            <a:lumMod val="85000"/>
            <a:lumOff val="15000"/>
          </a:schemeClr>
        </a:buClr>
        <a:buFont typeface="Garamond" pitchFamily="18" charset="0"/>
        <a:buChar char="◦"/>
        <a:defRPr sz="1260" kern="1200">
          <a:solidFill>
            <a:schemeClr val="tx1"/>
          </a:solidFill>
          <a:latin typeface="+mn-lt"/>
          <a:ea typeface="+mn-ea"/>
          <a:cs typeface="+mn-cs"/>
        </a:defRPr>
      </a:lvl7pPr>
      <a:lvl8pPr marL="1980000" indent="-205740" algn="l" defTabSz="822960" rtl="0" eaLnBrk="1" latinLnBrk="0" hangingPunct="1">
        <a:lnSpc>
          <a:spcPct val="100000"/>
        </a:lnSpc>
        <a:spcBef>
          <a:spcPts val="450"/>
        </a:spcBef>
        <a:buClr>
          <a:schemeClr val="tx1">
            <a:lumMod val="85000"/>
            <a:lumOff val="15000"/>
          </a:schemeClr>
        </a:buClr>
        <a:buFont typeface="Garamond" pitchFamily="18" charset="0"/>
        <a:buChar char="◦"/>
        <a:defRPr sz="1260" kern="1200">
          <a:solidFill>
            <a:schemeClr val="tx1"/>
          </a:solidFill>
          <a:latin typeface="+mn-lt"/>
          <a:ea typeface="+mn-ea"/>
          <a:cs typeface="+mn-cs"/>
        </a:defRPr>
      </a:lvl8pPr>
      <a:lvl9pPr marL="2250000" indent="-205740" algn="l" defTabSz="822960" rtl="0" eaLnBrk="1" latinLnBrk="0" hangingPunct="1">
        <a:lnSpc>
          <a:spcPct val="100000"/>
        </a:lnSpc>
        <a:spcBef>
          <a:spcPts val="450"/>
        </a:spcBef>
        <a:buClr>
          <a:schemeClr val="tx1">
            <a:lumMod val="85000"/>
            <a:lumOff val="15000"/>
          </a:schemeClr>
        </a:buClr>
        <a:buFont typeface="Garamond" pitchFamily="18" charset="0"/>
        <a:buChar char="◦"/>
        <a:defRPr sz="126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Gen+12%3A4-5&amp;version=NKJV;NET;ESV;CSB;NASB#fen-NKJV-304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28D31D-F17B-C914-1638-8EAC382A05EE}"/>
              </a:ext>
            </a:extLst>
          </p:cNvPr>
          <p:cNvPicPr>
            <a:picLocks noChangeAspect="1"/>
          </p:cNvPicPr>
          <p:nvPr/>
        </p:nvPicPr>
        <p:blipFill rotWithShape="1">
          <a:blip r:embed="rId2">
            <a:alphaModFix amt="90000"/>
          </a:blip>
          <a:srcRect b="15730"/>
          <a:stretch/>
        </p:blipFill>
        <p:spPr>
          <a:xfrm>
            <a:off x="1" y="0"/>
            <a:ext cx="10972799" cy="6858000"/>
          </a:xfrm>
          <a:prstGeom prst="rect">
            <a:avLst/>
          </a:prstGeom>
        </p:spPr>
      </p:pic>
      <p:sp>
        <p:nvSpPr>
          <p:cNvPr id="14" name="Rectangle 13">
            <a:extLst>
              <a:ext uri="{FF2B5EF4-FFF2-40B4-BE49-F238E27FC236}">
                <a16:creationId xmlns:a16="http://schemas.microsoft.com/office/drawing/2014/main" id="{DB4A12B6-EF0D-43E8-8C17-4FAD4D276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7083" y="1483857"/>
            <a:ext cx="8618636" cy="3877155"/>
          </a:xfrm>
          <a:prstGeom prst="rect">
            <a:avLst/>
          </a:prstGeom>
          <a:solidFill>
            <a:schemeClr val="bg1">
              <a:lumMod val="85000"/>
              <a:lumOff val="15000"/>
              <a:alpha val="93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AE107525-0C02-447F-8A3F-553320A72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3021" y="1613354"/>
            <a:ext cx="8366760" cy="3631293"/>
          </a:xfrm>
          <a:prstGeom prst="rect">
            <a:avLst/>
          </a:prstGeom>
          <a:noFill/>
          <a:ln w="6350" cap="sq" cmpd="sng" algn="ctr">
            <a:solidFill>
              <a:schemeClr val="tx2"/>
            </a:solidFill>
            <a:prstDash val="solid"/>
            <a:miter lim="800000"/>
          </a:ln>
          <a:effectLst/>
        </p:spPr>
      </p:sp>
      <p:sp>
        <p:nvSpPr>
          <p:cNvPr id="2" name="Title 1">
            <a:extLst>
              <a:ext uri="{FF2B5EF4-FFF2-40B4-BE49-F238E27FC236}">
                <a16:creationId xmlns:a16="http://schemas.microsoft.com/office/drawing/2014/main" id="{E43B369E-1DC1-0552-08BC-32E9E3C66064}"/>
              </a:ext>
            </a:extLst>
          </p:cNvPr>
          <p:cNvSpPr>
            <a:spLocks noGrp="1"/>
          </p:cNvSpPr>
          <p:nvPr>
            <p:ph type="ctrTitle"/>
          </p:nvPr>
        </p:nvSpPr>
        <p:spPr>
          <a:xfrm>
            <a:off x="1466193" y="2363247"/>
            <a:ext cx="8040416" cy="2193509"/>
          </a:xfrm>
        </p:spPr>
        <p:txBody>
          <a:bodyPr>
            <a:normAutofit/>
          </a:bodyPr>
          <a:lstStyle/>
          <a:p>
            <a:r>
              <a:rPr lang="en-US" dirty="0"/>
              <a:t>Learning from lot</a:t>
            </a:r>
          </a:p>
        </p:txBody>
      </p:sp>
      <p:sp>
        <p:nvSpPr>
          <p:cNvPr id="3" name="Subtitle 2">
            <a:extLst>
              <a:ext uri="{FF2B5EF4-FFF2-40B4-BE49-F238E27FC236}">
                <a16:creationId xmlns:a16="http://schemas.microsoft.com/office/drawing/2014/main" id="{23CFF7E3-5DE3-720E-F50E-947C2090BD95}"/>
              </a:ext>
            </a:extLst>
          </p:cNvPr>
          <p:cNvSpPr>
            <a:spLocks noGrp="1"/>
          </p:cNvSpPr>
          <p:nvPr>
            <p:ph type="subTitle" idx="1"/>
          </p:nvPr>
        </p:nvSpPr>
        <p:spPr>
          <a:xfrm>
            <a:off x="1466191" y="4556756"/>
            <a:ext cx="8043161" cy="411481"/>
          </a:xfrm>
        </p:spPr>
        <p:txBody>
          <a:bodyPr>
            <a:noAutofit/>
          </a:bodyPr>
          <a:lstStyle/>
          <a:p>
            <a:pPr>
              <a:spcAft>
                <a:spcPts val="540"/>
              </a:spcAft>
            </a:pPr>
            <a:r>
              <a:rPr lang="en-US" sz="2800" dirty="0"/>
              <a:t>A Look at the Life of the Nephew of Abram</a:t>
            </a:r>
          </a:p>
        </p:txBody>
      </p:sp>
      <p:sp>
        <p:nvSpPr>
          <p:cNvPr id="18" name="Rectangle 17">
            <a:extLst>
              <a:ext uri="{FF2B5EF4-FFF2-40B4-BE49-F238E27FC236}">
                <a16:creationId xmlns:a16="http://schemas.microsoft.com/office/drawing/2014/main" id="{AB7A42E3-05D8-4A0B-9D4E-20EF581E5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2292" y="1483857"/>
            <a:ext cx="1728216" cy="6583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0" name="Straight Connector 19">
            <a:extLst>
              <a:ext uri="{FF2B5EF4-FFF2-40B4-BE49-F238E27FC236}">
                <a16:creationId xmlns:a16="http://schemas.microsoft.com/office/drawing/2014/main" id="{6EE9A54B-189D-4645-8254-FDC4210EC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5162" y="1483857"/>
            <a:ext cx="0" cy="576072"/>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11CE48F-D5E4-4520-AF1E-8F85CFBDA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47638" y="1483857"/>
            <a:ext cx="0" cy="576072"/>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1448851-39AD-4943-BF9C-C50704E083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5162" y="2064623"/>
            <a:ext cx="1522476"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2109839"/>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373137" cy="5093520"/>
          </a:xfrm>
        </p:spPr>
        <p:txBody>
          <a:bodyPr>
            <a:normAutofit/>
          </a:bodyPr>
          <a:lstStyle/>
          <a:p>
            <a:pPr algn="ctr"/>
            <a:r>
              <a:rPr lang="en-US" sz="4200" dirty="0">
                <a:solidFill>
                  <a:schemeClr val="tx1"/>
                </a:solidFill>
              </a:rPr>
              <a:t>Lot’s Rescue</a:t>
            </a:r>
            <a:br>
              <a:rPr lang="en-US" sz="4200" dirty="0">
                <a:solidFill>
                  <a:schemeClr val="tx1"/>
                </a:solidFill>
              </a:rPr>
            </a:br>
            <a:r>
              <a:rPr lang="en-US" sz="3600" dirty="0">
                <a:solidFill>
                  <a:schemeClr val="tx1"/>
                </a:solidFill>
              </a:rPr>
              <a:t>(</a:t>
            </a:r>
            <a:r>
              <a:rPr lang="en-US" sz="3600" b="1" i="1" dirty="0">
                <a:solidFill>
                  <a:schemeClr val="tx1"/>
                </a:solidFill>
              </a:rPr>
              <a:t>Gen 14:14-16</a:t>
            </a:r>
            <a:r>
              <a:rPr lang="en-US" sz="3600" dirty="0">
                <a:solidFill>
                  <a:schemeClr val="tx1"/>
                </a:solidFill>
              </a:rPr>
              <a:t>)</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rmAutofit fontScale="62500" lnSpcReduction="20000"/>
          </a:bodyPr>
          <a:lstStyle/>
          <a:p>
            <a:r>
              <a:rPr lang="en-US" sz="3600" baseline="30000" dirty="0"/>
              <a:t>14 </a:t>
            </a:r>
            <a:r>
              <a:rPr lang="en-US" sz="3600" dirty="0"/>
              <a:t>Now when Abram heard that his brother was taken captive, he armed his three hundred and eighteen trained </a:t>
            </a:r>
            <a:r>
              <a:rPr lang="en-US" sz="3600" i="1" dirty="0"/>
              <a:t>servants</a:t>
            </a:r>
            <a:r>
              <a:rPr lang="en-US" sz="3600" dirty="0"/>
              <a:t> who were born in his own house, and went in pursuit as far as Dan. </a:t>
            </a:r>
          </a:p>
          <a:p>
            <a:endParaRPr lang="en-US" sz="3600" baseline="30000" dirty="0"/>
          </a:p>
          <a:p>
            <a:r>
              <a:rPr lang="en-US" sz="3600" baseline="30000" dirty="0"/>
              <a:t>15 </a:t>
            </a:r>
            <a:r>
              <a:rPr lang="en-US" sz="3600" dirty="0"/>
              <a:t>He divided his forces against them by night, and he and his servants attacked them and pursued them as far as </a:t>
            </a:r>
            <a:r>
              <a:rPr lang="en-US" sz="3600" dirty="0" err="1"/>
              <a:t>Hobah</a:t>
            </a:r>
            <a:r>
              <a:rPr lang="en-US" sz="3600" dirty="0"/>
              <a:t>, which </a:t>
            </a:r>
            <a:r>
              <a:rPr lang="en-US" sz="3600" i="1" dirty="0"/>
              <a:t>is</a:t>
            </a:r>
            <a:r>
              <a:rPr lang="en-US" sz="3600" dirty="0"/>
              <a:t> north of Damascus. </a:t>
            </a:r>
          </a:p>
          <a:p>
            <a:endParaRPr lang="en-US" sz="3600" baseline="30000" dirty="0"/>
          </a:p>
          <a:p>
            <a:r>
              <a:rPr lang="en-US" sz="3600" baseline="30000" dirty="0"/>
              <a:t>16 </a:t>
            </a:r>
            <a:r>
              <a:rPr lang="en-US" sz="3600" dirty="0"/>
              <a:t>So he brought back all the goods, and also brought back his brother Lot and his goods, as well as the women and the people.</a:t>
            </a:r>
          </a:p>
          <a:p>
            <a:pPr lvl="1"/>
            <a:endParaRPr lang="en-US" sz="1900" dirty="0"/>
          </a:p>
        </p:txBody>
      </p:sp>
    </p:spTree>
    <p:extLst>
      <p:ext uri="{BB962C8B-B14F-4D97-AF65-F5344CB8AC3E}">
        <p14:creationId xmlns:p14="http://schemas.microsoft.com/office/powerpoint/2010/main" val="309662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373137" cy="5093520"/>
          </a:xfrm>
        </p:spPr>
        <p:txBody>
          <a:bodyPr>
            <a:normAutofit/>
          </a:bodyPr>
          <a:lstStyle/>
          <a:p>
            <a:pPr algn="ctr"/>
            <a:r>
              <a:rPr lang="en-US" sz="4200" dirty="0">
                <a:solidFill>
                  <a:schemeClr val="tx1"/>
                </a:solidFill>
              </a:rPr>
              <a:t>Lot’s Relocation</a:t>
            </a:r>
            <a:br>
              <a:rPr lang="en-US" sz="4200" dirty="0">
                <a:solidFill>
                  <a:schemeClr val="tx1"/>
                </a:solidFill>
              </a:rPr>
            </a:br>
            <a:r>
              <a:rPr lang="en-US" sz="3600" dirty="0">
                <a:solidFill>
                  <a:schemeClr val="tx1"/>
                </a:solidFill>
              </a:rPr>
              <a:t>(</a:t>
            </a:r>
            <a:r>
              <a:rPr lang="en-US" sz="3600" b="1" i="1" dirty="0">
                <a:solidFill>
                  <a:schemeClr val="tx1"/>
                </a:solidFill>
              </a:rPr>
              <a:t>Gen 19:1-3</a:t>
            </a:r>
            <a:r>
              <a:rPr lang="en-US" sz="3600" dirty="0">
                <a:solidFill>
                  <a:schemeClr val="tx1"/>
                </a:solidFill>
              </a:rPr>
              <a:t>)</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rmAutofit fontScale="55000" lnSpcReduction="20000"/>
          </a:bodyPr>
          <a:lstStyle/>
          <a:p>
            <a:r>
              <a:rPr lang="en-US" sz="4000" dirty="0"/>
              <a:t>19 Now the two angels came to Sodom in the evening, and Lot was sitting in the gate of Sodom. When Lot saw </a:t>
            </a:r>
            <a:r>
              <a:rPr lang="en-US" sz="4000" i="1" dirty="0"/>
              <a:t>them,</a:t>
            </a:r>
            <a:r>
              <a:rPr lang="en-US" sz="4000" dirty="0"/>
              <a:t> he rose to meet them, and he bowed himself with his face toward the ground. </a:t>
            </a:r>
          </a:p>
          <a:p>
            <a:endParaRPr lang="en-US" sz="4000" baseline="30000" dirty="0"/>
          </a:p>
          <a:p>
            <a:r>
              <a:rPr lang="en-US" sz="4000" baseline="30000" dirty="0"/>
              <a:t>2 </a:t>
            </a:r>
            <a:r>
              <a:rPr lang="en-US" sz="4000" dirty="0"/>
              <a:t>And he said, “Here now, my lords, please turn in to your servant’s house and spend the night, and wash your feet; then you may rise early and go on your </a:t>
            </a:r>
            <a:r>
              <a:rPr lang="en-US" sz="4000" dirty="0" err="1"/>
              <a:t>way.”And</a:t>
            </a:r>
            <a:r>
              <a:rPr lang="en-US" sz="4000" dirty="0"/>
              <a:t> they said, “No, but we will spend the night in the open square.”</a:t>
            </a:r>
          </a:p>
          <a:p>
            <a:endParaRPr lang="en-US" sz="4000" baseline="30000" dirty="0"/>
          </a:p>
          <a:p>
            <a:r>
              <a:rPr lang="en-US" sz="4000" baseline="30000" dirty="0"/>
              <a:t>3 </a:t>
            </a:r>
            <a:r>
              <a:rPr lang="en-US" sz="4000" dirty="0"/>
              <a:t>But he insisted strongly; so they turned in to him and entered his house. Then he made them a feast, and baked unleavened bread, and they ate.</a:t>
            </a:r>
          </a:p>
          <a:p>
            <a:pPr lvl="1"/>
            <a:endParaRPr lang="en-US" sz="1900" dirty="0"/>
          </a:p>
        </p:txBody>
      </p:sp>
    </p:spTree>
    <p:extLst>
      <p:ext uri="{BB962C8B-B14F-4D97-AF65-F5344CB8AC3E}">
        <p14:creationId xmlns:p14="http://schemas.microsoft.com/office/powerpoint/2010/main" val="406345099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373137" cy="5093520"/>
          </a:xfrm>
        </p:spPr>
        <p:txBody>
          <a:bodyPr>
            <a:normAutofit/>
          </a:bodyPr>
          <a:lstStyle/>
          <a:p>
            <a:pPr algn="ctr"/>
            <a:r>
              <a:rPr lang="en-US" sz="4200" dirty="0">
                <a:solidFill>
                  <a:schemeClr val="tx1"/>
                </a:solidFill>
              </a:rPr>
              <a:t>Lot Warned</a:t>
            </a:r>
            <a:br>
              <a:rPr lang="en-US" sz="4200" dirty="0">
                <a:solidFill>
                  <a:schemeClr val="tx1"/>
                </a:solidFill>
              </a:rPr>
            </a:br>
            <a:r>
              <a:rPr lang="en-US" sz="3600" dirty="0">
                <a:solidFill>
                  <a:schemeClr val="tx1"/>
                </a:solidFill>
              </a:rPr>
              <a:t>(</a:t>
            </a:r>
            <a:r>
              <a:rPr lang="en-US" sz="3600" b="1" i="1" dirty="0">
                <a:solidFill>
                  <a:schemeClr val="tx1"/>
                </a:solidFill>
              </a:rPr>
              <a:t>Gen 19:12-14</a:t>
            </a:r>
            <a:r>
              <a:rPr lang="en-US" sz="3600" dirty="0">
                <a:solidFill>
                  <a:schemeClr val="tx1"/>
                </a:solidFill>
              </a:rPr>
              <a:t>)</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rmAutofit fontScale="47500" lnSpcReduction="20000"/>
          </a:bodyPr>
          <a:lstStyle/>
          <a:p>
            <a:r>
              <a:rPr lang="en-US" sz="4600" baseline="30000" dirty="0"/>
              <a:t>12 </a:t>
            </a:r>
            <a:r>
              <a:rPr lang="en-US" sz="4600" dirty="0"/>
              <a:t>Then the men said to Lot, “Have you anyone else here? Son-in-law, your sons, your daughters, and whomever you have in the city—take </a:t>
            </a:r>
            <a:r>
              <a:rPr lang="en-US" sz="4600" i="1" dirty="0"/>
              <a:t>them</a:t>
            </a:r>
            <a:r>
              <a:rPr lang="en-US" sz="4600" dirty="0"/>
              <a:t> out of this place!</a:t>
            </a:r>
          </a:p>
          <a:p>
            <a:endParaRPr lang="en-US" sz="4600" dirty="0"/>
          </a:p>
          <a:p>
            <a:r>
              <a:rPr lang="en-US" sz="4600" dirty="0"/>
              <a:t> </a:t>
            </a:r>
            <a:r>
              <a:rPr lang="en-US" sz="4600" baseline="30000" dirty="0"/>
              <a:t>13 </a:t>
            </a:r>
            <a:r>
              <a:rPr lang="en-US" sz="4600" dirty="0"/>
              <a:t>For we will destroy this place, because the outcry against them has grown great before the face of the </a:t>
            </a:r>
            <a:r>
              <a:rPr lang="en-US" sz="4600" cap="small" dirty="0">
                <a:effectLst/>
              </a:rPr>
              <a:t>Lord</a:t>
            </a:r>
            <a:r>
              <a:rPr lang="en-US" sz="4600" dirty="0"/>
              <a:t>, and the </a:t>
            </a:r>
            <a:r>
              <a:rPr lang="en-US" sz="4600" cap="small" dirty="0">
                <a:effectLst/>
              </a:rPr>
              <a:t>Lord</a:t>
            </a:r>
            <a:r>
              <a:rPr lang="en-US" sz="4600" dirty="0"/>
              <a:t> has sent us to destroy it.”</a:t>
            </a:r>
          </a:p>
          <a:p>
            <a:endParaRPr lang="en-US" sz="4600" baseline="30000" dirty="0"/>
          </a:p>
          <a:p>
            <a:r>
              <a:rPr lang="en-US" sz="4600" baseline="30000" dirty="0"/>
              <a:t>14 </a:t>
            </a:r>
            <a:r>
              <a:rPr lang="en-US" sz="4600" dirty="0"/>
              <a:t>So Lot went out and spoke to his sons-in-law, who had married his daughters, and said, “Get up, get out of this place; for the </a:t>
            </a:r>
            <a:r>
              <a:rPr lang="en-US" sz="4600" cap="small" dirty="0">
                <a:effectLst/>
              </a:rPr>
              <a:t>Lord</a:t>
            </a:r>
            <a:r>
              <a:rPr lang="en-US" sz="4600" dirty="0"/>
              <a:t> will destroy this city!” But to his sons-in-law he seemed to be joking.</a:t>
            </a:r>
          </a:p>
          <a:p>
            <a:pPr lvl="1"/>
            <a:endParaRPr lang="en-US" sz="1900" dirty="0"/>
          </a:p>
        </p:txBody>
      </p:sp>
    </p:spTree>
    <p:extLst>
      <p:ext uri="{BB962C8B-B14F-4D97-AF65-F5344CB8AC3E}">
        <p14:creationId xmlns:p14="http://schemas.microsoft.com/office/powerpoint/2010/main" val="1095141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373137" cy="5093520"/>
          </a:xfrm>
        </p:spPr>
        <p:txBody>
          <a:bodyPr>
            <a:normAutofit/>
          </a:bodyPr>
          <a:lstStyle/>
          <a:p>
            <a:pPr algn="ctr"/>
            <a:r>
              <a:rPr lang="en-US" sz="4200" dirty="0">
                <a:solidFill>
                  <a:schemeClr val="tx1"/>
                </a:solidFill>
              </a:rPr>
              <a:t>Lot Lingered</a:t>
            </a:r>
            <a:br>
              <a:rPr lang="en-US" sz="4200" dirty="0">
                <a:solidFill>
                  <a:schemeClr val="tx1"/>
                </a:solidFill>
              </a:rPr>
            </a:br>
            <a:r>
              <a:rPr lang="en-US" sz="3600" dirty="0">
                <a:solidFill>
                  <a:schemeClr val="tx1"/>
                </a:solidFill>
              </a:rPr>
              <a:t>(</a:t>
            </a:r>
            <a:r>
              <a:rPr lang="en-US" sz="3600" b="1" i="1" dirty="0">
                <a:solidFill>
                  <a:schemeClr val="tx1"/>
                </a:solidFill>
              </a:rPr>
              <a:t>Gen 19:15-17</a:t>
            </a:r>
            <a:r>
              <a:rPr lang="en-US" sz="3600" dirty="0">
                <a:solidFill>
                  <a:schemeClr val="tx1"/>
                </a:solidFill>
              </a:rPr>
              <a:t>)</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rmAutofit fontScale="40000" lnSpcReduction="20000"/>
          </a:bodyPr>
          <a:lstStyle/>
          <a:p>
            <a:r>
              <a:rPr lang="en-US" sz="5400" baseline="30000" dirty="0"/>
              <a:t>15 </a:t>
            </a:r>
            <a:r>
              <a:rPr lang="en-US" sz="5400" dirty="0"/>
              <a:t>When the morning dawned, the angels urged Lot to hurry, saying, “Arise, take your wife and your two daughters who are here, lest you be consumed in the punishment of the city.” </a:t>
            </a:r>
          </a:p>
          <a:p>
            <a:endParaRPr lang="en-US" sz="5400" baseline="30000" dirty="0"/>
          </a:p>
          <a:p>
            <a:r>
              <a:rPr lang="en-US" sz="5400" baseline="30000" dirty="0"/>
              <a:t>16 </a:t>
            </a:r>
            <a:r>
              <a:rPr lang="en-US" sz="5400" dirty="0"/>
              <a:t>And while he lingered, the men took hold of his hand, his wife’s hand, and the hands of his two daughters, the </a:t>
            </a:r>
            <a:r>
              <a:rPr lang="en-US" sz="5400" cap="small" dirty="0">
                <a:effectLst/>
              </a:rPr>
              <a:t>Lord</a:t>
            </a:r>
            <a:r>
              <a:rPr lang="en-US" sz="5400" dirty="0"/>
              <a:t> being merciful to him, and they brought him out and set him outside the city. </a:t>
            </a:r>
          </a:p>
          <a:p>
            <a:endParaRPr lang="en-US" sz="5400" baseline="30000" dirty="0"/>
          </a:p>
          <a:p>
            <a:r>
              <a:rPr lang="en-US" sz="5400" baseline="30000" dirty="0"/>
              <a:t>17 </a:t>
            </a:r>
            <a:r>
              <a:rPr lang="en-US" sz="5400" dirty="0"/>
              <a:t>So it came to pass, when they had brought them outside, that he said, “Escape for your life! Do not look behind you nor stay anywhere in the plain. Escape to the mountains, lest you be destroyed.”</a:t>
            </a:r>
          </a:p>
          <a:p>
            <a:pPr lvl="1"/>
            <a:endParaRPr lang="en-US" sz="1900" dirty="0"/>
          </a:p>
        </p:txBody>
      </p:sp>
    </p:spTree>
    <p:extLst>
      <p:ext uri="{BB962C8B-B14F-4D97-AF65-F5344CB8AC3E}">
        <p14:creationId xmlns:p14="http://schemas.microsoft.com/office/powerpoint/2010/main" val="6129269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373137" cy="5093520"/>
          </a:xfrm>
        </p:spPr>
        <p:txBody>
          <a:bodyPr>
            <a:normAutofit/>
          </a:bodyPr>
          <a:lstStyle/>
          <a:p>
            <a:pPr algn="ctr"/>
            <a:r>
              <a:rPr lang="en-US" sz="4200" dirty="0">
                <a:solidFill>
                  <a:schemeClr val="tx1"/>
                </a:solidFill>
              </a:rPr>
              <a:t>Lot Spared</a:t>
            </a:r>
            <a:br>
              <a:rPr lang="en-US" sz="4200" dirty="0">
                <a:solidFill>
                  <a:schemeClr val="tx1"/>
                </a:solidFill>
              </a:rPr>
            </a:br>
            <a:r>
              <a:rPr lang="en-US" sz="3600" dirty="0">
                <a:solidFill>
                  <a:schemeClr val="tx1"/>
                </a:solidFill>
              </a:rPr>
              <a:t>(</a:t>
            </a:r>
            <a:r>
              <a:rPr lang="en-US" sz="3600" b="1" i="1" dirty="0">
                <a:solidFill>
                  <a:schemeClr val="tx1"/>
                </a:solidFill>
              </a:rPr>
              <a:t>Gen 19:29-30</a:t>
            </a:r>
            <a:r>
              <a:rPr lang="en-US" sz="3600" dirty="0">
                <a:solidFill>
                  <a:schemeClr val="tx1"/>
                </a:solidFill>
              </a:rPr>
              <a:t>)</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Autofit/>
          </a:bodyPr>
          <a:lstStyle/>
          <a:p>
            <a:r>
              <a:rPr lang="en-US" sz="2400" baseline="30000" dirty="0"/>
              <a:t>29 </a:t>
            </a:r>
            <a:r>
              <a:rPr lang="en-US" sz="2400" dirty="0"/>
              <a:t>And it came to pass, when God destroyed the cities of the plain, that God remembered Abraham, and sent Lot out of the midst of the overthrow, when He overthrew the cities in which Lot had dwelt.</a:t>
            </a:r>
          </a:p>
          <a:p>
            <a:endParaRPr lang="en-US" sz="2400" dirty="0"/>
          </a:p>
          <a:p>
            <a:r>
              <a:rPr lang="en-US" sz="2400" baseline="30000" dirty="0"/>
              <a:t>30 </a:t>
            </a:r>
            <a:r>
              <a:rPr lang="en-US" sz="2400" dirty="0"/>
              <a:t>Then Lot went up out of </a:t>
            </a:r>
            <a:r>
              <a:rPr lang="en-US" sz="2400" dirty="0" err="1"/>
              <a:t>Zoar</a:t>
            </a:r>
            <a:r>
              <a:rPr lang="en-US" sz="2400" dirty="0"/>
              <a:t> and dwelt in the mountains, and his two daughters were with him; for he was afraid to dwell in </a:t>
            </a:r>
            <a:r>
              <a:rPr lang="en-US" sz="2400" dirty="0" err="1"/>
              <a:t>Zoar</a:t>
            </a:r>
            <a:r>
              <a:rPr lang="en-US" sz="2400" dirty="0"/>
              <a:t>. And he and his two daughters dwelt in a cave. </a:t>
            </a:r>
          </a:p>
        </p:txBody>
      </p:sp>
    </p:spTree>
    <p:extLst>
      <p:ext uri="{BB962C8B-B14F-4D97-AF65-F5344CB8AC3E}">
        <p14:creationId xmlns:p14="http://schemas.microsoft.com/office/powerpoint/2010/main" val="2777791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373137" cy="5093520"/>
          </a:xfrm>
        </p:spPr>
        <p:txBody>
          <a:bodyPr>
            <a:normAutofit/>
          </a:bodyPr>
          <a:lstStyle/>
          <a:p>
            <a:pPr algn="ctr"/>
            <a:r>
              <a:rPr lang="en-US" sz="4200" dirty="0">
                <a:solidFill>
                  <a:schemeClr val="tx1"/>
                </a:solidFill>
              </a:rPr>
              <a:t>Lot Remembered</a:t>
            </a:r>
            <a:br>
              <a:rPr lang="en-US" sz="4200" dirty="0">
                <a:solidFill>
                  <a:schemeClr val="tx1"/>
                </a:solidFill>
              </a:rPr>
            </a:br>
            <a:r>
              <a:rPr lang="en-US" sz="3600" dirty="0">
                <a:solidFill>
                  <a:schemeClr val="tx1"/>
                </a:solidFill>
              </a:rPr>
              <a:t>(</a:t>
            </a:r>
            <a:r>
              <a:rPr lang="en-US" sz="3600" b="1" i="1" dirty="0">
                <a:solidFill>
                  <a:schemeClr val="tx1"/>
                </a:solidFill>
              </a:rPr>
              <a:t>2 Pet 2:6-7</a:t>
            </a:r>
            <a:r>
              <a:rPr lang="en-US" sz="3600" dirty="0">
                <a:solidFill>
                  <a:schemeClr val="tx1"/>
                </a:solidFill>
              </a:rPr>
              <a:t>)</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Autofit/>
          </a:bodyPr>
          <a:lstStyle/>
          <a:p>
            <a:r>
              <a:rPr lang="en-US" sz="2400" baseline="30000" dirty="0"/>
              <a:t>6 </a:t>
            </a:r>
            <a:r>
              <a:rPr lang="en-US" sz="2400" dirty="0"/>
              <a:t>and turning the cities of Sodom and Gomorrah into ashes, condemned </a:t>
            </a:r>
            <a:r>
              <a:rPr lang="en-US" sz="2400" i="1" dirty="0"/>
              <a:t>them</a:t>
            </a:r>
            <a:r>
              <a:rPr lang="en-US" sz="2400" dirty="0"/>
              <a:t> to destruction, making </a:t>
            </a:r>
            <a:r>
              <a:rPr lang="en-US" sz="2400" i="1" dirty="0"/>
              <a:t>them</a:t>
            </a:r>
            <a:r>
              <a:rPr lang="en-US" sz="2400" dirty="0"/>
              <a:t> an example to those who afterward would live ungodly;</a:t>
            </a:r>
          </a:p>
          <a:p>
            <a:endParaRPr lang="en-US" sz="2400" dirty="0"/>
          </a:p>
          <a:p>
            <a:r>
              <a:rPr lang="en-US" sz="2400" dirty="0"/>
              <a:t> </a:t>
            </a:r>
            <a:r>
              <a:rPr lang="en-US" sz="2400" baseline="30000" dirty="0"/>
              <a:t>7 </a:t>
            </a:r>
            <a:r>
              <a:rPr lang="en-US" sz="2400" dirty="0"/>
              <a:t>and delivered righteous Lot, </a:t>
            </a:r>
            <a:r>
              <a:rPr lang="en-US" sz="2400" i="1" dirty="0"/>
              <a:t>who was</a:t>
            </a:r>
            <a:r>
              <a:rPr lang="en-US" sz="2400" dirty="0"/>
              <a:t> oppressed by the filthy conduct of the wicked </a:t>
            </a:r>
            <a:r>
              <a:rPr lang="en-US" sz="2400" baseline="30000" dirty="0"/>
              <a:t>8 </a:t>
            </a:r>
            <a:r>
              <a:rPr lang="en-US" sz="2400" dirty="0"/>
              <a:t>(for that righteous man, dwelling among them, tormented </a:t>
            </a:r>
            <a:r>
              <a:rPr lang="en-US" sz="2400" i="1" dirty="0"/>
              <a:t>his</a:t>
            </a:r>
            <a:r>
              <a:rPr lang="en-US" sz="2400" dirty="0"/>
              <a:t> righteous soul from day to day by seeing and hearing </a:t>
            </a:r>
            <a:r>
              <a:rPr lang="en-US" sz="2400" i="1" dirty="0"/>
              <a:t>their</a:t>
            </a:r>
            <a:r>
              <a:rPr lang="en-US" sz="2400" dirty="0"/>
              <a:t> lawless deeds)— </a:t>
            </a:r>
          </a:p>
        </p:txBody>
      </p:sp>
    </p:spTree>
    <p:extLst>
      <p:ext uri="{BB962C8B-B14F-4D97-AF65-F5344CB8AC3E}">
        <p14:creationId xmlns:p14="http://schemas.microsoft.com/office/powerpoint/2010/main" val="197587287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182859" cy="5093520"/>
          </a:xfrm>
        </p:spPr>
        <p:txBody>
          <a:bodyPr>
            <a:normAutofit/>
          </a:bodyPr>
          <a:lstStyle/>
          <a:p>
            <a:pPr algn="ctr"/>
            <a:r>
              <a:rPr lang="en-US" sz="4200">
                <a:solidFill>
                  <a:schemeClr val="tx1"/>
                </a:solidFill>
              </a:rPr>
              <a:t>Background</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rmAutofit/>
          </a:bodyPr>
          <a:lstStyle/>
          <a:p>
            <a:pPr lvl="1"/>
            <a:r>
              <a:rPr lang="en-US" sz="2000" dirty="0"/>
              <a:t>Gen 11:27 “</a:t>
            </a:r>
            <a:r>
              <a:rPr lang="en-US" sz="2000" baseline="30000" dirty="0"/>
              <a:t>27 </a:t>
            </a:r>
            <a:r>
              <a:rPr lang="en-US" sz="2000" dirty="0"/>
              <a:t>This </a:t>
            </a:r>
            <a:r>
              <a:rPr lang="en-US" sz="2000" i="1" dirty="0"/>
              <a:t>is</a:t>
            </a:r>
            <a:r>
              <a:rPr lang="en-US" sz="2000" dirty="0"/>
              <a:t> the genealogy of </a:t>
            </a:r>
            <a:r>
              <a:rPr lang="en-US" sz="2000" dirty="0" err="1"/>
              <a:t>Terah</a:t>
            </a:r>
            <a:r>
              <a:rPr lang="en-US" sz="2000" dirty="0"/>
              <a:t>: </a:t>
            </a:r>
            <a:r>
              <a:rPr lang="en-US" sz="2000" dirty="0" err="1"/>
              <a:t>Terah</a:t>
            </a:r>
            <a:r>
              <a:rPr lang="en-US" sz="2000" dirty="0"/>
              <a:t> begot Abram, </a:t>
            </a:r>
            <a:r>
              <a:rPr lang="en-US" sz="2000" dirty="0" err="1"/>
              <a:t>Nahor</a:t>
            </a:r>
            <a:r>
              <a:rPr lang="en-US" sz="2000" dirty="0"/>
              <a:t>, and Haran. Haran begot Lot.”</a:t>
            </a:r>
          </a:p>
          <a:p>
            <a:pPr lvl="1"/>
            <a:endParaRPr lang="en-US" sz="2000" dirty="0"/>
          </a:p>
          <a:p>
            <a:pPr lvl="1"/>
            <a:r>
              <a:rPr lang="en-US" sz="2000" dirty="0"/>
              <a:t>Gen 12:4-5 “</a:t>
            </a:r>
            <a:r>
              <a:rPr lang="en-US" sz="2000" baseline="30000" dirty="0"/>
              <a:t>4 </a:t>
            </a:r>
            <a:r>
              <a:rPr lang="en-US" sz="2000" dirty="0"/>
              <a:t>So Abram departed as the </a:t>
            </a:r>
            <a:r>
              <a:rPr lang="en-US" sz="2000" cap="small" dirty="0">
                <a:effectLst/>
              </a:rPr>
              <a:t>Lord</a:t>
            </a:r>
            <a:r>
              <a:rPr lang="en-US" sz="2000" dirty="0"/>
              <a:t> had spoken to him, and Lot went with him. And Abram </a:t>
            </a:r>
            <a:r>
              <a:rPr lang="en-US" sz="2000" i="1" dirty="0"/>
              <a:t>was</a:t>
            </a:r>
            <a:r>
              <a:rPr lang="en-US" sz="2000" dirty="0"/>
              <a:t> seventy-five years old when he departed from Haran. </a:t>
            </a:r>
            <a:r>
              <a:rPr lang="en-US" sz="2000" baseline="30000" dirty="0"/>
              <a:t>5 </a:t>
            </a:r>
            <a:r>
              <a:rPr lang="en-US" sz="2000" dirty="0"/>
              <a:t>Then Abram took Sarai his wife and Lot his brother’s son, and all their possessions that they had gathered, and the </a:t>
            </a:r>
            <a:r>
              <a:rPr lang="en-US" sz="2000" baseline="30000" dirty="0"/>
              <a:t>[</a:t>
            </a:r>
            <a:r>
              <a:rPr lang="en-US" sz="2000" baseline="30000" dirty="0">
                <a:hlinkClick r:id="rId2" tooltip="See footnote a"/>
              </a:rPr>
              <a:t>a</a:t>
            </a:r>
            <a:r>
              <a:rPr lang="en-US" sz="2000" baseline="30000" dirty="0"/>
              <a:t>]</a:t>
            </a:r>
            <a:r>
              <a:rPr lang="en-US" sz="2000" dirty="0"/>
              <a:t>people whom they had acquired in Haran, and they departed to go to the land of Canaan. So they came to the land of Canaan. </a:t>
            </a:r>
          </a:p>
          <a:p>
            <a:pPr lvl="1"/>
            <a:endParaRPr lang="en-US" sz="1900" dirty="0"/>
          </a:p>
        </p:txBody>
      </p:sp>
    </p:spTree>
    <p:extLst>
      <p:ext uri="{BB962C8B-B14F-4D97-AF65-F5344CB8AC3E}">
        <p14:creationId xmlns:p14="http://schemas.microsoft.com/office/powerpoint/2010/main" val="332760126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182859" cy="5093520"/>
          </a:xfrm>
        </p:spPr>
        <p:txBody>
          <a:bodyPr>
            <a:normAutofit/>
          </a:bodyPr>
          <a:lstStyle/>
          <a:p>
            <a:pPr algn="ctr"/>
            <a:r>
              <a:rPr lang="en-US" sz="4200" dirty="0">
                <a:solidFill>
                  <a:schemeClr val="tx1"/>
                </a:solidFill>
              </a:rPr>
              <a:t>The Problem</a:t>
            </a:r>
            <a:br>
              <a:rPr lang="en-US" sz="4200" dirty="0">
                <a:solidFill>
                  <a:schemeClr val="tx1"/>
                </a:solidFill>
              </a:rPr>
            </a:br>
            <a:r>
              <a:rPr lang="en-US" sz="4200" dirty="0">
                <a:solidFill>
                  <a:schemeClr val="tx1"/>
                </a:solidFill>
              </a:rPr>
              <a:t>(</a:t>
            </a:r>
            <a:r>
              <a:rPr lang="en-US" sz="4200" b="1" i="1" dirty="0">
                <a:solidFill>
                  <a:schemeClr val="tx1"/>
                </a:solidFill>
              </a:rPr>
              <a:t>Gen 13:5-7</a:t>
            </a:r>
            <a:r>
              <a:rPr lang="en-US" sz="4200" dirty="0">
                <a:solidFill>
                  <a:schemeClr val="tx1"/>
                </a:solidFill>
              </a:rPr>
              <a:t>)</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rmAutofit fontScale="92500" lnSpcReduction="20000"/>
          </a:bodyPr>
          <a:lstStyle/>
          <a:p>
            <a:pPr lvl="1"/>
            <a:r>
              <a:rPr lang="en-US" sz="2800" baseline="30000" dirty="0"/>
              <a:t>5 </a:t>
            </a:r>
            <a:r>
              <a:rPr lang="en-US" sz="2800" dirty="0"/>
              <a:t>Lot also, who went with Abram, had flocks and herds and tents. </a:t>
            </a:r>
          </a:p>
          <a:p>
            <a:pPr lvl="1"/>
            <a:endParaRPr lang="en-US" sz="2800" baseline="30000" dirty="0"/>
          </a:p>
          <a:p>
            <a:pPr lvl="1"/>
            <a:r>
              <a:rPr lang="en-US" sz="2800" baseline="30000" dirty="0"/>
              <a:t>6 </a:t>
            </a:r>
            <a:r>
              <a:rPr lang="en-US" sz="2800" dirty="0"/>
              <a:t>Now the land was not able to support them, that they might dwell together, for their possessions were so great that they could not dwell together.</a:t>
            </a:r>
          </a:p>
          <a:p>
            <a:pPr marL="246888" lvl="1" indent="0">
              <a:buNone/>
            </a:pPr>
            <a:endParaRPr lang="en-US" sz="2800" dirty="0"/>
          </a:p>
          <a:p>
            <a:pPr lvl="1"/>
            <a:r>
              <a:rPr lang="en-US" sz="2800" baseline="30000" dirty="0"/>
              <a:t>7 </a:t>
            </a:r>
            <a:r>
              <a:rPr lang="en-US" sz="2800" dirty="0"/>
              <a:t>And there was strife between the herdsmen of Abram’s livestock and the herdsmen of Lot’s livestock. The Canaanites and the Perizzites then dwelt in the land.</a:t>
            </a:r>
          </a:p>
          <a:p>
            <a:pPr lvl="1"/>
            <a:endParaRPr lang="en-US" sz="1900" dirty="0"/>
          </a:p>
        </p:txBody>
      </p:sp>
    </p:spTree>
    <p:extLst>
      <p:ext uri="{BB962C8B-B14F-4D97-AF65-F5344CB8AC3E}">
        <p14:creationId xmlns:p14="http://schemas.microsoft.com/office/powerpoint/2010/main" val="244610185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182859" cy="5093520"/>
          </a:xfrm>
        </p:spPr>
        <p:txBody>
          <a:bodyPr>
            <a:normAutofit/>
          </a:bodyPr>
          <a:lstStyle/>
          <a:p>
            <a:pPr algn="ctr"/>
            <a:r>
              <a:rPr lang="en-US" sz="4200" dirty="0">
                <a:solidFill>
                  <a:schemeClr val="tx1"/>
                </a:solidFill>
              </a:rPr>
              <a:t>The Offer</a:t>
            </a:r>
            <a:br>
              <a:rPr lang="en-US" sz="4200" dirty="0">
                <a:solidFill>
                  <a:schemeClr val="tx1"/>
                </a:solidFill>
              </a:rPr>
            </a:br>
            <a:r>
              <a:rPr lang="en-US" sz="4200" dirty="0">
                <a:solidFill>
                  <a:schemeClr val="tx1"/>
                </a:solidFill>
              </a:rPr>
              <a:t>(</a:t>
            </a:r>
            <a:r>
              <a:rPr lang="en-US" sz="4200" b="1" i="1" dirty="0">
                <a:solidFill>
                  <a:schemeClr val="tx1"/>
                </a:solidFill>
              </a:rPr>
              <a:t>Gen 13:8-9</a:t>
            </a:r>
            <a:r>
              <a:rPr lang="en-US" sz="4200" dirty="0">
                <a:solidFill>
                  <a:schemeClr val="tx1"/>
                </a:solidFill>
              </a:rPr>
              <a:t>)</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rmAutofit lnSpcReduction="10000"/>
          </a:bodyPr>
          <a:lstStyle/>
          <a:p>
            <a:r>
              <a:rPr lang="en-US" sz="3000" baseline="30000" dirty="0"/>
              <a:t>8 </a:t>
            </a:r>
            <a:r>
              <a:rPr lang="en-US" sz="3000" dirty="0"/>
              <a:t>So Abram said to Lot, “Please let there be no strife between you and me, and between my herdsmen and your herdsmen; for we </a:t>
            </a:r>
            <a:r>
              <a:rPr lang="en-US" sz="3000" i="1" dirty="0"/>
              <a:t>are</a:t>
            </a:r>
            <a:r>
              <a:rPr lang="en-US" sz="3000" dirty="0"/>
              <a:t> brethren. </a:t>
            </a:r>
          </a:p>
          <a:p>
            <a:endParaRPr lang="en-US" sz="3000" baseline="30000" dirty="0"/>
          </a:p>
          <a:p>
            <a:r>
              <a:rPr lang="en-US" sz="3000" baseline="30000" dirty="0"/>
              <a:t>9 </a:t>
            </a:r>
            <a:r>
              <a:rPr lang="en-US" sz="3000" i="1" dirty="0"/>
              <a:t>Is</a:t>
            </a:r>
            <a:r>
              <a:rPr lang="en-US" sz="3000" dirty="0"/>
              <a:t> not the whole land before you? Please separate from me. If </a:t>
            </a:r>
            <a:r>
              <a:rPr lang="en-US" sz="3000" i="1" dirty="0"/>
              <a:t>you take</a:t>
            </a:r>
            <a:r>
              <a:rPr lang="en-US" sz="3000" dirty="0"/>
              <a:t> the left, then I will go to the right; or, if </a:t>
            </a:r>
            <a:r>
              <a:rPr lang="en-US" sz="3000" i="1" dirty="0"/>
              <a:t>you go</a:t>
            </a:r>
            <a:r>
              <a:rPr lang="en-US" sz="3000" dirty="0"/>
              <a:t> to the right, then I will go to the left.”</a:t>
            </a:r>
          </a:p>
          <a:p>
            <a:pPr lvl="1"/>
            <a:endParaRPr lang="en-US" sz="1900" dirty="0"/>
          </a:p>
        </p:txBody>
      </p:sp>
    </p:spTree>
    <p:extLst>
      <p:ext uri="{BB962C8B-B14F-4D97-AF65-F5344CB8AC3E}">
        <p14:creationId xmlns:p14="http://schemas.microsoft.com/office/powerpoint/2010/main" val="2118161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182859" cy="5093520"/>
          </a:xfrm>
        </p:spPr>
        <p:txBody>
          <a:bodyPr>
            <a:normAutofit/>
          </a:bodyPr>
          <a:lstStyle/>
          <a:p>
            <a:pPr algn="ctr"/>
            <a:r>
              <a:rPr lang="en-US" sz="4200" dirty="0">
                <a:solidFill>
                  <a:schemeClr val="tx1"/>
                </a:solidFill>
              </a:rPr>
              <a:t>Lot “Looked”</a:t>
            </a:r>
            <a:br>
              <a:rPr lang="en-US" sz="4200" dirty="0">
                <a:solidFill>
                  <a:schemeClr val="tx1"/>
                </a:solidFill>
              </a:rPr>
            </a:br>
            <a:r>
              <a:rPr lang="en-US" sz="3600" dirty="0">
                <a:solidFill>
                  <a:schemeClr val="tx1"/>
                </a:solidFill>
              </a:rPr>
              <a:t>(</a:t>
            </a:r>
            <a:r>
              <a:rPr lang="en-US" sz="3600" b="1" i="1" dirty="0">
                <a:solidFill>
                  <a:schemeClr val="tx1"/>
                </a:solidFill>
              </a:rPr>
              <a:t>Gen 13:10-11</a:t>
            </a:r>
            <a:r>
              <a:rPr lang="en-US" sz="3600" dirty="0">
                <a:solidFill>
                  <a:schemeClr val="tx1"/>
                </a:solidFill>
              </a:rPr>
              <a:t>)</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rmAutofit fontScale="77500" lnSpcReduction="20000"/>
          </a:bodyPr>
          <a:lstStyle/>
          <a:p>
            <a:r>
              <a:rPr lang="en-US" sz="4000" baseline="30000" dirty="0"/>
              <a:t>10 </a:t>
            </a:r>
            <a:r>
              <a:rPr lang="en-US" sz="4000" dirty="0"/>
              <a:t>And Lot lifted his eyes and saw all the plain of Jordan, that it </a:t>
            </a:r>
            <a:r>
              <a:rPr lang="en-US" sz="4000" i="1" dirty="0"/>
              <a:t>was</a:t>
            </a:r>
            <a:r>
              <a:rPr lang="en-US" sz="4000" dirty="0"/>
              <a:t> well watered everywhere (before the </a:t>
            </a:r>
            <a:r>
              <a:rPr lang="en-US" sz="4000" cap="small" dirty="0">
                <a:effectLst/>
              </a:rPr>
              <a:t>Lord</a:t>
            </a:r>
            <a:r>
              <a:rPr lang="en-US" sz="4000" dirty="0"/>
              <a:t> destroyed Sodom and Gomorrah) like the garden of the </a:t>
            </a:r>
            <a:r>
              <a:rPr lang="en-US" sz="4000" cap="small" dirty="0">
                <a:effectLst/>
              </a:rPr>
              <a:t>Lord</a:t>
            </a:r>
            <a:r>
              <a:rPr lang="en-US" sz="4000" dirty="0"/>
              <a:t>, like the land of Egypt as you go toward </a:t>
            </a:r>
            <a:r>
              <a:rPr lang="en-US" sz="4000" dirty="0" err="1"/>
              <a:t>Zoar</a:t>
            </a:r>
            <a:r>
              <a:rPr lang="en-US" sz="4000" dirty="0"/>
              <a:t>. </a:t>
            </a:r>
          </a:p>
          <a:p>
            <a:endParaRPr lang="en-US" sz="4000" baseline="30000" dirty="0"/>
          </a:p>
          <a:p>
            <a:r>
              <a:rPr lang="en-US" sz="4000" baseline="30000" dirty="0"/>
              <a:t>11 </a:t>
            </a:r>
            <a:r>
              <a:rPr lang="en-US" sz="4000" dirty="0"/>
              <a:t>Then Lot chose for himself all the plain of Jordan, and Lot journeyed east. And they separated from each other. </a:t>
            </a:r>
          </a:p>
          <a:p>
            <a:pPr lvl="1"/>
            <a:endParaRPr lang="en-US" sz="1900" dirty="0"/>
          </a:p>
        </p:txBody>
      </p:sp>
    </p:spTree>
    <p:extLst>
      <p:ext uri="{BB962C8B-B14F-4D97-AF65-F5344CB8AC3E}">
        <p14:creationId xmlns:p14="http://schemas.microsoft.com/office/powerpoint/2010/main" val="333474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182859" cy="5093520"/>
          </a:xfrm>
        </p:spPr>
        <p:txBody>
          <a:bodyPr>
            <a:normAutofit/>
          </a:bodyPr>
          <a:lstStyle/>
          <a:p>
            <a:pPr algn="ctr"/>
            <a:r>
              <a:rPr lang="en-US" sz="4200" dirty="0">
                <a:solidFill>
                  <a:schemeClr val="tx1"/>
                </a:solidFill>
              </a:rPr>
              <a:t>Sin Begins with a Look/Desire</a:t>
            </a:r>
            <a:br>
              <a:rPr lang="en-US" sz="4200" dirty="0">
                <a:solidFill>
                  <a:schemeClr val="tx1"/>
                </a:solidFill>
              </a:rPr>
            </a:br>
            <a:r>
              <a:rPr lang="en-US" sz="3600" dirty="0">
                <a:solidFill>
                  <a:schemeClr val="tx1"/>
                </a:solidFill>
              </a:rPr>
              <a:t>(</a:t>
            </a:r>
            <a:r>
              <a:rPr lang="en-US" sz="3600" b="1" i="1" dirty="0">
                <a:solidFill>
                  <a:schemeClr val="tx1"/>
                </a:solidFill>
              </a:rPr>
              <a:t>Gen 3:6</a:t>
            </a:r>
            <a:r>
              <a:rPr lang="en-US" sz="3600" dirty="0">
                <a:solidFill>
                  <a:schemeClr val="tx1"/>
                </a:solidFill>
              </a:rPr>
              <a:t>)</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rmAutofit/>
          </a:bodyPr>
          <a:lstStyle/>
          <a:p>
            <a:pPr marL="246888" lvl="1" indent="0">
              <a:buNone/>
            </a:pPr>
            <a:r>
              <a:rPr lang="en-US" sz="3200" baseline="30000" dirty="0"/>
              <a:t>6 </a:t>
            </a:r>
            <a:r>
              <a:rPr lang="en-US" sz="3200" dirty="0"/>
              <a:t>So when the woman saw that the tree </a:t>
            </a:r>
            <a:r>
              <a:rPr lang="en-US" sz="3200" i="1" dirty="0"/>
              <a:t>was</a:t>
            </a:r>
            <a:r>
              <a:rPr lang="en-US" sz="3200" dirty="0"/>
              <a:t> good for food, that it </a:t>
            </a:r>
            <a:r>
              <a:rPr lang="en-US" sz="3200" i="1" dirty="0"/>
              <a:t>was</a:t>
            </a:r>
            <a:r>
              <a:rPr lang="en-US" sz="3200" dirty="0"/>
              <a:t> pleasant to the eyes, and a tree desirable to make </a:t>
            </a:r>
            <a:r>
              <a:rPr lang="en-US" sz="3200" i="1" dirty="0"/>
              <a:t>one</a:t>
            </a:r>
            <a:r>
              <a:rPr lang="en-US" sz="3200" dirty="0"/>
              <a:t> wise, she took of its fruit and ate. She also gave to her husband with her, and he ate. </a:t>
            </a:r>
          </a:p>
        </p:txBody>
      </p:sp>
    </p:spTree>
    <p:extLst>
      <p:ext uri="{BB962C8B-B14F-4D97-AF65-F5344CB8AC3E}">
        <p14:creationId xmlns:p14="http://schemas.microsoft.com/office/powerpoint/2010/main" val="45275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182859" cy="5093520"/>
          </a:xfrm>
        </p:spPr>
        <p:txBody>
          <a:bodyPr>
            <a:normAutofit/>
          </a:bodyPr>
          <a:lstStyle/>
          <a:p>
            <a:pPr algn="ctr"/>
            <a:r>
              <a:rPr lang="en-US" sz="4200" dirty="0">
                <a:solidFill>
                  <a:schemeClr val="tx1"/>
                </a:solidFill>
              </a:rPr>
              <a:t>Sin Begins with a Look/Desire</a:t>
            </a:r>
            <a:br>
              <a:rPr lang="en-US" sz="4200" dirty="0">
                <a:solidFill>
                  <a:schemeClr val="tx1"/>
                </a:solidFill>
              </a:rPr>
            </a:br>
            <a:r>
              <a:rPr lang="en-US" sz="3600" dirty="0">
                <a:solidFill>
                  <a:schemeClr val="tx1"/>
                </a:solidFill>
              </a:rPr>
              <a:t>(</a:t>
            </a:r>
            <a:r>
              <a:rPr lang="en-US" sz="3600" b="1" i="1" dirty="0">
                <a:solidFill>
                  <a:schemeClr val="tx1"/>
                </a:solidFill>
              </a:rPr>
              <a:t>Jam 1:14-15</a:t>
            </a:r>
            <a:r>
              <a:rPr lang="en-US" sz="3600" dirty="0">
                <a:solidFill>
                  <a:schemeClr val="tx1"/>
                </a:solidFill>
              </a:rPr>
              <a:t>)</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rmAutofit/>
          </a:bodyPr>
          <a:lstStyle/>
          <a:p>
            <a:r>
              <a:rPr lang="en-US" sz="3200" baseline="30000" dirty="0"/>
              <a:t>14 </a:t>
            </a:r>
            <a:r>
              <a:rPr lang="en-US" sz="3200" dirty="0"/>
              <a:t>But each one is tempted when he is drawn away by his own desires and enticed. </a:t>
            </a:r>
          </a:p>
          <a:p>
            <a:pPr marL="0" indent="0">
              <a:buNone/>
            </a:pPr>
            <a:endParaRPr lang="en-US" sz="3200" baseline="30000" dirty="0"/>
          </a:p>
          <a:p>
            <a:r>
              <a:rPr lang="en-US" sz="3200" baseline="30000" dirty="0"/>
              <a:t>15 </a:t>
            </a:r>
            <a:r>
              <a:rPr lang="en-US" sz="3200" dirty="0"/>
              <a:t>Then, when desire has conceived, it gives birth to sin; and sin, when it is full-grown, brings forth death.</a:t>
            </a:r>
          </a:p>
        </p:txBody>
      </p:sp>
    </p:spTree>
    <p:extLst>
      <p:ext uri="{BB962C8B-B14F-4D97-AF65-F5344CB8AC3E}">
        <p14:creationId xmlns:p14="http://schemas.microsoft.com/office/powerpoint/2010/main" val="372635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373137" cy="5093520"/>
          </a:xfrm>
        </p:spPr>
        <p:txBody>
          <a:bodyPr>
            <a:normAutofit/>
          </a:bodyPr>
          <a:lstStyle/>
          <a:p>
            <a:pPr algn="ctr"/>
            <a:r>
              <a:rPr lang="en-US" sz="4200" dirty="0">
                <a:solidFill>
                  <a:schemeClr val="tx1"/>
                </a:solidFill>
              </a:rPr>
              <a:t>Lot’s Location</a:t>
            </a:r>
            <a:br>
              <a:rPr lang="en-US" sz="4200" dirty="0">
                <a:solidFill>
                  <a:schemeClr val="tx1"/>
                </a:solidFill>
              </a:rPr>
            </a:br>
            <a:r>
              <a:rPr lang="en-US" sz="3600" dirty="0">
                <a:solidFill>
                  <a:schemeClr val="tx1"/>
                </a:solidFill>
              </a:rPr>
              <a:t>(</a:t>
            </a:r>
            <a:r>
              <a:rPr lang="en-US" sz="3600" b="1" i="1" dirty="0">
                <a:solidFill>
                  <a:schemeClr val="tx1"/>
                </a:solidFill>
              </a:rPr>
              <a:t>Gen 13:12-13</a:t>
            </a:r>
            <a:r>
              <a:rPr lang="en-US" sz="3600" dirty="0">
                <a:solidFill>
                  <a:schemeClr val="tx1"/>
                </a:solidFill>
              </a:rPr>
              <a:t>)</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rmAutofit/>
          </a:bodyPr>
          <a:lstStyle/>
          <a:p>
            <a:r>
              <a:rPr lang="en-US" sz="3200" baseline="30000" dirty="0"/>
              <a:t>12 </a:t>
            </a:r>
            <a:r>
              <a:rPr lang="en-US" sz="3200" dirty="0"/>
              <a:t>Abram dwelt in the land of Canaan, and Lot dwelt in the cities of the plain and pitched </a:t>
            </a:r>
            <a:r>
              <a:rPr lang="en-US" sz="3200" i="1" dirty="0"/>
              <a:t>his</a:t>
            </a:r>
            <a:r>
              <a:rPr lang="en-US" sz="3200" dirty="0"/>
              <a:t> tent even as far as Sodom. </a:t>
            </a:r>
          </a:p>
          <a:p>
            <a:endParaRPr lang="en-US" sz="3200" baseline="30000" dirty="0"/>
          </a:p>
          <a:p>
            <a:r>
              <a:rPr lang="en-US" sz="3200" baseline="30000" dirty="0"/>
              <a:t>13 </a:t>
            </a:r>
            <a:r>
              <a:rPr lang="en-US" sz="3200" dirty="0"/>
              <a:t>But the men of Sodom </a:t>
            </a:r>
            <a:r>
              <a:rPr lang="en-US" sz="3200" i="1" dirty="0"/>
              <a:t>were</a:t>
            </a:r>
            <a:r>
              <a:rPr lang="en-US" sz="3200" dirty="0"/>
              <a:t> exceedingly wicked and sinful against the </a:t>
            </a:r>
            <a:r>
              <a:rPr lang="en-US" sz="3200" cap="small" dirty="0">
                <a:effectLst/>
              </a:rPr>
              <a:t>Lord</a:t>
            </a:r>
            <a:r>
              <a:rPr lang="en-US" sz="3200" dirty="0"/>
              <a:t>.</a:t>
            </a:r>
          </a:p>
          <a:p>
            <a:pPr lvl="1"/>
            <a:endParaRPr lang="en-US" sz="1900" dirty="0"/>
          </a:p>
        </p:txBody>
      </p:sp>
    </p:spTree>
    <p:extLst>
      <p:ext uri="{BB962C8B-B14F-4D97-AF65-F5344CB8AC3E}">
        <p14:creationId xmlns:p14="http://schemas.microsoft.com/office/powerpoint/2010/main" val="1270238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6" y="237744"/>
            <a:ext cx="397763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337" y="466344"/>
            <a:ext cx="3563416"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0BFDD5C-5D77-6FBF-9CDE-14BDE4D5FCDF}"/>
              </a:ext>
            </a:extLst>
          </p:cNvPr>
          <p:cNvSpPr>
            <a:spLocks noGrp="1"/>
          </p:cNvSpPr>
          <p:nvPr>
            <p:ph type="title"/>
          </p:nvPr>
        </p:nvSpPr>
        <p:spPr>
          <a:xfrm>
            <a:off x="608616" y="875324"/>
            <a:ext cx="3373137" cy="5093520"/>
          </a:xfrm>
        </p:spPr>
        <p:txBody>
          <a:bodyPr>
            <a:normAutofit/>
          </a:bodyPr>
          <a:lstStyle/>
          <a:p>
            <a:pPr algn="ctr"/>
            <a:r>
              <a:rPr lang="en-US" sz="4200" dirty="0">
                <a:solidFill>
                  <a:schemeClr val="tx1"/>
                </a:solidFill>
              </a:rPr>
              <a:t>Lot’s Capture</a:t>
            </a:r>
            <a:br>
              <a:rPr lang="en-US" sz="4200" dirty="0">
                <a:solidFill>
                  <a:schemeClr val="tx1"/>
                </a:solidFill>
              </a:rPr>
            </a:br>
            <a:r>
              <a:rPr lang="en-US" sz="3600" dirty="0">
                <a:solidFill>
                  <a:schemeClr val="tx1"/>
                </a:solidFill>
              </a:rPr>
              <a:t>(</a:t>
            </a:r>
            <a:r>
              <a:rPr lang="en-US" sz="3600" b="1" i="1" dirty="0">
                <a:solidFill>
                  <a:schemeClr val="tx1"/>
                </a:solidFill>
              </a:rPr>
              <a:t>Gen 14:11-12</a:t>
            </a:r>
            <a:r>
              <a:rPr lang="en-US" sz="3600" dirty="0">
                <a:solidFill>
                  <a:schemeClr val="tx1"/>
                </a:solidFill>
              </a:rPr>
              <a:t>)</a:t>
            </a:r>
          </a:p>
        </p:txBody>
      </p:sp>
      <p:sp>
        <p:nvSpPr>
          <p:cNvPr id="3" name="Content Placeholder 2">
            <a:extLst>
              <a:ext uri="{FF2B5EF4-FFF2-40B4-BE49-F238E27FC236}">
                <a16:creationId xmlns:a16="http://schemas.microsoft.com/office/drawing/2014/main" id="{480259F0-2424-2DC2-EEFF-2584E96E579B}"/>
              </a:ext>
            </a:extLst>
          </p:cNvPr>
          <p:cNvSpPr>
            <a:spLocks noGrp="1"/>
          </p:cNvSpPr>
          <p:nvPr>
            <p:ph idx="1"/>
          </p:nvPr>
        </p:nvSpPr>
        <p:spPr>
          <a:xfrm>
            <a:off x="4930311" y="559477"/>
            <a:ext cx="5082369" cy="5475563"/>
          </a:xfrm>
        </p:spPr>
        <p:txBody>
          <a:bodyPr anchor="ctr">
            <a:normAutofit/>
          </a:bodyPr>
          <a:lstStyle/>
          <a:p>
            <a:r>
              <a:rPr lang="en-US" sz="3200" baseline="30000" dirty="0"/>
              <a:t>11 </a:t>
            </a:r>
            <a:r>
              <a:rPr lang="en-US" sz="3200" dirty="0"/>
              <a:t>Then they took all the goods of Sodom and Gomorrah, and all their provisions, and went their way. </a:t>
            </a:r>
          </a:p>
          <a:p>
            <a:endParaRPr lang="en-US" sz="3200" baseline="30000" dirty="0"/>
          </a:p>
          <a:p>
            <a:r>
              <a:rPr lang="en-US" sz="3200" baseline="30000" dirty="0"/>
              <a:t>12 </a:t>
            </a:r>
            <a:r>
              <a:rPr lang="en-US" sz="3200" dirty="0"/>
              <a:t>They also took Lot, Abram’s brother’s son who dwelt in Sodom, and his goods, and departed.</a:t>
            </a:r>
          </a:p>
          <a:p>
            <a:pPr lvl="1"/>
            <a:endParaRPr lang="en-US" sz="1900" dirty="0"/>
          </a:p>
        </p:txBody>
      </p:sp>
    </p:spTree>
    <p:extLst>
      <p:ext uri="{BB962C8B-B14F-4D97-AF65-F5344CB8AC3E}">
        <p14:creationId xmlns:p14="http://schemas.microsoft.com/office/powerpoint/2010/main" val="1007839223"/>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1315</Words>
  <Application>Microsoft Office PowerPoint</Application>
  <PresentationFormat>Custom</PresentationFormat>
  <Paragraphs>71</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Garamond</vt:lpstr>
      <vt:lpstr>Gill Sans MT</vt:lpstr>
      <vt:lpstr>Verdana</vt:lpstr>
      <vt:lpstr>SavonVTI</vt:lpstr>
      <vt:lpstr>Learning from lot</vt:lpstr>
      <vt:lpstr>Background</vt:lpstr>
      <vt:lpstr>The Problem (Gen 13:5-7)</vt:lpstr>
      <vt:lpstr>The Offer (Gen 13:8-9)</vt:lpstr>
      <vt:lpstr>Lot “Looked” (Gen 13:10-11)</vt:lpstr>
      <vt:lpstr>Sin Begins with a Look/Desire (Gen 3:6)</vt:lpstr>
      <vt:lpstr>Sin Begins with a Look/Desire (Jam 1:14-15)</vt:lpstr>
      <vt:lpstr>Lot’s Location (Gen 13:12-13)</vt:lpstr>
      <vt:lpstr>Lot’s Capture (Gen 14:11-12)</vt:lpstr>
      <vt:lpstr>Lot’s Rescue (Gen 14:14-16)</vt:lpstr>
      <vt:lpstr>Lot’s Relocation (Gen 19:1-3)</vt:lpstr>
      <vt:lpstr>Lot Warned (Gen 19:12-14)</vt:lpstr>
      <vt:lpstr>Lot Lingered (Gen 19:15-17)</vt:lpstr>
      <vt:lpstr>Lot Spared (Gen 19:29-30)</vt:lpstr>
      <vt:lpstr>Lot Remembered (2 Pet 2:6-7)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lot</dc:title>
  <dc:creator>Rob Miller</dc:creator>
  <cp:lastModifiedBy>West End</cp:lastModifiedBy>
  <cp:revision>2</cp:revision>
  <dcterms:created xsi:type="dcterms:W3CDTF">2023-01-05T05:30:15Z</dcterms:created>
  <dcterms:modified xsi:type="dcterms:W3CDTF">2023-01-07T18:00:05Z</dcterms:modified>
</cp:coreProperties>
</file>