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84" r:id="rId2"/>
    <p:sldId id="404" r:id="rId3"/>
    <p:sldId id="406" r:id="rId4"/>
    <p:sldId id="407" r:id="rId5"/>
    <p:sldId id="408" r:id="rId6"/>
    <p:sldId id="409" r:id="rId7"/>
    <p:sldId id="411" r:id="rId8"/>
    <p:sldId id="412" r:id="rId9"/>
    <p:sldId id="413" r:id="rId10"/>
    <p:sldId id="414" r:id="rId11"/>
    <p:sldId id="403" r:id="rId12"/>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F36"/>
    <a:srgbClr val="3F5A39"/>
    <a:srgbClr val="B6BFCF"/>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12/17/2022</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Versebyvere</a:t>
            </a:r>
            <a:r>
              <a:rPr lang="en-US" dirty="0"/>
              <a:t> commentary</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a:t>
            </a:fld>
            <a:endParaRPr lang="en-US" altLang="en-US"/>
          </a:p>
        </p:txBody>
      </p:sp>
    </p:spTree>
    <p:extLst>
      <p:ext uri="{BB962C8B-B14F-4D97-AF65-F5344CB8AC3E}">
        <p14:creationId xmlns:p14="http://schemas.microsoft.com/office/powerpoint/2010/main" val="1714811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11</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3</a:t>
            </a:fld>
            <a:endParaRPr lang="en-US" altLang="en-US"/>
          </a:p>
        </p:txBody>
      </p:sp>
    </p:spTree>
    <p:extLst>
      <p:ext uri="{BB962C8B-B14F-4D97-AF65-F5344CB8AC3E}">
        <p14:creationId xmlns:p14="http://schemas.microsoft.com/office/powerpoint/2010/main" val="1154759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2738524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3512232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r>
              <a:rPr lang="en-US" dirty="0"/>
              <a:t> West Palm Beach Florida</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3125779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we are to bear fruit to God</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2488452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1819594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1711951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10</a:t>
            </a:fld>
            <a:endParaRPr lang="en-US" altLang="en-US"/>
          </a:p>
        </p:txBody>
      </p:sp>
    </p:spTree>
    <p:extLst>
      <p:ext uri="{BB962C8B-B14F-4D97-AF65-F5344CB8AC3E}">
        <p14:creationId xmlns:p14="http://schemas.microsoft.com/office/powerpoint/2010/main" val="1566549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12/17/2022</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12/17/2022</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12/17/2022</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12/17/2022</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12/17/2022</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12/17/2022</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12/17/2022</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12/17/2022</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12/17/2022</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12/17/2022</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12/17/2022</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12/17/2022</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1988820" y="2260284"/>
            <a:ext cx="6932295"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Relationship to the Law of Moses</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7:1-6</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Law has Authority Over the Living</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3200" dirty="0">
                <a:latin typeface="Arial" panose="020B0604020202020204" pitchFamily="34" charset="0"/>
                <a:ea typeface="ＭＳ Ｐゴシック" panose="020B0600070205080204" pitchFamily="34" charset="-128"/>
                <a:cs typeface="Arial" panose="020B0604020202020204" pitchFamily="34" charset="0"/>
              </a:rPr>
              <a:t>Key Points</a:t>
            </a:r>
          </a:p>
          <a:p>
            <a:pPr lvl="2" eaLnBrk="1" hangingPunct="1">
              <a:buFont typeface="Arial" panose="020B0604020202020204" pitchFamily="34" charset="0"/>
              <a:buChar char="•"/>
            </a:pPr>
            <a:r>
              <a:rPr lang="en-US" sz="3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You Belong to another (v 4)</a:t>
            </a:r>
          </a:p>
          <a:p>
            <a:pPr lvl="2" eaLnBrk="1" hangingPunct="1">
              <a:buFont typeface="Arial" panose="020B0604020202020204" pitchFamily="34" charset="0"/>
              <a:buChar char="•"/>
            </a:pPr>
            <a:r>
              <a:rPr lang="en-US" sz="3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Bear fruit to God (v 4)</a:t>
            </a:r>
          </a:p>
          <a:p>
            <a:pPr lvl="2" eaLnBrk="1" hangingPunct="1">
              <a:buFont typeface="Arial" panose="020B0604020202020204" pitchFamily="34" charset="0"/>
              <a:buChar char="•"/>
            </a:pPr>
            <a:r>
              <a:rPr lang="en-US" sz="3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We serve in the new way of the Spirit (v 6)</a:t>
            </a:r>
            <a:endParaRPr lang="en-US" sz="3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030981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Law has Authority Over the Living</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600" dirty="0">
                <a:latin typeface="Arial" panose="020B0604020202020204" pitchFamily="34" charset="0"/>
                <a:ea typeface="ＭＳ Ｐゴシック" panose="020B0600070205080204" pitchFamily="34" charset="-128"/>
                <a:cs typeface="Arial" panose="020B0604020202020204" pitchFamily="34" charset="0"/>
              </a:rPr>
              <a:t>Rom 7:1 </a:t>
            </a:r>
            <a:r>
              <a:rPr lang="en-US" sz="2600" b="1" i="0" dirty="0">
                <a:solidFill>
                  <a:srgbClr val="000000"/>
                </a:solidFill>
                <a:effectLst/>
                <a:latin typeface="Arial" panose="020B0604020202020204" pitchFamily="34" charset="0"/>
                <a:cs typeface="Arial" panose="020B0604020202020204" pitchFamily="34" charset="0"/>
              </a:rPr>
              <a:t>7 </a:t>
            </a:r>
            <a:r>
              <a:rPr lang="en-US" sz="2600" b="0" i="0" dirty="0">
                <a:solidFill>
                  <a:srgbClr val="000000"/>
                </a:solidFill>
                <a:effectLst/>
                <a:latin typeface="Arial" panose="020B0604020202020204" pitchFamily="34" charset="0"/>
                <a:cs typeface="Arial" panose="020B0604020202020204" pitchFamily="34" charset="0"/>
              </a:rPr>
              <a:t>Or do you not know, brethren (for </a:t>
            </a:r>
            <a:r>
              <a:rPr lang="en-US" sz="2600" b="0" i="0" dirty="0">
                <a:solidFill>
                  <a:srgbClr val="000000"/>
                </a:solidFill>
                <a:effectLst/>
                <a:highlight>
                  <a:srgbClr val="FFFF00"/>
                </a:highlight>
                <a:latin typeface="Arial" panose="020B0604020202020204" pitchFamily="34" charset="0"/>
                <a:cs typeface="Arial" panose="020B0604020202020204" pitchFamily="34" charset="0"/>
              </a:rPr>
              <a:t>I speak to those who know the law),</a:t>
            </a:r>
            <a:r>
              <a:rPr lang="en-US" sz="2600" b="0" i="0" dirty="0">
                <a:solidFill>
                  <a:srgbClr val="000000"/>
                </a:solidFill>
                <a:effectLst/>
                <a:latin typeface="Arial" panose="020B0604020202020204" pitchFamily="34" charset="0"/>
                <a:cs typeface="Arial" panose="020B0604020202020204" pitchFamily="34" charset="0"/>
              </a:rPr>
              <a:t> that the law has dominion over a man as long as he lives? </a:t>
            </a:r>
          </a:p>
          <a:p>
            <a:pPr lvl="2" eaLnBrk="1" hangingPunct="1">
              <a:buFont typeface="Arial" panose="020B0604020202020204" pitchFamily="34" charset="0"/>
              <a:buChar char="•"/>
            </a:pPr>
            <a:endParaRPr lang="en-US" sz="26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600" dirty="0">
                <a:solidFill>
                  <a:srgbClr val="000000"/>
                </a:solidFill>
                <a:latin typeface="Arial" panose="020B0604020202020204" pitchFamily="34" charset="0"/>
                <a:cs typeface="Arial" panose="020B0604020202020204" pitchFamily="34" charset="0"/>
              </a:rPr>
              <a:t>Paul states that he is speaking to those who know the law</a:t>
            </a:r>
          </a:p>
          <a:p>
            <a:pPr lvl="1" eaLnBrk="1" hangingPunct="1">
              <a:buFont typeface="Arial" panose="020B0604020202020204" pitchFamily="34" charset="0"/>
              <a:buChar char="•"/>
            </a:pPr>
            <a:r>
              <a:rPr lang="en-US" sz="2600" b="0" i="0" dirty="0">
                <a:solidFill>
                  <a:srgbClr val="000000"/>
                </a:solidFill>
                <a:effectLst/>
                <a:latin typeface="Arial" panose="020B0604020202020204" pitchFamily="34" charset="0"/>
                <a:cs typeface="Arial" panose="020B0604020202020204" pitchFamily="34" charset="0"/>
              </a:rPr>
              <a:t>This should indicate to us that he is speaking here of the Law of Moses</a:t>
            </a:r>
          </a:p>
          <a:p>
            <a:pPr lvl="1" eaLnBrk="1" hangingPunct="1">
              <a:buFont typeface="Arial" panose="020B0604020202020204" pitchFamily="34" charset="0"/>
              <a:buChar char="•"/>
            </a:pPr>
            <a:endParaRPr lang="en-US" sz="260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44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436287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Law has Authority Over the Living</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600" dirty="0">
                <a:latin typeface="Arial" panose="020B0604020202020204" pitchFamily="34" charset="0"/>
                <a:ea typeface="ＭＳ Ｐゴシック" panose="020B0600070205080204" pitchFamily="34" charset="-128"/>
                <a:cs typeface="Arial" panose="020B0604020202020204" pitchFamily="34" charset="0"/>
              </a:rPr>
              <a:t>Rom 7:1 </a:t>
            </a:r>
            <a:r>
              <a:rPr lang="en-US" sz="2600" b="1" i="0" dirty="0">
                <a:solidFill>
                  <a:srgbClr val="000000"/>
                </a:solidFill>
                <a:effectLst/>
                <a:latin typeface="Arial" panose="020B0604020202020204" pitchFamily="34" charset="0"/>
                <a:cs typeface="Arial" panose="020B0604020202020204" pitchFamily="34" charset="0"/>
              </a:rPr>
              <a:t>7 </a:t>
            </a:r>
            <a:r>
              <a:rPr lang="en-US" sz="2600" b="0" i="0" dirty="0">
                <a:solidFill>
                  <a:srgbClr val="000000"/>
                </a:solidFill>
                <a:effectLst/>
                <a:latin typeface="Arial" panose="020B0604020202020204" pitchFamily="34" charset="0"/>
                <a:cs typeface="Arial" panose="020B0604020202020204" pitchFamily="34" charset="0"/>
              </a:rPr>
              <a:t>Or do you not know, brethren (for I speak to those who know the law), that </a:t>
            </a:r>
            <a:r>
              <a:rPr lang="en-US" sz="2600" b="0" i="0" dirty="0">
                <a:solidFill>
                  <a:srgbClr val="000000"/>
                </a:solidFill>
                <a:effectLst/>
                <a:highlight>
                  <a:srgbClr val="FFFF00"/>
                </a:highlight>
                <a:latin typeface="Arial" panose="020B0604020202020204" pitchFamily="34" charset="0"/>
                <a:cs typeface="Arial" panose="020B0604020202020204" pitchFamily="34" charset="0"/>
              </a:rPr>
              <a:t>the law has dominion over a man as long as he lives</a:t>
            </a:r>
            <a:r>
              <a:rPr lang="en-US" sz="2600" b="0" i="0" dirty="0">
                <a:solidFill>
                  <a:srgbClr val="000000"/>
                </a:solidFill>
                <a:effectLst/>
                <a:latin typeface="Arial" panose="020B0604020202020204" pitchFamily="34" charset="0"/>
                <a:cs typeface="Arial" panose="020B0604020202020204" pitchFamily="34" charset="0"/>
              </a:rPr>
              <a:t>? </a:t>
            </a:r>
          </a:p>
          <a:p>
            <a:pPr lvl="2" eaLnBrk="1" hangingPunct="1">
              <a:buFont typeface="Arial" panose="020B0604020202020204" pitchFamily="34" charset="0"/>
              <a:buChar char="•"/>
            </a:pPr>
            <a:endParaRPr lang="en-US" sz="2600" b="0" i="0" dirty="0">
              <a:solidFill>
                <a:srgbClr val="000000"/>
              </a:solidFill>
              <a:effectLst/>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600" dirty="0">
                <a:solidFill>
                  <a:srgbClr val="000000"/>
                </a:solidFill>
                <a:latin typeface="Arial" panose="020B0604020202020204" pitchFamily="34" charset="0"/>
                <a:cs typeface="Arial" panose="020B0604020202020204" pitchFamily="34" charset="0"/>
              </a:rPr>
              <a:t>The point Paul is making is that one’s relationship with the law changes at death</a:t>
            </a:r>
            <a:endParaRPr lang="en-US" sz="2600" b="0" i="0" dirty="0">
              <a:solidFill>
                <a:srgbClr val="000000"/>
              </a:solidFill>
              <a:effectLst/>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44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5754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Law has Authority Over the Living</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200" dirty="0">
                <a:latin typeface="Arial" panose="020B0604020202020204" pitchFamily="34" charset="0"/>
                <a:ea typeface="ＭＳ Ｐゴシック" panose="020B0600070205080204" pitchFamily="34" charset="-128"/>
                <a:cs typeface="Arial" panose="020B0604020202020204" pitchFamily="34" charset="0"/>
              </a:rPr>
              <a:t>Rom 7:2 </a:t>
            </a:r>
            <a:r>
              <a:rPr lang="en-US" sz="2200" b="0" i="0" dirty="0">
                <a:solidFill>
                  <a:srgbClr val="000000"/>
                </a:solidFill>
                <a:effectLst/>
                <a:latin typeface="Arial" panose="020B0604020202020204" pitchFamily="34" charset="0"/>
                <a:cs typeface="Arial" panose="020B0604020202020204" pitchFamily="34" charset="0"/>
              </a:rPr>
              <a:t>For the woman who has a husband is bound by the law to </a:t>
            </a:r>
            <a:r>
              <a:rPr lang="en-US" sz="2200" b="0" i="1" dirty="0">
                <a:solidFill>
                  <a:srgbClr val="000000"/>
                </a:solidFill>
                <a:effectLst/>
                <a:latin typeface="Arial" panose="020B0604020202020204" pitchFamily="34" charset="0"/>
                <a:cs typeface="Arial" panose="020B0604020202020204" pitchFamily="34" charset="0"/>
              </a:rPr>
              <a:t>her</a:t>
            </a:r>
            <a:r>
              <a:rPr lang="en-US" sz="2200" b="0" i="0" dirty="0">
                <a:solidFill>
                  <a:srgbClr val="000000"/>
                </a:solidFill>
                <a:effectLst/>
                <a:latin typeface="Arial" panose="020B0604020202020204" pitchFamily="34" charset="0"/>
                <a:cs typeface="Arial" panose="020B0604020202020204" pitchFamily="34" charset="0"/>
              </a:rPr>
              <a:t> husband as long as he lives. But if the husband dies, she is released from the law of </a:t>
            </a:r>
            <a:r>
              <a:rPr lang="en-US" sz="2200" b="0" i="1" dirty="0">
                <a:solidFill>
                  <a:srgbClr val="000000"/>
                </a:solidFill>
                <a:effectLst/>
                <a:latin typeface="Arial" panose="020B0604020202020204" pitchFamily="34" charset="0"/>
                <a:cs typeface="Arial" panose="020B0604020202020204" pitchFamily="34" charset="0"/>
              </a:rPr>
              <a:t>her</a:t>
            </a:r>
            <a:r>
              <a:rPr lang="en-US" sz="2200" b="0" i="0" dirty="0">
                <a:solidFill>
                  <a:srgbClr val="000000"/>
                </a:solidFill>
                <a:effectLst/>
                <a:latin typeface="Arial" panose="020B0604020202020204" pitchFamily="34" charset="0"/>
                <a:cs typeface="Arial" panose="020B0604020202020204" pitchFamily="34" charset="0"/>
              </a:rPr>
              <a:t> husband.</a:t>
            </a:r>
          </a:p>
          <a:p>
            <a:pPr lvl="1" eaLnBrk="1" hangingPunct="1">
              <a:buFont typeface="Arial" panose="020B0604020202020204" pitchFamily="34" charset="0"/>
              <a:buChar char="•"/>
            </a:pPr>
            <a:endParaRPr lang="en-US" sz="22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200" b="0" i="0" dirty="0">
                <a:solidFill>
                  <a:srgbClr val="000000"/>
                </a:solidFill>
                <a:effectLst/>
                <a:latin typeface="Arial" panose="020B0604020202020204" pitchFamily="34" charset="0"/>
                <a:cs typeface="Arial" panose="020B0604020202020204" pitchFamily="34" charset="0"/>
              </a:rPr>
              <a:t>Paul is illustrating the point that he made in the previous verse</a:t>
            </a:r>
          </a:p>
          <a:p>
            <a:pPr lvl="2" eaLnBrk="1" hangingPunct="1">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The law of Moses remains in effect only for the living</a:t>
            </a:r>
          </a:p>
          <a:p>
            <a:pPr lvl="2" eaLnBrk="1" hangingPunct="1">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The parallel is the law of marriage binds two living people together</a:t>
            </a:r>
          </a:p>
          <a:p>
            <a:pPr lvl="2" eaLnBrk="1" hangingPunct="1">
              <a:buFont typeface="Arial" panose="020B0604020202020204" pitchFamily="34" charset="0"/>
              <a:buChar char="•"/>
            </a:pPr>
            <a:r>
              <a:rPr lang="en-US" sz="2200" b="0" i="0" dirty="0">
                <a:solidFill>
                  <a:srgbClr val="000000"/>
                </a:solidFill>
                <a:effectLst/>
                <a:latin typeface="Arial" panose="020B0604020202020204" pitchFamily="34" charset="0"/>
                <a:cs typeface="Arial" panose="020B0604020202020204" pitchFamily="34" charset="0"/>
              </a:rPr>
              <a:t>If one of the two passes, the living is no longer bound to the one who has passed</a:t>
            </a:r>
          </a:p>
          <a:p>
            <a:pPr lvl="1" eaLnBrk="1" hangingPunct="1">
              <a:buFont typeface="Arial" panose="020B0604020202020204" pitchFamily="34" charset="0"/>
              <a:buChar char="•"/>
            </a:pPr>
            <a:endParaRPr lang="en-US" sz="26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endParaRPr lang="en-US" sz="2600" b="0" i="0" dirty="0">
              <a:solidFill>
                <a:srgbClr val="000000"/>
              </a:solidFill>
              <a:effectLst/>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endParaRPr lang="en-US" sz="26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endParaRPr lang="en-US" sz="2600" b="0" i="0" dirty="0">
              <a:solidFill>
                <a:srgbClr val="000000"/>
              </a:solidFill>
              <a:effectLst/>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44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82931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Law has Authority Over the Living</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7:3 </a:t>
            </a:r>
            <a:r>
              <a:rPr lang="en-US" sz="2000" b="1" i="0" baseline="30000" dirty="0">
                <a:solidFill>
                  <a:srgbClr val="000000"/>
                </a:solidFill>
                <a:effectLst/>
                <a:latin typeface="Arial" panose="020B0604020202020204" pitchFamily="34" charset="0"/>
                <a:cs typeface="Arial" panose="020B0604020202020204" pitchFamily="34" charset="0"/>
              </a:rPr>
              <a:t> </a:t>
            </a:r>
            <a:r>
              <a:rPr lang="en-US" sz="2000" b="0" i="0" dirty="0">
                <a:solidFill>
                  <a:srgbClr val="000000"/>
                </a:solidFill>
                <a:effectLst/>
                <a:latin typeface="Arial" panose="020B0604020202020204" pitchFamily="34" charset="0"/>
                <a:cs typeface="Arial" panose="020B0604020202020204" pitchFamily="34" charset="0"/>
              </a:rPr>
              <a:t>So then if, while </a:t>
            </a:r>
            <a:r>
              <a:rPr lang="en-US" sz="2000" b="0" i="1" dirty="0">
                <a:solidFill>
                  <a:srgbClr val="000000"/>
                </a:solidFill>
                <a:effectLst/>
                <a:latin typeface="Arial" panose="020B0604020202020204" pitchFamily="34" charset="0"/>
                <a:cs typeface="Arial" panose="020B0604020202020204" pitchFamily="34" charset="0"/>
              </a:rPr>
              <a:t>her</a:t>
            </a:r>
            <a:r>
              <a:rPr lang="en-US" sz="2000" b="0" i="0" dirty="0">
                <a:solidFill>
                  <a:srgbClr val="000000"/>
                </a:solidFill>
                <a:effectLst/>
                <a:latin typeface="Arial" panose="020B0604020202020204" pitchFamily="34" charset="0"/>
                <a:cs typeface="Arial" panose="020B0604020202020204" pitchFamily="34" charset="0"/>
              </a:rPr>
              <a:t> husband lives, she marries another man, she will be called an adulteress; but if her husband dies, she is free from that law, so that she is no adulteress, though she has married another man.</a:t>
            </a:r>
          </a:p>
          <a:p>
            <a:pPr lvl="1" eaLnBrk="1" hangingPunct="1">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This verse continues the thought started in verse 2</a:t>
            </a:r>
          </a:p>
          <a:p>
            <a:pPr lvl="2"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Paul now states if a woman lives with another man while she is still married, she will be known as an adulteress</a:t>
            </a:r>
          </a:p>
          <a:p>
            <a:pPr lvl="2"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If her husband dies, the law no longer holds her… she is free to marry another man</a:t>
            </a:r>
          </a:p>
          <a:p>
            <a:pPr lvl="1"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Key point: death changes the relationship to the law</a:t>
            </a:r>
          </a:p>
          <a:p>
            <a:pPr lvl="1"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Paul is going to use this idea to parallel the relationship between the spiritual death and the Law of Moses</a:t>
            </a:r>
            <a:endParaRPr lang="en-US" sz="2000" b="0" i="0" dirty="0">
              <a:solidFill>
                <a:srgbClr val="000000"/>
              </a:solidFill>
              <a:effectLst/>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endParaRPr lang="en-US" sz="26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endParaRPr lang="en-US" sz="2600" b="0" i="0" dirty="0">
              <a:solidFill>
                <a:srgbClr val="000000"/>
              </a:solidFill>
              <a:effectLst/>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44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552700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Law has Authority Over the Living</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algn="l" fontAlgn="base">
              <a:buFont typeface="+mj-lt"/>
              <a:buAutoNum type="arabicPeriod"/>
            </a:pPr>
            <a:r>
              <a:rPr lang="en-US" sz="2000" b="0" i="0" dirty="0">
                <a:solidFill>
                  <a:srgbClr val="444444"/>
                </a:solidFill>
                <a:effectLst/>
                <a:latin typeface="Roboto" panose="020B0604020202020204" pitchFamily="2" charset="0"/>
              </a:rPr>
              <a:t>Jews (and by extension Jewish Christians) were bound to the Law of Moses = “A married woman is bound by law to her husband while he lives”</a:t>
            </a:r>
          </a:p>
          <a:p>
            <a:pPr algn="l" fontAlgn="base">
              <a:buFont typeface="+mj-lt"/>
              <a:buAutoNum type="arabicPeriod"/>
            </a:pPr>
            <a:r>
              <a:rPr lang="en-US" sz="2000" b="0" i="0" dirty="0">
                <a:solidFill>
                  <a:srgbClr val="444444"/>
                </a:solidFill>
                <a:effectLst/>
                <a:latin typeface="Roboto" panose="020B0604020202020204" pitchFamily="2" charset="0"/>
              </a:rPr>
              <a:t>But the Jews were found to be adulterous to God = “She will be called an adulteress if she lives with another man while her husband is alive”</a:t>
            </a:r>
          </a:p>
          <a:p>
            <a:pPr algn="l" fontAlgn="base">
              <a:buFont typeface="+mj-lt"/>
              <a:buAutoNum type="arabicPeriod"/>
            </a:pPr>
            <a:r>
              <a:rPr lang="en-US" sz="2000" b="0" i="0" dirty="0">
                <a:solidFill>
                  <a:srgbClr val="444444"/>
                </a:solidFill>
                <a:effectLst/>
                <a:latin typeface="Roboto" panose="020B0604020202020204" pitchFamily="2" charset="0"/>
              </a:rPr>
              <a:t>Now free from the Law of Moses because we are not under the Law of Moses but under grace = “But if her husband dies, she is released from the law”</a:t>
            </a:r>
          </a:p>
          <a:p>
            <a:pPr algn="l" fontAlgn="base">
              <a:buFont typeface="+mj-lt"/>
              <a:buAutoNum type="arabicPeriod"/>
            </a:pPr>
            <a:r>
              <a:rPr lang="en-US" sz="2000" b="0" i="0" dirty="0">
                <a:solidFill>
                  <a:srgbClr val="444444"/>
                </a:solidFill>
                <a:effectLst/>
                <a:latin typeface="Roboto" panose="020B0604020202020204" pitchFamily="2" charset="0"/>
              </a:rPr>
              <a:t>Now they are in a new relationship, bound to Christ = “if she marries another”</a:t>
            </a:r>
          </a:p>
          <a:p>
            <a:pPr algn="l" fontAlgn="base">
              <a:buFont typeface="+mj-lt"/>
              <a:buAutoNum type="arabicPeriod"/>
            </a:pPr>
            <a:r>
              <a:rPr lang="en-US" sz="2000" b="0" i="0" dirty="0">
                <a:solidFill>
                  <a:srgbClr val="444444"/>
                </a:solidFill>
                <a:effectLst/>
                <a:latin typeface="Roboto" panose="020B0604020202020204" pitchFamily="2" charset="0"/>
              </a:rPr>
              <a:t>In Christ they are no longer found adulterous to God = “she is not an adulteress”</a:t>
            </a:r>
          </a:p>
          <a:p>
            <a:pPr lvl="1" eaLnBrk="1" hangingPunct="1">
              <a:buFont typeface="Arial" panose="020B0604020202020204" pitchFamily="34" charset="0"/>
              <a:buChar char="•"/>
            </a:pPr>
            <a:endParaRPr lang="en-US" sz="26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endParaRPr lang="en-US" sz="2600" b="0" i="0" dirty="0">
              <a:solidFill>
                <a:srgbClr val="000000"/>
              </a:solidFill>
              <a:effectLst/>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44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2078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Law has Authority Over the Living</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7:4 </a:t>
            </a:r>
            <a:r>
              <a:rPr lang="en-US" sz="2000" b="1" i="0" baseline="30000" dirty="0">
                <a:solidFill>
                  <a:srgbClr val="000000"/>
                </a:solidFill>
                <a:effectLst/>
                <a:latin typeface="Arial" panose="020B0604020202020204" pitchFamily="34" charset="0"/>
                <a:cs typeface="Arial" panose="020B0604020202020204" pitchFamily="34" charset="0"/>
              </a:rPr>
              <a:t> </a:t>
            </a:r>
            <a:r>
              <a:rPr lang="en-US" sz="2000" b="0" i="0" dirty="0">
                <a:solidFill>
                  <a:srgbClr val="000000"/>
                </a:solidFill>
                <a:effectLst/>
                <a:latin typeface="Arial" panose="020B0604020202020204" pitchFamily="34" charset="0"/>
                <a:cs typeface="Arial" panose="020B0604020202020204" pitchFamily="34" charset="0"/>
              </a:rPr>
              <a:t>Therefore, my brethren, you also have become dead to the law through the body of Christ, that you may be married to another—to Him who was raised from the dead, that we should bear fruit to God.</a:t>
            </a:r>
          </a:p>
          <a:p>
            <a:pPr lvl="2" eaLnBrk="1" hangingPunct="1">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Paul seems to bringing home the idea he has started tin this chapter</a:t>
            </a:r>
          </a:p>
          <a:p>
            <a:pPr lvl="2"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He begins with the idea of one who has died no longer being bound by the law in the same way a woman is no longer bound to her husband after he has died… she is free to remarry</a:t>
            </a:r>
          </a:p>
          <a:p>
            <a:pPr lvl="2"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Since you are dead to the law… you are free to be married to Christ</a:t>
            </a:r>
          </a:p>
          <a:p>
            <a:pPr lvl="2"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Freedom from one relationship allows us to begin a new one</a:t>
            </a:r>
          </a:p>
          <a:p>
            <a:pPr marL="0" lvl="1" indent="0" eaLnBrk="1" hangingPunct="1">
              <a:buNone/>
            </a:pPr>
            <a:endParaRPr lang="en-US" sz="2600" b="0" i="0" dirty="0">
              <a:solidFill>
                <a:srgbClr val="000000"/>
              </a:solidFill>
              <a:effectLst/>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44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65179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Law has Authority Over the Living</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Rom 7:5 </a:t>
            </a:r>
            <a:r>
              <a:rPr lang="en-US" sz="1800" b="1" i="0" baseline="30000" dirty="0">
                <a:solidFill>
                  <a:srgbClr val="000000"/>
                </a:solidFill>
                <a:effectLst/>
                <a:latin typeface="Arial" panose="020B0604020202020204" pitchFamily="34" charset="0"/>
                <a:cs typeface="Arial" panose="020B0604020202020204" pitchFamily="34" charset="0"/>
              </a:rPr>
              <a:t> </a:t>
            </a:r>
            <a:r>
              <a:rPr lang="en-US" sz="1800" b="0" i="0" dirty="0">
                <a:solidFill>
                  <a:srgbClr val="000000"/>
                </a:solidFill>
                <a:effectLst/>
                <a:latin typeface="Arial" panose="020B0604020202020204" pitchFamily="34" charset="0"/>
                <a:cs typeface="Arial" panose="020B0604020202020204" pitchFamily="34" charset="0"/>
              </a:rPr>
              <a:t>For when we were in the flesh, the sinful passions which were aroused by the law were at work in our members to bear fruit to death.</a:t>
            </a:r>
          </a:p>
          <a:p>
            <a:pPr lvl="1" eaLnBrk="1" hangingPunct="1">
              <a:buFont typeface="Arial" panose="020B0604020202020204" pitchFamily="34" charset="0"/>
              <a:buChar char="•"/>
            </a:pPr>
            <a:endParaRPr lang="en-US" sz="18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a:t>
            </a:r>
            <a:r>
              <a:rPr lang="en-US" sz="1800" b="0" i="0" dirty="0">
                <a:effectLst/>
                <a:latin typeface="Arial" panose="020B0604020202020204" pitchFamily="34" charset="0"/>
                <a:cs typeface="Arial" panose="020B0604020202020204" pitchFamily="34" charset="0"/>
              </a:rPr>
              <a:t>Flesh” describes being under the rule and power of sin. “The flesh” refers to being slaves to sin, to obeying our passions, and being united in Adam rather than united in Christ. Paul is not talking about our nature, but where we stand and where our allegiance is. Do we belong to the country of sin, subjected to sin’s rule and power or do we belong to Jesus, subjected to Jesus’ rule and power?</a:t>
            </a:r>
          </a:p>
          <a:p>
            <a:pPr lvl="1" eaLnBrk="1" hangingPunct="1">
              <a:buFont typeface="Arial" panose="020B0604020202020204" pitchFamily="34" charset="0"/>
              <a:buChar char="•"/>
            </a:pPr>
            <a:endParaRPr lang="en-US" sz="18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1800" dirty="0">
                <a:solidFill>
                  <a:srgbClr val="000000"/>
                </a:solidFill>
                <a:latin typeface="Arial" panose="020B0604020202020204" pitchFamily="34" charset="0"/>
                <a:cs typeface="Arial" panose="020B0604020202020204" pitchFamily="34" charset="0"/>
              </a:rPr>
              <a:t>Paul will continue to explain the idea of bear fruit to death in the coming verses… we can conclude one can only bear fruit to God apart from the Law</a:t>
            </a:r>
            <a:endParaRPr lang="en-US" sz="1800" b="0" i="0" dirty="0">
              <a:solidFill>
                <a:srgbClr val="000000"/>
              </a:solidFill>
              <a:effectLst/>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144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710114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Law has Authority Over the Living</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Rom 7:6 </a:t>
            </a:r>
            <a:r>
              <a:rPr lang="en-US" sz="2000" b="1" i="0" baseline="30000" dirty="0">
                <a:solidFill>
                  <a:srgbClr val="000000"/>
                </a:solidFill>
                <a:effectLst/>
                <a:latin typeface="Arial" panose="020B0604020202020204" pitchFamily="34" charset="0"/>
                <a:cs typeface="Arial" panose="020B0604020202020204" pitchFamily="34" charset="0"/>
              </a:rPr>
              <a:t> </a:t>
            </a:r>
            <a:r>
              <a:rPr lang="en-US" sz="2000" b="0" i="0" dirty="0">
                <a:solidFill>
                  <a:srgbClr val="000000"/>
                </a:solidFill>
                <a:effectLst/>
                <a:latin typeface="Arial" panose="020B0604020202020204" pitchFamily="34" charset="0"/>
                <a:cs typeface="Arial" panose="020B0604020202020204" pitchFamily="34" charset="0"/>
              </a:rPr>
              <a:t>But now we have been delivered from the law, having died to what we were held by, so that we should serve in the newness of the Spirit and not </a:t>
            </a:r>
            <a:r>
              <a:rPr lang="en-US" sz="2000" b="0" i="1" dirty="0">
                <a:solidFill>
                  <a:srgbClr val="000000"/>
                </a:solidFill>
                <a:effectLst/>
                <a:latin typeface="Arial" panose="020B0604020202020204" pitchFamily="34" charset="0"/>
                <a:cs typeface="Arial" panose="020B0604020202020204" pitchFamily="34" charset="0"/>
              </a:rPr>
              <a:t>in</a:t>
            </a:r>
            <a:r>
              <a:rPr lang="en-US" sz="2000" b="0" i="0" dirty="0">
                <a:solidFill>
                  <a:srgbClr val="000000"/>
                </a:solidFill>
                <a:effectLst/>
                <a:latin typeface="Arial" panose="020B0604020202020204" pitchFamily="34" charset="0"/>
                <a:cs typeface="Arial" panose="020B0604020202020204" pitchFamily="34" charset="0"/>
              </a:rPr>
              <a:t> the oldness of the letter</a:t>
            </a:r>
          </a:p>
          <a:p>
            <a:pPr lvl="1" eaLnBrk="1" hangingPunct="1">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Paul is now summarizing the points made in the first 5 verses</a:t>
            </a:r>
          </a:p>
          <a:p>
            <a:pPr lvl="2"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We are free from the law</a:t>
            </a:r>
          </a:p>
          <a:p>
            <a:pPr lvl="2"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The Law lead to death</a:t>
            </a:r>
          </a:p>
          <a:p>
            <a:pPr lvl="2"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Jesus delivered us to life and sin no longer has dominion over us</a:t>
            </a:r>
          </a:p>
          <a:p>
            <a:pPr lvl="2" eaLnBrk="1" hangingPunct="1">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This freedom is not given so we can just stop serving God but is rather given so we can serve Him better… in Spirit and not according to Written Law</a:t>
            </a:r>
          </a:p>
        </p:txBody>
      </p:sp>
    </p:spTree>
    <p:extLst>
      <p:ext uri="{BB962C8B-B14F-4D97-AF65-F5344CB8AC3E}">
        <p14:creationId xmlns:p14="http://schemas.microsoft.com/office/powerpoint/2010/main" val="430383630"/>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7128</TotalTime>
  <Words>992</Words>
  <Application>Microsoft Office PowerPoint</Application>
  <PresentationFormat>Custom</PresentationFormat>
  <Paragraphs>89</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Roboto</vt:lpstr>
      <vt:lpstr>Savoye LET Plain CC.:1.0</vt:lpstr>
      <vt:lpstr>Times New Roman</vt:lpstr>
      <vt:lpstr>Wingdings</vt:lpstr>
      <vt:lpstr>Office Theme</vt:lpstr>
      <vt:lpstr>Relationship to the Law of Moses</vt:lpstr>
      <vt:lpstr>The Law has Authority Over the Living</vt:lpstr>
      <vt:lpstr>The Law has Authority Over the Living</vt:lpstr>
      <vt:lpstr>The Law has Authority Over the Living</vt:lpstr>
      <vt:lpstr>The Law has Authority Over the Living</vt:lpstr>
      <vt:lpstr>The Law has Authority Over the Living</vt:lpstr>
      <vt:lpstr>The Law has Authority Over the Living</vt:lpstr>
      <vt:lpstr>The Law has Authority Over the Living</vt:lpstr>
      <vt:lpstr>The Law has Authority Over the Living</vt:lpstr>
      <vt:lpstr>The Law has Authority Over the Living</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341</cp:revision>
  <cp:lastPrinted>2022-08-11T16:34:45Z</cp:lastPrinted>
  <dcterms:created xsi:type="dcterms:W3CDTF">2015-06-15T16:23:32Z</dcterms:created>
  <dcterms:modified xsi:type="dcterms:W3CDTF">2022-12-17T17:43:51Z</dcterms:modified>
</cp:coreProperties>
</file>