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9728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012" autoAdjust="0"/>
  </p:normalViewPr>
  <p:slideViewPr>
    <p:cSldViewPr snapToGrid="0">
      <p:cViewPr varScale="1">
        <p:scale>
          <a:sx n="54" d="100"/>
          <a:sy n="54" d="100"/>
        </p:scale>
        <p:origin x="13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B95F00-23D7-4AB8-98E2-5C4D19E1E349}" type="datetimeFigureOut">
              <a:rPr lang="en-US" smtClean="0"/>
              <a:t>11/9/2022</a:t>
            </a:fld>
            <a:endParaRPr lang="en-US"/>
          </a:p>
        </p:txBody>
      </p:sp>
      <p:sp>
        <p:nvSpPr>
          <p:cNvPr id="4" name="Slide Image Placeholder 3"/>
          <p:cNvSpPr>
            <a:spLocks noGrp="1" noRot="1" noChangeAspect="1"/>
          </p:cNvSpPr>
          <p:nvPr>
            <p:ph type="sldImg" idx="2"/>
          </p:nvPr>
        </p:nvSpPr>
        <p:spPr>
          <a:xfrm>
            <a:off x="995363" y="1162050"/>
            <a:ext cx="5019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AAA188-34D3-4F67-8B0F-16BCE2B9BB9C}" type="slidenum">
              <a:rPr lang="en-US" smtClean="0"/>
              <a:t>‹#›</a:t>
            </a:fld>
            <a:endParaRPr lang="en-US"/>
          </a:p>
        </p:txBody>
      </p:sp>
    </p:spTree>
    <p:extLst>
      <p:ext uri="{BB962C8B-B14F-4D97-AF65-F5344CB8AC3E}">
        <p14:creationId xmlns:p14="http://schemas.microsoft.com/office/powerpoint/2010/main" val="413235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rom+8%3A37%3B+&amp;version=NKJV;NET;ESV;CSB;NASB#fen-NET-28140a"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biblegateway.com/passage/?search=rom+8%3A37%3B+&amp;version=NKJV;NET;ESV;CSB;NASB#fen-NET-28140b"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 8:37 “</a:t>
            </a:r>
            <a:r>
              <a:rPr lang="en-US" baseline="30000" dirty="0"/>
              <a:t>37 </a:t>
            </a:r>
            <a:r>
              <a:rPr lang="en-US" dirty="0"/>
              <a:t>No, in all these things we have complete victory</a:t>
            </a:r>
            <a:r>
              <a:rPr lang="en-US" baseline="30000" dirty="0"/>
              <a:t>[</a:t>
            </a:r>
            <a:r>
              <a:rPr lang="en-US" baseline="30000" dirty="0">
                <a:hlinkClick r:id="rId3" tooltip="See footnote a"/>
              </a:rPr>
              <a:t>a</a:t>
            </a:r>
            <a:r>
              <a:rPr lang="en-US" baseline="30000" dirty="0"/>
              <a:t>]</a:t>
            </a:r>
            <a:r>
              <a:rPr lang="en-US" dirty="0"/>
              <a:t> through him</a:t>
            </a:r>
            <a:r>
              <a:rPr lang="en-US" baseline="30000" dirty="0"/>
              <a:t>[</a:t>
            </a:r>
            <a:r>
              <a:rPr lang="en-US" baseline="30000" dirty="0">
                <a:hlinkClick r:id="rId4" tooltip="See footnote b"/>
              </a:rPr>
              <a:t>b</a:t>
            </a:r>
            <a:r>
              <a:rPr lang="en-US" baseline="30000" dirty="0"/>
              <a:t>]</a:t>
            </a:r>
            <a:r>
              <a:rPr lang="en-US" dirty="0"/>
              <a:t> who loved us! “</a:t>
            </a:r>
          </a:p>
          <a:p>
            <a:endParaRPr lang="en-US" dirty="0"/>
          </a:p>
          <a:p>
            <a:r>
              <a:rPr lang="en-US" dirty="0"/>
              <a:t>1 </a:t>
            </a:r>
            <a:r>
              <a:rPr lang="en-US" dirty="0" err="1"/>
              <a:t>cor</a:t>
            </a:r>
            <a:r>
              <a:rPr lang="en-US" dirty="0"/>
              <a:t> 15:57 “</a:t>
            </a:r>
            <a:r>
              <a:rPr lang="en-US" baseline="30000" dirty="0"/>
              <a:t>57 </a:t>
            </a:r>
            <a:r>
              <a:rPr lang="en-US" dirty="0"/>
              <a:t>But thanks be to God, who gives us the victory through our Lord Jesus Christ!”</a:t>
            </a:r>
          </a:p>
          <a:p>
            <a:endParaRPr lang="en-US" dirty="0"/>
          </a:p>
          <a:p>
            <a:endParaRPr lang="en-US" dirty="0"/>
          </a:p>
        </p:txBody>
      </p:sp>
      <p:sp>
        <p:nvSpPr>
          <p:cNvPr id="4" name="Slide Number Placeholder 3"/>
          <p:cNvSpPr>
            <a:spLocks noGrp="1"/>
          </p:cNvSpPr>
          <p:nvPr>
            <p:ph type="sldNum" sz="quarter" idx="5"/>
          </p:nvPr>
        </p:nvSpPr>
        <p:spPr/>
        <p:txBody>
          <a:bodyPr/>
          <a:lstStyle/>
          <a:p>
            <a:fld id="{0AAAA188-34D3-4F67-8B0F-16BCE2B9BB9C}" type="slidenum">
              <a:rPr lang="en-US" smtClean="0"/>
              <a:t>1</a:t>
            </a:fld>
            <a:endParaRPr lang="en-US"/>
          </a:p>
        </p:txBody>
      </p:sp>
    </p:spTree>
    <p:extLst>
      <p:ext uri="{BB962C8B-B14F-4D97-AF65-F5344CB8AC3E}">
        <p14:creationId xmlns:p14="http://schemas.microsoft.com/office/powerpoint/2010/main" val="4154649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30000"/>
              <a:t>14 </a:t>
            </a:r>
            <a:r>
              <a:rPr lang="en-US"/>
              <a:t>Inasmuch then as the children have partaken of flesh and blood, He Himself likewise shared in the same, that through death He might destroy him who had the power of death, that is, the devil, </a:t>
            </a:r>
            <a:r>
              <a:rPr lang="en-US" baseline="30000"/>
              <a:t>15 </a:t>
            </a:r>
            <a:r>
              <a:rPr lang="en-US"/>
              <a:t>and release those who through fear of death were all their lifetime subject to bondage. </a:t>
            </a:r>
          </a:p>
          <a:p>
            <a:endParaRPr lang="en-US"/>
          </a:p>
        </p:txBody>
      </p:sp>
      <p:sp>
        <p:nvSpPr>
          <p:cNvPr id="4" name="Slide Number Placeholder 3"/>
          <p:cNvSpPr>
            <a:spLocks noGrp="1"/>
          </p:cNvSpPr>
          <p:nvPr>
            <p:ph type="sldNum" sz="quarter" idx="5"/>
          </p:nvPr>
        </p:nvSpPr>
        <p:spPr/>
        <p:txBody>
          <a:bodyPr/>
          <a:lstStyle/>
          <a:p>
            <a:fld id="{0AAAA188-34D3-4F67-8B0F-16BCE2B9BB9C}" type="slidenum">
              <a:rPr lang="en-US" smtClean="0"/>
              <a:t>3</a:t>
            </a:fld>
            <a:endParaRPr lang="en-US"/>
          </a:p>
        </p:txBody>
      </p:sp>
    </p:spTree>
    <p:extLst>
      <p:ext uri="{BB962C8B-B14F-4D97-AF65-F5344CB8AC3E}">
        <p14:creationId xmlns:p14="http://schemas.microsoft.com/office/powerpoint/2010/main" val="80216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Jn 16:33 “</a:t>
            </a:r>
            <a:r>
              <a:rPr lang="en-US" baseline="30000" dirty="0"/>
              <a:t>33 </a:t>
            </a:r>
            <a:r>
              <a:rPr lang="en-US" dirty="0"/>
              <a:t>These things I have spoken to you, that in Me you may have peace. In the world you</a:t>
            </a:r>
            <a:r>
              <a:rPr lang="en-US" baseline="30000" dirty="0"/>
              <a:t>]</a:t>
            </a:r>
            <a:r>
              <a:rPr lang="en-US" dirty="0"/>
              <a:t>will have tribulation; but be of good cheer, I have overcome the world.”</a:t>
            </a:r>
          </a:p>
          <a:p>
            <a:endParaRPr lang="en-US" dirty="0"/>
          </a:p>
        </p:txBody>
      </p:sp>
      <p:sp>
        <p:nvSpPr>
          <p:cNvPr id="4" name="Slide Number Placeholder 3"/>
          <p:cNvSpPr>
            <a:spLocks noGrp="1"/>
          </p:cNvSpPr>
          <p:nvPr>
            <p:ph type="sldNum" sz="quarter" idx="5"/>
          </p:nvPr>
        </p:nvSpPr>
        <p:spPr/>
        <p:txBody>
          <a:bodyPr/>
          <a:lstStyle/>
          <a:p>
            <a:fld id="{0AAAA188-34D3-4F67-8B0F-16BCE2B9BB9C}" type="slidenum">
              <a:rPr lang="en-US" smtClean="0"/>
              <a:t>9</a:t>
            </a:fld>
            <a:endParaRPr lang="en-US"/>
          </a:p>
        </p:txBody>
      </p:sp>
    </p:spTree>
    <p:extLst>
      <p:ext uri="{BB962C8B-B14F-4D97-AF65-F5344CB8AC3E}">
        <p14:creationId xmlns:p14="http://schemas.microsoft.com/office/powerpoint/2010/main" val="752525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AAA188-34D3-4F67-8B0F-16BCE2B9BB9C}" type="slidenum">
              <a:rPr lang="en-US" smtClean="0"/>
              <a:t>10</a:t>
            </a:fld>
            <a:endParaRPr lang="en-US"/>
          </a:p>
        </p:txBody>
      </p:sp>
    </p:spTree>
    <p:extLst>
      <p:ext uri="{BB962C8B-B14F-4D97-AF65-F5344CB8AC3E}">
        <p14:creationId xmlns:p14="http://schemas.microsoft.com/office/powerpoint/2010/main" val="856405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AAA188-34D3-4F67-8B0F-16BCE2B9BB9C}" type="slidenum">
              <a:rPr lang="en-US" smtClean="0"/>
              <a:t>11</a:t>
            </a:fld>
            <a:endParaRPr lang="en-US"/>
          </a:p>
        </p:txBody>
      </p:sp>
    </p:spTree>
    <p:extLst>
      <p:ext uri="{BB962C8B-B14F-4D97-AF65-F5344CB8AC3E}">
        <p14:creationId xmlns:p14="http://schemas.microsoft.com/office/powerpoint/2010/main" val="70829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2569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9504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111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009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6173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61800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9588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00371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8019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587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00822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4275500806"/>
      </p:ext>
    </p:extLst>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psalm+34%3A18&amp;version=NKJV;NET;ESV;CSB;NASB#fen-NKJV-14407a"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335243F2-87BD-4C47-8358-ACFE608D3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65B33439-EC96-4835-9DF2-CFA3336E0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B2DFA-18D7-F3E4-5E4C-54F4B30F63B9}"/>
              </a:ext>
            </a:extLst>
          </p:cNvPr>
          <p:cNvSpPr>
            <a:spLocks noGrp="1"/>
          </p:cNvSpPr>
          <p:nvPr>
            <p:ph type="ctrTitle"/>
          </p:nvPr>
        </p:nvSpPr>
        <p:spPr>
          <a:xfrm>
            <a:off x="648000" y="1554630"/>
            <a:ext cx="4514074" cy="1969770"/>
          </a:xfrm>
        </p:spPr>
        <p:txBody>
          <a:bodyPr>
            <a:normAutofit/>
          </a:bodyPr>
          <a:lstStyle/>
          <a:p>
            <a:r>
              <a:rPr lang="en-US" dirty="0"/>
              <a:t>Victories in Jesus</a:t>
            </a:r>
          </a:p>
        </p:txBody>
      </p:sp>
      <p:sp>
        <p:nvSpPr>
          <p:cNvPr id="3" name="Subtitle 2">
            <a:extLst>
              <a:ext uri="{FF2B5EF4-FFF2-40B4-BE49-F238E27FC236}">
                <a16:creationId xmlns:a16="http://schemas.microsoft.com/office/drawing/2014/main" id="{EE7C0541-1470-1077-D436-EB1221BDC996}"/>
              </a:ext>
            </a:extLst>
          </p:cNvPr>
          <p:cNvSpPr>
            <a:spLocks noGrp="1"/>
          </p:cNvSpPr>
          <p:nvPr>
            <p:ph type="subTitle" idx="1"/>
          </p:nvPr>
        </p:nvSpPr>
        <p:spPr>
          <a:xfrm>
            <a:off x="648000" y="3830399"/>
            <a:ext cx="4838400" cy="993670"/>
          </a:xfrm>
        </p:spPr>
        <p:txBody>
          <a:bodyPr>
            <a:normAutofit/>
          </a:bodyPr>
          <a:lstStyle/>
          <a:p>
            <a:r>
              <a:rPr lang="en-US" b="1" i="1" dirty="0">
                <a:solidFill>
                  <a:schemeClr val="tx1"/>
                </a:solidFill>
              </a:rPr>
              <a:t>Isaiah 25:8-9 (cf. Rev 21:4)</a:t>
            </a:r>
          </a:p>
        </p:txBody>
      </p:sp>
      <p:grpSp>
        <p:nvGrpSpPr>
          <p:cNvPr id="16" name="Group 15">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69042" y="317452"/>
            <a:ext cx="1879236" cy="719230"/>
            <a:chOff x="4532666" y="505937"/>
            <a:chExt cx="2981730" cy="1027064"/>
          </a:xfrm>
        </p:grpSpPr>
        <p:sp>
          <p:nvSpPr>
            <p:cNvPr id="17"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8"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19"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21" name="Group 20">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815618" y="5503147"/>
            <a:ext cx="1905454" cy="588806"/>
            <a:chOff x="4549904" y="5078157"/>
            <a:chExt cx="3023338" cy="840818"/>
          </a:xfrm>
        </p:grpSpPr>
        <p:sp>
          <p:nvSpPr>
            <p:cNvPr id="22"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3"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4"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7" name="Picture 6" descr="Logo&#10;&#10;Description automatically generated">
            <a:extLst>
              <a:ext uri="{FF2B5EF4-FFF2-40B4-BE49-F238E27FC236}">
                <a16:creationId xmlns:a16="http://schemas.microsoft.com/office/drawing/2014/main" id="{6AC34B3F-364A-1867-B15E-589989C10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2940" y="1843696"/>
            <a:ext cx="4513320" cy="3170607"/>
          </a:xfrm>
          <a:custGeom>
            <a:avLst/>
            <a:gdLst/>
            <a:ahLst/>
            <a:cxnLst/>
            <a:rect l="l" t="t" r="r" b="b"/>
            <a:pathLst>
              <a:path w="5014800" h="5409338">
                <a:moveTo>
                  <a:pt x="0" y="0"/>
                </a:moveTo>
                <a:lnTo>
                  <a:pt x="5014800" y="0"/>
                </a:lnTo>
                <a:lnTo>
                  <a:pt x="5014800" y="5409338"/>
                </a:lnTo>
                <a:lnTo>
                  <a:pt x="0" y="5409338"/>
                </a:lnTo>
                <a:close/>
              </a:path>
            </a:pathLst>
          </a:custGeom>
        </p:spPr>
      </p:pic>
    </p:spTree>
    <p:extLst>
      <p:ext uri="{BB962C8B-B14F-4D97-AF65-F5344CB8AC3E}">
        <p14:creationId xmlns:p14="http://schemas.microsoft.com/office/powerpoint/2010/main" val="428368514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9BC50435-58AC-D63F-0CC2-C7F48BF4F4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621" y="3051278"/>
            <a:ext cx="4527454" cy="2573022"/>
          </a:xfrm>
          <a:prstGeom prst="rect">
            <a:avLst/>
          </a:prstGeom>
        </p:spPr>
      </p:pic>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dirty="0"/>
              <a:t>Victory over Trials and Hardships</a:t>
            </a:r>
          </a:p>
        </p:txBody>
      </p:sp>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568871" y="355207"/>
            <a:ext cx="4556568" cy="6147582"/>
          </a:xfrm>
        </p:spPr>
        <p:txBody>
          <a:bodyPr>
            <a:normAutofit fontScale="92500" lnSpcReduction="20000"/>
          </a:bodyPr>
          <a:lstStyle/>
          <a:p>
            <a:r>
              <a:rPr lang="en-US" sz="3100" dirty="0">
                <a:solidFill>
                  <a:schemeClr val="tx1"/>
                </a:solidFill>
              </a:rPr>
              <a:t>Trials are a part of life</a:t>
            </a:r>
          </a:p>
          <a:p>
            <a:pPr marL="0" indent="0">
              <a:buNone/>
            </a:pPr>
            <a:endParaRPr lang="en-US" sz="2600" dirty="0">
              <a:solidFill>
                <a:schemeClr val="tx1"/>
              </a:solidFill>
            </a:endParaRPr>
          </a:p>
          <a:p>
            <a:r>
              <a:rPr lang="en-US" sz="2100" dirty="0">
                <a:solidFill>
                  <a:schemeClr val="tx1"/>
                </a:solidFill>
              </a:rPr>
              <a:t>Jam 1:2-4 “</a:t>
            </a:r>
            <a:r>
              <a:rPr lang="en-US" sz="2100" baseline="30000" dirty="0">
                <a:solidFill>
                  <a:schemeClr val="tx1"/>
                </a:solidFill>
              </a:rPr>
              <a:t>2 </a:t>
            </a:r>
            <a:r>
              <a:rPr lang="en-US" sz="2100" dirty="0">
                <a:solidFill>
                  <a:schemeClr val="tx1"/>
                </a:solidFill>
              </a:rPr>
              <a:t>My brethren, count it all joy when you fall into various trials, </a:t>
            </a:r>
            <a:r>
              <a:rPr lang="en-US" sz="2100" baseline="30000" dirty="0">
                <a:solidFill>
                  <a:schemeClr val="tx1"/>
                </a:solidFill>
              </a:rPr>
              <a:t>3 </a:t>
            </a:r>
            <a:r>
              <a:rPr lang="en-US" sz="2100" dirty="0">
                <a:solidFill>
                  <a:schemeClr val="tx1"/>
                </a:solidFill>
              </a:rPr>
              <a:t>knowing that the testing of your faith produces patience. </a:t>
            </a:r>
            <a:r>
              <a:rPr lang="en-US" sz="2100" baseline="30000" dirty="0">
                <a:solidFill>
                  <a:schemeClr val="tx1"/>
                </a:solidFill>
              </a:rPr>
              <a:t>4 </a:t>
            </a:r>
            <a:r>
              <a:rPr lang="en-US" sz="2100" dirty="0">
                <a:solidFill>
                  <a:schemeClr val="tx1"/>
                </a:solidFill>
              </a:rPr>
              <a:t>But let patience have </a:t>
            </a:r>
            <a:r>
              <a:rPr lang="en-US" sz="2100" i="1" dirty="0">
                <a:solidFill>
                  <a:schemeClr val="tx1"/>
                </a:solidFill>
              </a:rPr>
              <a:t>its</a:t>
            </a:r>
            <a:r>
              <a:rPr lang="en-US" sz="2100" dirty="0">
                <a:solidFill>
                  <a:schemeClr val="tx1"/>
                </a:solidFill>
              </a:rPr>
              <a:t> perfect work, that you may be perfect and complete, lacking nothing. </a:t>
            </a:r>
          </a:p>
          <a:p>
            <a:r>
              <a:rPr lang="en-US" sz="2100" dirty="0">
                <a:solidFill>
                  <a:schemeClr val="tx1"/>
                </a:solidFill>
              </a:rPr>
              <a:t>Jam 5:10-11 “</a:t>
            </a:r>
            <a:r>
              <a:rPr lang="en-US" sz="2100" baseline="30000" dirty="0">
                <a:solidFill>
                  <a:schemeClr val="tx1"/>
                </a:solidFill>
              </a:rPr>
              <a:t>10 </a:t>
            </a:r>
            <a:r>
              <a:rPr lang="en-US" sz="2100" dirty="0">
                <a:solidFill>
                  <a:schemeClr val="tx1"/>
                </a:solidFill>
              </a:rPr>
              <a:t>My brethren, take the prophets, who spoke in the name of the Lord, as an example of suffering and patience. </a:t>
            </a:r>
            <a:r>
              <a:rPr lang="en-US" sz="2100" baseline="30000" dirty="0">
                <a:solidFill>
                  <a:schemeClr val="tx1"/>
                </a:solidFill>
              </a:rPr>
              <a:t>11 </a:t>
            </a:r>
            <a:r>
              <a:rPr lang="en-US" sz="2100" dirty="0">
                <a:solidFill>
                  <a:schemeClr val="tx1"/>
                </a:solidFill>
              </a:rPr>
              <a:t>Indeed we count them blessed who endure. You have heard of the perseverance of Job and seen the end </a:t>
            </a:r>
            <a:r>
              <a:rPr lang="en-US" sz="2100" i="1" dirty="0">
                <a:solidFill>
                  <a:schemeClr val="tx1"/>
                </a:solidFill>
              </a:rPr>
              <a:t>intended by</a:t>
            </a:r>
            <a:r>
              <a:rPr lang="en-US" sz="2100" dirty="0">
                <a:solidFill>
                  <a:schemeClr val="tx1"/>
                </a:solidFill>
              </a:rPr>
              <a:t> the Lord—that the Lord is very compassionate and merciful.</a:t>
            </a:r>
          </a:p>
          <a:p>
            <a:endParaRPr lang="en-US" sz="2400" dirty="0">
              <a:solidFill>
                <a:schemeClr val="tx1"/>
              </a:solidFill>
            </a:endParaRPr>
          </a:p>
          <a:p>
            <a:endParaRPr lang="en-US" sz="2600" dirty="0">
              <a:solidFill>
                <a:schemeClr val="tx1"/>
              </a:solidFill>
            </a:endParaRPr>
          </a:p>
          <a:p>
            <a:endParaRPr lang="en-US" dirty="0">
              <a:solidFill>
                <a:schemeClr val="tx1"/>
              </a:solidFill>
            </a:endParaRPr>
          </a:p>
          <a:p>
            <a:endParaRPr lang="en-US" dirty="0">
              <a:solidFill>
                <a:schemeClr val="tx1"/>
              </a:solidFill>
            </a:endParaRPr>
          </a:p>
          <a:p>
            <a:endParaRPr lang="en-US" sz="2400" dirty="0">
              <a:solidFill>
                <a:schemeClr val="tx1"/>
              </a:solidFill>
            </a:endParaRPr>
          </a:p>
          <a:p>
            <a:endParaRPr lang="en-US" sz="2400" dirty="0">
              <a:solidFill>
                <a:schemeClr val="tx1"/>
              </a:solidFill>
            </a:endParaRPr>
          </a:p>
          <a:p>
            <a:pPr marL="0" indent="0">
              <a:buNone/>
            </a:pPr>
            <a:endParaRPr lang="en-US" sz="6200" dirty="0">
              <a:solidFill>
                <a:schemeClr val="tx1"/>
              </a:solidFill>
            </a:endParaRPr>
          </a:p>
          <a:p>
            <a:endParaRPr lang="en-US" sz="6200" dirty="0">
              <a:solidFill>
                <a:schemeClr val="tx1"/>
              </a:solidFill>
            </a:endParaRPr>
          </a:p>
          <a:p>
            <a:endParaRPr lang="en-US" sz="3200" dirty="0">
              <a:solidFill>
                <a:srgbClr val="FFFFFF"/>
              </a:solidFill>
            </a:endParaRPr>
          </a:p>
          <a:p>
            <a:endParaRPr lang="en-US" dirty="0"/>
          </a:p>
        </p:txBody>
      </p:sp>
      <p:pic>
        <p:nvPicPr>
          <p:cNvPr id="5" name="Picture 4" descr="A person holding a flag&#10;&#10;Description automatically generated with medium confidence">
            <a:extLst>
              <a:ext uri="{FF2B5EF4-FFF2-40B4-BE49-F238E27FC236}">
                <a16:creationId xmlns:a16="http://schemas.microsoft.com/office/drawing/2014/main" id="{4AD60AF9-2C99-E875-68B1-DEA47A0D52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361" y="3051277"/>
            <a:ext cx="3860769" cy="2305117"/>
          </a:xfrm>
          <a:prstGeom prst="rect">
            <a:avLst/>
          </a:prstGeom>
        </p:spPr>
      </p:pic>
    </p:spTree>
    <p:extLst>
      <p:ext uri="{BB962C8B-B14F-4D97-AF65-F5344CB8AC3E}">
        <p14:creationId xmlns:p14="http://schemas.microsoft.com/office/powerpoint/2010/main" val="269374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9BC50435-58AC-D63F-0CC2-C7F48BF4F4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621" y="3051278"/>
            <a:ext cx="4527454" cy="2573022"/>
          </a:xfrm>
          <a:prstGeom prst="rect">
            <a:avLst/>
          </a:prstGeom>
        </p:spPr>
      </p:pic>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dirty="0"/>
              <a:t>Victory over Trials and Hardships</a:t>
            </a:r>
          </a:p>
        </p:txBody>
      </p:sp>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568871" y="355207"/>
            <a:ext cx="4556568" cy="6147582"/>
          </a:xfrm>
        </p:spPr>
        <p:txBody>
          <a:bodyPr>
            <a:normAutofit fontScale="92500" lnSpcReduction="10000"/>
          </a:bodyPr>
          <a:lstStyle/>
          <a:p>
            <a:r>
              <a:rPr lang="en-US" sz="2600" dirty="0">
                <a:solidFill>
                  <a:schemeClr val="tx1"/>
                </a:solidFill>
              </a:rPr>
              <a:t>What to remember in times of trial</a:t>
            </a:r>
          </a:p>
          <a:p>
            <a:pPr marL="0" indent="0">
              <a:buNone/>
            </a:pPr>
            <a:endParaRPr lang="en-US" sz="2600" dirty="0">
              <a:solidFill>
                <a:schemeClr val="tx1"/>
              </a:solidFill>
            </a:endParaRPr>
          </a:p>
          <a:p>
            <a:r>
              <a:rPr lang="en-US" dirty="0">
                <a:solidFill>
                  <a:schemeClr val="tx1"/>
                </a:solidFill>
              </a:rPr>
              <a:t>Rom 8:18 “</a:t>
            </a:r>
            <a:r>
              <a:rPr lang="en-US" baseline="30000" dirty="0">
                <a:solidFill>
                  <a:schemeClr val="tx1"/>
                </a:solidFill>
              </a:rPr>
              <a:t>18 </a:t>
            </a:r>
            <a:r>
              <a:rPr lang="en-US" dirty="0">
                <a:solidFill>
                  <a:schemeClr val="tx1"/>
                </a:solidFill>
              </a:rPr>
              <a:t>For I consider that the sufferings of this present time are not worthy </a:t>
            </a:r>
            <a:r>
              <a:rPr lang="en-US" i="1" dirty="0">
                <a:solidFill>
                  <a:schemeClr val="tx1"/>
                </a:solidFill>
              </a:rPr>
              <a:t>to be compared</a:t>
            </a:r>
            <a:r>
              <a:rPr lang="en-US" dirty="0">
                <a:solidFill>
                  <a:schemeClr val="tx1"/>
                </a:solidFill>
              </a:rPr>
              <a:t> with the glory which shall be revealed in us</a:t>
            </a:r>
          </a:p>
          <a:p>
            <a:r>
              <a:rPr lang="en-US" dirty="0">
                <a:solidFill>
                  <a:schemeClr val="tx1"/>
                </a:solidFill>
              </a:rPr>
              <a:t>Rom 8:28 “</a:t>
            </a:r>
            <a:r>
              <a:rPr lang="en-US" baseline="30000" dirty="0">
                <a:solidFill>
                  <a:schemeClr val="tx1"/>
                </a:solidFill>
              </a:rPr>
              <a:t>28 </a:t>
            </a:r>
            <a:r>
              <a:rPr lang="en-US" dirty="0">
                <a:solidFill>
                  <a:schemeClr val="tx1"/>
                </a:solidFill>
              </a:rPr>
              <a:t>And we know that all things work together for good to those who love God, to those who are the called according to </a:t>
            </a:r>
            <a:r>
              <a:rPr lang="en-US" i="1" dirty="0">
                <a:solidFill>
                  <a:schemeClr val="tx1"/>
                </a:solidFill>
              </a:rPr>
              <a:t>His</a:t>
            </a:r>
            <a:r>
              <a:rPr lang="en-US" dirty="0">
                <a:solidFill>
                  <a:schemeClr val="tx1"/>
                </a:solidFill>
              </a:rPr>
              <a:t> purpose. </a:t>
            </a:r>
          </a:p>
          <a:p>
            <a:r>
              <a:rPr lang="en-US" dirty="0">
                <a:solidFill>
                  <a:schemeClr val="tx1"/>
                </a:solidFill>
              </a:rPr>
              <a:t>Jam 1:12 “</a:t>
            </a:r>
            <a:r>
              <a:rPr lang="en-US" baseline="30000" dirty="0">
                <a:solidFill>
                  <a:schemeClr val="tx1"/>
                </a:solidFill>
              </a:rPr>
              <a:t>12 </a:t>
            </a:r>
            <a:r>
              <a:rPr lang="en-US" dirty="0">
                <a:solidFill>
                  <a:schemeClr val="tx1"/>
                </a:solidFill>
              </a:rPr>
              <a:t>Blessed </a:t>
            </a:r>
            <a:r>
              <a:rPr lang="en-US" i="1" dirty="0">
                <a:solidFill>
                  <a:schemeClr val="tx1"/>
                </a:solidFill>
              </a:rPr>
              <a:t>is</a:t>
            </a:r>
            <a:r>
              <a:rPr lang="en-US" dirty="0">
                <a:solidFill>
                  <a:schemeClr val="tx1"/>
                </a:solidFill>
              </a:rPr>
              <a:t> the man who endures temptation; for when he has been approved, he will receive the crown of life which the Lord has promised to those who love Him. </a:t>
            </a:r>
          </a:p>
          <a:p>
            <a:endParaRPr lang="en-US" sz="2400" dirty="0">
              <a:solidFill>
                <a:schemeClr val="tx1"/>
              </a:solidFill>
            </a:endParaRPr>
          </a:p>
          <a:p>
            <a:endParaRPr lang="en-US" sz="2600" dirty="0">
              <a:solidFill>
                <a:schemeClr val="tx1"/>
              </a:solidFill>
            </a:endParaRPr>
          </a:p>
          <a:p>
            <a:endParaRPr lang="en-US" dirty="0">
              <a:solidFill>
                <a:schemeClr val="tx1"/>
              </a:solidFill>
            </a:endParaRPr>
          </a:p>
          <a:p>
            <a:endParaRPr lang="en-US" dirty="0">
              <a:solidFill>
                <a:schemeClr val="tx1"/>
              </a:solidFill>
            </a:endParaRPr>
          </a:p>
          <a:p>
            <a:endParaRPr lang="en-US" sz="2400" dirty="0">
              <a:solidFill>
                <a:schemeClr val="tx1"/>
              </a:solidFill>
            </a:endParaRPr>
          </a:p>
          <a:p>
            <a:endParaRPr lang="en-US" sz="2400" dirty="0">
              <a:solidFill>
                <a:schemeClr val="tx1"/>
              </a:solidFill>
            </a:endParaRPr>
          </a:p>
          <a:p>
            <a:pPr marL="0" indent="0">
              <a:buNone/>
            </a:pPr>
            <a:endParaRPr lang="en-US" sz="6200" dirty="0">
              <a:solidFill>
                <a:schemeClr val="tx1"/>
              </a:solidFill>
            </a:endParaRPr>
          </a:p>
          <a:p>
            <a:endParaRPr lang="en-US" sz="6200" dirty="0">
              <a:solidFill>
                <a:schemeClr val="tx1"/>
              </a:solidFill>
            </a:endParaRPr>
          </a:p>
          <a:p>
            <a:endParaRPr lang="en-US" sz="3200" dirty="0">
              <a:solidFill>
                <a:srgbClr val="FFFFFF"/>
              </a:solidFill>
            </a:endParaRPr>
          </a:p>
          <a:p>
            <a:endParaRPr lang="en-US" dirty="0"/>
          </a:p>
        </p:txBody>
      </p:sp>
      <p:pic>
        <p:nvPicPr>
          <p:cNvPr id="5" name="Picture 4" descr="A person holding a flag&#10;&#10;Description automatically generated with medium confidence">
            <a:extLst>
              <a:ext uri="{FF2B5EF4-FFF2-40B4-BE49-F238E27FC236}">
                <a16:creationId xmlns:a16="http://schemas.microsoft.com/office/drawing/2014/main" id="{4AD60AF9-2C99-E875-68B1-DEA47A0D52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361" y="3051277"/>
            <a:ext cx="3860769" cy="2305117"/>
          </a:xfrm>
          <a:prstGeom prst="rect">
            <a:avLst/>
          </a:prstGeom>
        </p:spPr>
      </p:pic>
    </p:spTree>
    <p:extLst>
      <p:ext uri="{BB962C8B-B14F-4D97-AF65-F5344CB8AC3E}">
        <p14:creationId xmlns:p14="http://schemas.microsoft.com/office/powerpoint/2010/main" val="731627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6D40BCEC-1709-EDCC-62D3-FF804F064C6A}"/>
              </a:ext>
            </a:extLst>
          </p:cNvPr>
          <p:cNvSpPr>
            <a:spLocks noGrp="1"/>
          </p:cNvSpPr>
          <p:nvPr>
            <p:ph type="title"/>
          </p:nvPr>
        </p:nvSpPr>
        <p:spPr>
          <a:xfrm>
            <a:off x="648000" y="619201"/>
            <a:ext cx="4503420" cy="1477328"/>
          </a:xfrm>
        </p:spPr>
        <p:txBody>
          <a:bodyPr>
            <a:normAutofit/>
          </a:bodyPr>
          <a:lstStyle/>
          <a:p>
            <a:r>
              <a:rPr lang="en-US" sz="3000"/>
              <a:t>Final Thoughts</a:t>
            </a:r>
          </a:p>
        </p:txBody>
      </p:sp>
      <p:pic>
        <p:nvPicPr>
          <p:cNvPr id="5" name="Picture 4" descr="Text&#10;&#10;Description automatically generated with medium confidence">
            <a:extLst>
              <a:ext uri="{FF2B5EF4-FFF2-40B4-BE49-F238E27FC236}">
                <a16:creationId xmlns:a16="http://schemas.microsoft.com/office/drawing/2014/main" id="{BD4D02F6-4E4C-BCB7-3F12-F14EFD57D1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00" y="3226452"/>
            <a:ext cx="4514075" cy="2321936"/>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21D54C31-DC39-3162-F714-B347F444E3DF}"/>
              </a:ext>
            </a:extLst>
          </p:cNvPr>
          <p:cNvSpPr>
            <a:spLocks noGrp="1"/>
          </p:cNvSpPr>
          <p:nvPr>
            <p:ph idx="1"/>
          </p:nvPr>
        </p:nvSpPr>
        <p:spPr>
          <a:xfrm>
            <a:off x="5832000" y="633600"/>
            <a:ext cx="4492765" cy="5135374"/>
          </a:xfrm>
        </p:spPr>
        <p:txBody>
          <a:bodyPr>
            <a:normAutofit/>
          </a:bodyPr>
          <a:lstStyle/>
          <a:p>
            <a:r>
              <a:rPr lang="en-US" sz="2400" dirty="0">
                <a:solidFill>
                  <a:srgbClr val="FFFFFF"/>
                </a:solidFill>
              </a:rPr>
              <a:t>Rom 8:37 “</a:t>
            </a:r>
            <a:r>
              <a:rPr lang="en-US" sz="2400" baseline="30000" dirty="0">
                <a:solidFill>
                  <a:srgbClr val="FFFFFF"/>
                </a:solidFill>
              </a:rPr>
              <a:t>37 </a:t>
            </a:r>
            <a:r>
              <a:rPr lang="en-US" sz="2400" dirty="0">
                <a:solidFill>
                  <a:srgbClr val="FFFFFF"/>
                </a:solidFill>
              </a:rPr>
              <a:t>No, in all these things we have complete victory through him who loved us! </a:t>
            </a:r>
          </a:p>
          <a:p>
            <a:endParaRPr lang="en-US" sz="2400" dirty="0">
              <a:solidFill>
                <a:srgbClr val="FFFFFF"/>
              </a:solidFill>
            </a:endParaRPr>
          </a:p>
          <a:p>
            <a:r>
              <a:rPr lang="en-US" sz="2400" dirty="0">
                <a:solidFill>
                  <a:schemeClr val="tx1"/>
                </a:solidFill>
              </a:rPr>
              <a:t>1 Cor 15:57 “</a:t>
            </a:r>
            <a:r>
              <a:rPr lang="en-US" sz="2400" baseline="30000" dirty="0">
                <a:solidFill>
                  <a:schemeClr val="tx1"/>
                </a:solidFill>
              </a:rPr>
              <a:t>57 </a:t>
            </a:r>
            <a:r>
              <a:rPr lang="en-US" sz="2400" dirty="0">
                <a:solidFill>
                  <a:schemeClr val="tx1"/>
                </a:solidFill>
              </a:rPr>
              <a:t>But thanks </a:t>
            </a:r>
            <a:r>
              <a:rPr lang="en-US" sz="2400" i="1" dirty="0">
                <a:solidFill>
                  <a:schemeClr val="tx1"/>
                </a:solidFill>
              </a:rPr>
              <a:t>be</a:t>
            </a:r>
            <a:r>
              <a:rPr lang="en-US" sz="2400" dirty="0">
                <a:solidFill>
                  <a:schemeClr val="tx1"/>
                </a:solidFill>
              </a:rPr>
              <a:t> to God, who gives us the victory through our Lord Jesus Christ.</a:t>
            </a:r>
          </a:p>
        </p:txBody>
      </p:sp>
    </p:spTree>
    <p:extLst>
      <p:ext uri="{BB962C8B-B14F-4D97-AF65-F5344CB8AC3E}">
        <p14:creationId xmlns:p14="http://schemas.microsoft.com/office/powerpoint/2010/main" val="25743693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a:t>Victory over the fear of death and the grave</a:t>
            </a:r>
          </a:p>
        </p:txBody>
      </p:sp>
      <p:pic>
        <p:nvPicPr>
          <p:cNvPr id="5" name="Picture 4" descr="A sign on a window&#10;&#10;Description automatically generated with low confidence">
            <a:extLst>
              <a:ext uri="{FF2B5EF4-FFF2-40B4-BE49-F238E27FC236}">
                <a16:creationId xmlns:a16="http://schemas.microsoft.com/office/drawing/2014/main" id="{9A5A1114-0C06-3D78-7554-910A09F037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00" y="3100909"/>
            <a:ext cx="4514075" cy="257302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832000" y="633600"/>
            <a:ext cx="4492765" cy="5135374"/>
          </a:xfrm>
        </p:spPr>
        <p:txBody>
          <a:bodyPr>
            <a:normAutofit/>
          </a:bodyPr>
          <a:lstStyle/>
          <a:p>
            <a:r>
              <a:rPr lang="en-US" sz="3200" dirty="0">
                <a:solidFill>
                  <a:srgbClr val="FFFFFF"/>
                </a:solidFill>
              </a:rPr>
              <a:t>The universal truth of death (Can lead to fear)</a:t>
            </a:r>
          </a:p>
          <a:p>
            <a:endParaRPr lang="en-US" sz="3200" dirty="0">
              <a:solidFill>
                <a:srgbClr val="FFFFFF"/>
              </a:solidFill>
            </a:endParaRPr>
          </a:p>
          <a:p>
            <a:r>
              <a:rPr lang="en-US" sz="3200" dirty="0">
                <a:solidFill>
                  <a:srgbClr val="FFFFFF"/>
                </a:solidFill>
              </a:rPr>
              <a:t>Heb 9:27 “</a:t>
            </a:r>
            <a:r>
              <a:rPr lang="en-US" sz="3200" baseline="30000" dirty="0">
                <a:solidFill>
                  <a:srgbClr val="FFFFFF"/>
                </a:solidFill>
              </a:rPr>
              <a:t>27 </a:t>
            </a:r>
            <a:r>
              <a:rPr lang="en-US" sz="3200" dirty="0">
                <a:solidFill>
                  <a:srgbClr val="FFFFFF"/>
                </a:solidFill>
              </a:rPr>
              <a:t>And as it is appointed for men to die once, but after this the judgment, </a:t>
            </a:r>
          </a:p>
          <a:p>
            <a:endParaRPr lang="en-US" dirty="0"/>
          </a:p>
        </p:txBody>
      </p:sp>
    </p:spTree>
    <p:extLst>
      <p:ext uri="{BB962C8B-B14F-4D97-AF65-F5344CB8AC3E}">
        <p14:creationId xmlns:p14="http://schemas.microsoft.com/office/powerpoint/2010/main" val="10898760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dirty="0"/>
              <a:t>Victory over the fear of death and the grave</a:t>
            </a:r>
          </a:p>
        </p:txBody>
      </p:sp>
      <p:pic>
        <p:nvPicPr>
          <p:cNvPr id="5" name="Picture 4" descr="A sign on a window&#10;&#10;Description automatically generated with low confidence">
            <a:extLst>
              <a:ext uri="{FF2B5EF4-FFF2-40B4-BE49-F238E27FC236}">
                <a16:creationId xmlns:a16="http://schemas.microsoft.com/office/drawing/2014/main" id="{9A5A1114-0C06-3D78-7554-910A09F037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000" y="3100909"/>
            <a:ext cx="4514075" cy="257302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693746" y="385955"/>
            <a:ext cx="4941429" cy="5429907"/>
          </a:xfrm>
        </p:spPr>
        <p:txBody>
          <a:bodyPr>
            <a:normAutofit fontScale="55000" lnSpcReduction="20000"/>
          </a:bodyPr>
          <a:lstStyle/>
          <a:p>
            <a:r>
              <a:rPr lang="en-US" sz="4400" dirty="0">
                <a:solidFill>
                  <a:schemeClr val="tx1"/>
                </a:solidFill>
              </a:rPr>
              <a:t>Christ has defeated death for us</a:t>
            </a:r>
          </a:p>
          <a:p>
            <a:endParaRPr lang="en-US" sz="3200" dirty="0">
              <a:solidFill>
                <a:schemeClr val="tx1"/>
              </a:solidFill>
            </a:endParaRPr>
          </a:p>
          <a:p>
            <a:r>
              <a:rPr lang="en-US" sz="3600" baseline="30000" dirty="0">
                <a:solidFill>
                  <a:srgbClr val="FFFFFF"/>
                </a:solidFill>
              </a:rPr>
              <a:t>53 </a:t>
            </a:r>
            <a:r>
              <a:rPr lang="en-US" sz="3600" dirty="0">
                <a:solidFill>
                  <a:srgbClr val="FFFFFF"/>
                </a:solidFill>
              </a:rPr>
              <a:t>For this corruptible must put on incorruption, and this mortal </a:t>
            </a:r>
            <a:r>
              <a:rPr lang="en-US" sz="3600" i="1" dirty="0">
                <a:solidFill>
                  <a:srgbClr val="FFFFFF"/>
                </a:solidFill>
              </a:rPr>
              <a:t>must</a:t>
            </a:r>
            <a:r>
              <a:rPr lang="en-US" sz="3600" dirty="0">
                <a:solidFill>
                  <a:srgbClr val="FFFFFF"/>
                </a:solidFill>
              </a:rPr>
              <a:t> put on immortality. </a:t>
            </a:r>
            <a:r>
              <a:rPr lang="en-US" sz="3600" baseline="30000" dirty="0">
                <a:solidFill>
                  <a:srgbClr val="FFFFFF"/>
                </a:solidFill>
              </a:rPr>
              <a:t>54 </a:t>
            </a:r>
            <a:r>
              <a:rPr lang="en-US" sz="3600" dirty="0">
                <a:solidFill>
                  <a:srgbClr val="FFFFFF"/>
                </a:solidFill>
              </a:rPr>
              <a:t>So when this corruptible has put on incorruption, and this mortal has put on immortality, then shall be brought to pass the saying that is written: “Death is swallowed up in victory.”</a:t>
            </a:r>
          </a:p>
          <a:p>
            <a:r>
              <a:rPr lang="en-US" sz="3600" baseline="30000" dirty="0">
                <a:solidFill>
                  <a:srgbClr val="FFFFFF"/>
                </a:solidFill>
              </a:rPr>
              <a:t>55 </a:t>
            </a:r>
            <a:r>
              <a:rPr lang="en-US" sz="3600" dirty="0">
                <a:solidFill>
                  <a:srgbClr val="FFFFFF"/>
                </a:solidFill>
              </a:rPr>
              <a:t>“O</a:t>
            </a:r>
            <a:r>
              <a:rPr lang="en-US" sz="3600" baseline="30000" dirty="0">
                <a:solidFill>
                  <a:srgbClr val="FFFFFF"/>
                </a:solidFill>
              </a:rPr>
              <a:t> </a:t>
            </a:r>
            <a:r>
              <a:rPr lang="en-US" sz="3600" dirty="0">
                <a:solidFill>
                  <a:srgbClr val="FFFFFF"/>
                </a:solidFill>
              </a:rPr>
              <a:t>Death, where </a:t>
            </a:r>
            <a:r>
              <a:rPr lang="en-US" sz="3600" i="1" dirty="0">
                <a:solidFill>
                  <a:srgbClr val="FFFFFF"/>
                </a:solidFill>
              </a:rPr>
              <a:t>is</a:t>
            </a:r>
            <a:r>
              <a:rPr lang="en-US" sz="3600" dirty="0">
                <a:solidFill>
                  <a:srgbClr val="FFFFFF"/>
                </a:solidFill>
              </a:rPr>
              <a:t> your sting?</a:t>
            </a:r>
            <a:br>
              <a:rPr lang="en-US" sz="3600" dirty="0">
                <a:solidFill>
                  <a:srgbClr val="FFFFFF"/>
                </a:solidFill>
              </a:rPr>
            </a:br>
            <a:r>
              <a:rPr lang="en-US" sz="3600" dirty="0">
                <a:solidFill>
                  <a:srgbClr val="FFFFFF"/>
                </a:solidFill>
              </a:rPr>
              <a:t>O Hades, where </a:t>
            </a:r>
            <a:r>
              <a:rPr lang="en-US" sz="3600" i="1" dirty="0">
                <a:solidFill>
                  <a:srgbClr val="FFFFFF"/>
                </a:solidFill>
              </a:rPr>
              <a:t>is</a:t>
            </a:r>
            <a:r>
              <a:rPr lang="en-US" sz="3600" dirty="0">
                <a:solidFill>
                  <a:srgbClr val="FFFFFF"/>
                </a:solidFill>
              </a:rPr>
              <a:t> your victory?”</a:t>
            </a:r>
          </a:p>
          <a:p>
            <a:r>
              <a:rPr lang="en-US" sz="3600" baseline="30000" dirty="0">
                <a:solidFill>
                  <a:srgbClr val="FFFFFF"/>
                </a:solidFill>
              </a:rPr>
              <a:t>56 </a:t>
            </a:r>
            <a:r>
              <a:rPr lang="en-US" sz="3600" dirty="0">
                <a:solidFill>
                  <a:srgbClr val="FFFFFF"/>
                </a:solidFill>
              </a:rPr>
              <a:t>The sting of death </a:t>
            </a:r>
            <a:r>
              <a:rPr lang="en-US" sz="3600" i="1" dirty="0">
                <a:solidFill>
                  <a:srgbClr val="FFFFFF"/>
                </a:solidFill>
              </a:rPr>
              <a:t>is</a:t>
            </a:r>
            <a:r>
              <a:rPr lang="en-US" sz="3600" dirty="0">
                <a:solidFill>
                  <a:srgbClr val="FFFFFF"/>
                </a:solidFill>
              </a:rPr>
              <a:t> sin, and the strength of sin </a:t>
            </a:r>
            <a:r>
              <a:rPr lang="en-US" sz="3600" i="1" dirty="0">
                <a:solidFill>
                  <a:srgbClr val="FFFFFF"/>
                </a:solidFill>
              </a:rPr>
              <a:t>is</a:t>
            </a:r>
            <a:r>
              <a:rPr lang="en-US" sz="3600" dirty="0">
                <a:solidFill>
                  <a:srgbClr val="FFFFFF"/>
                </a:solidFill>
              </a:rPr>
              <a:t> the law. </a:t>
            </a:r>
            <a:r>
              <a:rPr lang="en-US" sz="3600" baseline="30000" dirty="0">
                <a:solidFill>
                  <a:srgbClr val="FFFFFF"/>
                </a:solidFill>
              </a:rPr>
              <a:t>57 </a:t>
            </a:r>
            <a:r>
              <a:rPr lang="en-US" sz="3600" dirty="0">
                <a:solidFill>
                  <a:srgbClr val="FFFFFF"/>
                </a:solidFill>
              </a:rPr>
              <a:t>But thanks </a:t>
            </a:r>
            <a:r>
              <a:rPr lang="en-US" sz="3600" i="1" dirty="0">
                <a:solidFill>
                  <a:srgbClr val="FFFFFF"/>
                </a:solidFill>
              </a:rPr>
              <a:t>be</a:t>
            </a:r>
            <a:r>
              <a:rPr lang="en-US" sz="3600" dirty="0">
                <a:solidFill>
                  <a:srgbClr val="FFFFFF"/>
                </a:solidFill>
              </a:rPr>
              <a:t> to God, who gives us the victory through our Lord Jesus Christ.</a:t>
            </a:r>
          </a:p>
          <a:p>
            <a:endParaRPr lang="en-US" dirty="0"/>
          </a:p>
        </p:txBody>
      </p:sp>
    </p:spTree>
    <p:extLst>
      <p:ext uri="{BB962C8B-B14F-4D97-AF65-F5344CB8AC3E}">
        <p14:creationId xmlns:p14="http://schemas.microsoft.com/office/powerpoint/2010/main" val="2873182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a:t>Victory over the fear of death and the grave</a:t>
            </a:r>
          </a:p>
        </p:txBody>
      </p:sp>
      <p:pic>
        <p:nvPicPr>
          <p:cNvPr id="5" name="Picture 4" descr="A sign on a window&#10;&#10;Description automatically generated with low confidence">
            <a:extLst>
              <a:ext uri="{FF2B5EF4-FFF2-40B4-BE49-F238E27FC236}">
                <a16:creationId xmlns:a16="http://schemas.microsoft.com/office/drawing/2014/main" id="{9A5A1114-0C06-3D78-7554-910A09F037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00" y="3100909"/>
            <a:ext cx="4514075" cy="257302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757335" y="309489"/>
            <a:ext cx="4887582" cy="5936566"/>
          </a:xfrm>
        </p:spPr>
        <p:txBody>
          <a:bodyPr>
            <a:normAutofit fontScale="40000" lnSpcReduction="20000"/>
          </a:bodyPr>
          <a:lstStyle/>
          <a:p>
            <a:r>
              <a:rPr lang="en-US" sz="5100" dirty="0">
                <a:solidFill>
                  <a:schemeClr val="tx1"/>
                </a:solidFill>
              </a:rPr>
              <a:t>Christ has defeated death for us</a:t>
            </a:r>
          </a:p>
          <a:p>
            <a:endParaRPr lang="en-US" sz="3800" dirty="0">
              <a:solidFill>
                <a:schemeClr val="tx1"/>
              </a:solidFill>
            </a:endParaRPr>
          </a:p>
          <a:p>
            <a:r>
              <a:rPr lang="en-US" sz="4500" dirty="0">
                <a:solidFill>
                  <a:schemeClr val="tx1"/>
                </a:solidFill>
              </a:rPr>
              <a:t>Rom 6:4-9 “</a:t>
            </a:r>
            <a:r>
              <a:rPr lang="en-US" sz="4500" baseline="30000" dirty="0">
                <a:solidFill>
                  <a:schemeClr val="tx1"/>
                </a:solidFill>
              </a:rPr>
              <a:t>4 </a:t>
            </a:r>
            <a:r>
              <a:rPr lang="en-US" sz="4500" dirty="0">
                <a:solidFill>
                  <a:schemeClr val="tx1"/>
                </a:solidFill>
              </a:rPr>
              <a:t>Therefore we were buried with Him through baptism into death, that just as Christ was raised from the dead by the glory of the Father, even so we also should walk in newness of life.</a:t>
            </a:r>
          </a:p>
          <a:p>
            <a:r>
              <a:rPr lang="en-US" sz="4500" baseline="30000" dirty="0">
                <a:solidFill>
                  <a:schemeClr val="tx1"/>
                </a:solidFill>
              </a:rPr>
              <a:t>5 </a:t>
            </a:r>
            <a:r>
              <a:rPr lang="en-US" sz="4500" dirty="0">
                <a:solidFill>
                  <a:schemeClr val="tx1"/>
                </a:solidFill>
              </a:rPr>
              <a:t>For if we have been united  together in the likeness of His death, certainly we also shall be </a:t>
            </a:r>
            <a:r>
              <a:rPr lang="en-US" sz="4500" i="1" dirty="0">
                <a:solidFill>
                  <a:schemeClr val="tx1"/>
                </a:solidFill>
              </a:rPr>
              <a:t>in the likeness</a:t>
            </a:r>
            <a:r>
              <a:rPr lang="en-US" sz="4500" dirty="0">
                <a:solidFill>
                  <a:schemeClr val="tx1"/>
                </a:solidFill>
              </a:rPr>
              <a:t> of </a:t>
            </a:r>
            <a:r>
              <a:rPr lang="en-US" sz="4500" i="1" dirty="0">
                <a:solidFill>
                  <a:schemeClr val="tx1"/>
                </a:solidFill>
              </a:rPr>
              <a:t>His</a:t>
            </a:r>
            <a:r>
              <a:rPr lang="en-US" sz="4500" dirty="0">
                <a:solidFill>
                  <a:schemeClr val="tx1"/>
                </a:solidFill>
              </a:rPr>
              <a:t> resurrection, </a:t>
            </a:r>
            <a:r>
              <a:rPr lang="en-US" sz="4500" baseline="30000" dirty="0">
                <a:solidFill>
                  <a:schemeClr val="tx1"/>
                </a:solidFill>
              </a:rPr>
              <a:t>6 </a:t>
            </a:r>
            <a:r>
              <a:rPr lang="en-US" sz="4500" dirty="0">
                <a:solidFill>
                  <a:schemeClr val="tx1"/>
                </a:solidFill>
              </a:rPr>
              <a:t>knowing this, that our old man was crucified with </a:t>
            </a:r>
            <a:r>
              <a:rPr lang="en-US" sz="4500" i="1" dirty="0">
                <a:solidFill>
                  <a:schemeClr val="tx1"/>
                </a:solidFill>
              </a:rPr>
              <a:t>Him,</a:t>
            </a:r>
            <a:r>
              <a:rPr lang="en-US" sz="4500" dirty="0">
                <a:solidFill>
                  <a:schemeClr val="tx1"/>
                </a:solidFill>
              </a:rPr>
              <a:t> that the body of sin might be done away with, that we should no longer be slaves of sin. </a:t>
            </a:r>
            <a:r>
              <a:rPr lang="en-US" sz="4500" baseline="30000" dirty="0">
                <a:solidFill>
                  <a:schemeClr val="tx1"/>
                </a:solidFill>
              </a:rPr>
              <a:t>7 </a:t>
            </a:r>
            <a:r>
              <a:rPr lang="en-US" sz="4500" dirty="0">
                <a:solidFill>
                  <a:schemeClr val="tx1"/>
                </a:solidFill>
              </a:rPr>
              <a:t>For he who has died has been freed from sin. </a:t>
            </a:r>
            <a:r>
              <a:rPr lang="en-US" sz="4500" baseline="30000" dirty="0">
                <a:solidFill>
                  <a:schemeClr val="tx1"/>
                </a:solidFill>
              </a:rPr>
              <a:t>8 </a:t>
            </a:r>
            <a:r>
              <a:rPr lang="en-US" sz="4500" dirty="0">
                <a:solidFill>
                  <a:schemeClr val="tx1"/>
                </a:solidFill>
              </a:rPr>
              <a:t>Now if we died with Christ, we believe that we shall also live with Him, </a:t>
            </a:r>
            <a:r>
              <a:rPr lang="en-US" sz="4500" baseline="30000" dirty="0">
                <a:solidFill>
                  <a:schemeClr val="tx1"/>
                </a:solidFill>
              </a:rPr>
              <a:t>9 </a:t>
            </a:r>
            <a:r>
              <a:rPr lang="en-US" sz="4500" dirty="0">
                <a:solidFill>
                  <a:schemeClr val="tx1"/>
                </a:solidFill>
              </a:rPr>
              <a:t>knowing that Christ, having been raised from the dead, dies no more. Death no longer has dominion over Him. </a:t>
            </a:r>
          </a:p>
          <a:p>
            <a:endParaRPr lang="en-US" sz="3200" dirty="0">
              <a:solidFill>
                <a:srgbClr val="FFFFFF"/>
              </a:solidFill>
            </a:endParaRPr>
          </a:p>
          <a:p>
            <a:endParaRPr lang="en-US" dirty="0"/>
          </a:p>
        </p:txBody>
      </p:sp>
    </p:spTree>
    <p:extLst>
      <p:ext uri="{BB962C8B-B14F-4D97-AF65-F5344CB8AC3E}">
        <p14:creationId xmlns:p14="http://schemas.microsoft.com/office/powerpoint/2010/main" val="205771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a:t>Victory over the fear of death and the grave</a:t>
            </a:r>
          </a:p>
        </p:txBody>
      </p:sp>
      <p:pic>
        <p:nvPicPr>
          <p:cNvPr id="5" name="Picture 4" descr="A sign on a window&#10;&#10;Description automatically generated with low confidence">
            <a:extLst>
              <a:ext uri="{FF2B5EF4-FFF2-40B4-BE49-F238E27FC236}">
                <a16:creationId xmlns:a16="http://schemas.microsoft.com/office/drawing/2014/main" id="{9A5A1114-0C06-3D78-7554-910A09F037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00" y="3100909"/>
            <a:ext cx="4514075" cy="257302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642346" y="323557"/>
            <a:ext cx="4682454" cy="5936566"/>
          </a:xfrm>
        </p:spPr>
        <p:txBody>
          <a:bodyPr>
            <a:normAutofit fontScale="32500" lnSpcReduction="20000"/>
          </a:bodyPr>
          <a:lstStyle/>
          <a:p>
            <a:r>
              <a:rPr lang="en-US" sz="7400" dirty="0">
                <a:solidFill>
                  <a:schemeClr val="tx1"/>
                </a:solidFill>
              </a:rPr>
              <a:t>God’s children need not fear death</a:t>
            </a:r>
          </a:p>
          <a:p>
            <a:endParaRPr lang="en-US" sz="6200" dirty="0">
              <a:solidFill>
                <a:schemeClr val="tx1"/>
              </a:solidFill>
            </a:endParaRPr>
          </a:p>
          <a:p>
            <a:r>
              <a:rPr lang="en-US" sz="6200" dirty="0">
                <a:solidFill>
                  <a:schemeClr val="tx1"/>
                </a:solidFill>
              </a:rPr>
              <a:t>1 </a:t>
            </a:r>
            <a:r>
              <a:rPr lang="en-US" sz="6200" dirty="0" err="1">
                <a:solidFill>
                  <a:schemeClr val="tx1"/>
                </a:solidFill>
              </a:rPr>
              <a:t>Thes</a:t>
            </a:r>
            <a:r>
              <a:rPr lang="en-US" sz="6200" dirty="0">
                <a:solidFill>
                  <a:schemeClr val="tx1"/>
                </a:solidFill>
              </a:rPr>
              <a:t> 4:13-18 “</a:t>
            </a:r>
            <a:r>
              <a:rPr lang="en-US" sz="6200" baseline="30000" dirty="0">
                <a:solidFill>
                  <a:schemeClr val="tx1"/>
                </a:solidFill>
              </a:rPr>
              <a:t>13 </a:t>
            </a:r>
            <a:r>
              <a:rPr lang="en-US" sz="6200" dirty="0">
                <a:solidFill>
                  <a:schemeClr val="tx1"/>
                </a:solidFill>
              </a:rPr>
              <a:t>But I do not want you to be ignorant, brethren, concerning those who have fallen asleep, lest you sorrow as others who have no hope. </a:t>
            </a:r>
            <a:r>
              <a:rPr lang="en-US" sz="6200" baseline="30000" dirty="0">
                <a:solidFill>
                  <a:schemeClr val="tx1"/>
                </a:solidFill>
              </a:rPr>
              <a:t>14 </a:t>
            </a:r>
            <a:r>
              <a:rPr lang="en-US" sz="6200" dirty="0">
                <a:solidFill>
                  <a:schemeClr val="tx1"/>
                </a:solidFill>
              </a:rPr>
              <a:t>For if we believe that Jesus died and rose again, even so God will bring with Him those who sleep in Jesus.</a:t>
            </a:r>
          </a:p>
          <a:p>
            <a:r>
              <a:rPr lang="en-US" sz="6200" baseline="30000" dirty="0">
                <a:solidFill>
                  <a:schemeClr val="tx1"/>
                </a:solidFill>
              </a:rPr>
              <a:t>15 </a:t>
            </a:r>
            <a:r>
              <a:rPr lang="en-US" sz="6200" dirty="0">
                <a:solidFill>
                  <a:schemeClr val="tx1"/>
                </a:solidFill>
              </a:rPr>
              <a:t>For this we say to you by the word of the Lord, that we who are alive </a:t>
            </a:r>
            <a:r>
              <a:rPr lang="en-US" sz="6200" i="1" dirty="0">
                <a:solidFill>
                  <a:schemeClr val="tx1"/>
                </a:solidFill>
              </a:rPr>
              <a:t>and</a:t>
            </a:r>
            <a:r>
              <a:rPr lang="en-US" sz="6200" dirty="0">
                <a:solidFill>
                  <a:schemeClr val="tx1"/>
                </a:solidFill>
              </a:rPr>
              <a:t> remain until the coming of the Lord will by no means precede those who are asleep. </a:t>
            </a:r>
          </a:p>
          <a:p>
            <a:endParaRPr lang="en-US" sz="3200" dirty="0">
              <a:solidFill>
                <a:srgbClr val="FFFFFF"/>
              </a:solidFill>
            </a:endParaRPr>
          </a:p>
          <a:p>
            <a:endParaRPr lang="en-US" dirty="0"/>
          </a:p>
        </p:txBody>
      </p:sp>
    </p:spTree>
    <p:extLst>
      <p:ext uri="{BB962C8B-B14F-4D97-AF65-F5344CB8AC3E}">
        <p14:creationId xmlns:p14="http://schemas.microsoft.com/office/powerpoint/2010/main" val="2342444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left)">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a:t>Victory over the fear of death and the grave</a:t>
            </a:r>
          </a:p>
        </p:txBody>
      </p:sp>
      <p:pic>
        <p:nvPicPr>
          <p:cNvPr id="5" name="Picture 4" descr="A sign on a window&#10;&#10;Description automatically generated with low confidence">
            <a:extLst>
              <a:ext uri="{FF2B5EF4-FFF2-40B4-BE49-F238E27FC236}">
                <a16:creationId xmlns:a16="http://schemas.microsoft.com/office/drawing/2014/main" id="{9A5A1114-0C06-3D78-7554-910A09F037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00" y="3100909"/>
            <a:ext cx="4514075" cy="2573022"/>
          </a:xfrm>
          <a:custGeom>
            <a:avLst/>
            <a:gdLst/>
            <a:ahLst/>
            <a:cxnLst/>
            <a:rect l="l" t="t" r="r" b="b"/>
            <a:pathLst>
              <a:path w="5015639" h="3501162">
                <a:moveTo>
                  <a:pt x="0" y="0"/>
                </a:moveTo>
                <a:lnTo>
                  <a:pt x="5015639" y="0"/>
                </a:lnTo>
                <a:lnTo>
                  <a:pt x="5015639" y="3501162"/>
                </a:lnTo>
                <a:lnTo>
                  <a:pt x="0" y="3501162"/>
                </a:lnTo>
                <a:close/>
              </a:path>
            </a:pathLst>
          </a:custGeom>
        </p:spPr>
      </p:pic>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757335" y="309489"/>
            <a:ext cx="4567466" cy="5936566"/>
          </a:xfrm>
        </p:spPr>
        <p:txBody>
          <a:bodyPr>
            <a:normAutofit fontScale="32500" lnSpcReduction="20000"/>
          </a:bodyPr>
          <a:lstStyle/>
          <a:p>
            <a:r>
              <a:rPr lang="en-US" sz="7400" dirty="0">
                <a:solidFill>
                  <a:schemeClr val="tx1"/>
                </a:solidFill>
              </a:rPr>
              <a:t>God’s children need not fear death</a:t>
            </a:r>
          </a:p>
          <a:p>
            <a:endParaRPr lang="en-US" sz="6200" dirty="0">
              <a:solidFill>
                <a:schemeClr val="tx1"/>
              </a:solidFill>
            </a:endParaRPr>
          </a:p>
          <a:p>
            <a:r>
              <a:rPr lang="en-US" sz="6200" dirty="0">
                <a:solidFill>
                  <a:schemeClr val="tx1"/>
                </a:solidFill>
              </a:rPr>
              <a:t>1 </a:t>
            </a:r>
            <a:r>
              <a:rPr lang="en-US" sz="6200" dirty="0" err="1">
                <a:solidFill>
                  <a:schemeClr val="tx1"/>
                </a:solidFill>
              </a:rPr>
              <a:t>Thes</a:t>
            </a:r>
            <a:r>
              <a:rPr lang="en-US" sz="6200" dirty="0">
                <a:solidFill>
                  <a:schemeClr val="tx1"/>
                </a:solidFill>
              </a:rPr>
              <a:t> 4:13-18 “</a:t>
            </a:r>
            <a:r>
              <a:rPr lang="en-US" sz="6200" baseline="30000" dirty="0">
                <a:solidFill>
                  <a:schemeClr val="tx1"/>
                </a:solidFill>
              </a:rPr>
              <a:t>16 </a:t>
            </a:r>
            <a:r>
              <a:rPr lang="en-US" sz="6200" dirty="0">
                <a:solidFill>
                  <a:schemeClr val="tx1"/>
                </a:solidFill>
              </a:rPr>
              <a:t>For the Lord Himself will descend from heaven with a shout, with the voice of an archangel, and with the trumpet of God. And the dead in Christ will rise first. </a:t>
            </a:r>
            <a:r>
              <a:rPr lang="en-US" sz="6200" baseline="30000" dirty="0">
                <a:solidFill>
                  <a:schemeClr val="tx1"/>
                </a:solidFill>
              </a:rPr>
              <a:t>17 </a:t>
            </a:r>
            <a:r>
              <a:rPr lang="en-US" sz="6200" dirty="0">
                <a:solidFill>
                  <a:schemeClr val="tx1"/>
                </a:solidFill>
              </a:rPr>
              <a:t>Then we who are alive </a:t>
            </a:r>
            <a:r>
              <a:rPr lang="en-US" sz="6200" i="1" dirty="0">
                <a:solidFill>
                  <a:schemeClr val="tx1"/>
                </a:solidFill>
              </a:rPr>
              <a:t>and</a:t>
            </a:r>
            <a:r>
              <a:rPr lang="en-US" sz="6200" dirty="0">
                <a:solidFill>
                  <a:schemeClr val="tx1"/>
                </a:solidFill>
              </a:rPr>
              <a:t> remain shall be caught up together with them in the clouds to meet the Lord in the air. And thus we shall always be with the Lord. </a:t>
            </a:r>
            <a:r>
              <a:rPr lang="en-US" sz="6200" baseline="30000" dirty="0">
                <a:solidFill>
                  <a:schemeClr val="tx1"/>
                </a:solidFill>
              </a:rPr>
              <a:t>18 </a:t>
            </a:r>
            <a:r>
              <a:rPr lang="en-US" sz="6200" dirty="0">
                <a:solidFill>
                  <a:schemeClr val="tx1"/>
                </a:solidFill>
              </a:rPr>
              <a:t>Therefore comfort one another with these words.</a:t>
            </a:r>
          </a:p>
          <a:p>
            <a:endParaRPr lang="en-US" sz="3200" dirty="0">
              <a:solidFill>
                <a:srgbClr val="FFFFFF"/>
              </a:solidFill>
            </a:endParaRPr>
          </a:p>
          <a:p>
            <a:endParaRPr lang="en-US" dirty="0"/>
          </a:p>
        </p:txBody>
      </p:sp>
    </p:spTree>
    <p:extLst>
      <p:ext uri="{BB962C8B-B14F-4D97-AF65-F5344CB8AC3E}">
        <p14:creationId xmlns:p14="http://schemas.microsoft.com/office/powerpoint/2010/main" val="282390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9BC50435-58AC-D63F-0CC2-C7F48BF4F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21" y="3051278"/>
            <a:ext cx="4527454" cy="2573022"/>
          </a:xfrm>
          <a:prstGeom prst="rect">
            <a:avLst/>
          </a:prstGeom>
        </p:spPr>
      </p:pic>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dirty="0"/>
              <a:t>Victory over heartache and pain</a:t>
            </a:r>
          </a:p>
        </p:txBody>
      </p:sp>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757335" y="309489"/>
            <a:ext cx="4567466" cy="5936566"/>
          </a:xfrm>
        </p:spPr>
        <p:txBody>
          <a:bodyPr>
            <a:normAutofit fontScale="85000" lnSpcReduction="10000"/>
          </a:bodyPr>
          <a:lstStyle/>
          <a:p>
            <a:r>
              <a:rPr lang="en-US" sz="2400" dirty="0">
                <a:solidFill>
                  <a:schemeClr val="tx1"/>
                </a:solidFill>
              </a:rPr>
              <a:t>Psalm 34:18 “</a:t>
            </a:r>
            <a:r>
              <a:rPr lang="en-US" sz="2400" baseline="30000" dirty="0">
                <a:solidFill>
                  <a:schemeClr val="tx1"/>
                </a:solidFill>
              </a:rPr>
              <a:t>18 </a:t>
            </a:r>
            <a:r>
              <a:rPr lang="en-US" sz="2400" dirty="0">
                <a:solidFill>
                  <a:schemeClr val="tx1"/>
                </a:solidFill>
              </a:rPr>
              <a:t>The </a:t>
            </a:r>
            <a:r>
              <a:rPr lang="en-US" sz="2400" cap="small" dirty="0">
                <a:solidFill>
                  <a:schemeClr val="tx1"/>
                </a:solidFill>
                <a:effectLst/>
              </a:rPr>
              <a:t>Lord</a:t>
            </a:r>
            <a:r>
              <a:rPr lang="en-US" sz="2400" dirty="0">
                <a:solidFill>
                  <a:schemeClr val="tx1"/>
                </a:solidFill>
              </a:rPr>
              <a:t> </a:t>
            </a:r>
            <a:r>
              <a:rPr lang="en-US" sz="2400" i="1" dirty="0">
                <a:solidFill>
                  <a:schemeClr val="tx1"/>
                </a:solidFill>
              </a:rPr>
              <a:t>is</a:t>
            </a:r>
            <a:r>
              <a:rPr lang="en-US" sz="2400" dirty="0">
                <a:solidFill>
                  <a:schemeClr val="tx1"/>
                </a:solidFill>
              </a:rPr>
              <a:t> near to those who have a broken heart,</a:t>
            </a:r>
            <a:br>
              <a:rPr lang="en-US" sz="2400" dirty="0">
                <a:solidFill>
                  <a:schemeClr val="tx1"/>
                </a:solidFill>
              </a:rPr>
            </a:br>
            <a:r>
              <a:rPr lang="en-US" sz="2400" dirty="0">
                <a:solidFill>
                  <a:schemeClr val="tx1"/>
                </a:solidFill>
              </a:rPr>
              <a:t>And saves such as </a:t>
            </a:r>
            <a:r>
              <a:rPr lang="en-US" sz="2400" baseline="30000" dirty="0">
                <a:solidFill>
                  <a:schemeClr val="tx1"/>
                </a:solidFill>
              </a:rPr>
              <a:t>[</a:t>
            </a:r>
            <a:r>
              <a:rPr lang="en-US" sz="2400" baseline="30000" dirty="0">
                <a:solidFill>
                  <a:schemeClr val="tx1"/>
                </a:solidFill>
                <a:hlinkClick r:id="rId3" tooltip="See footnote a">
                  <a:extLst>
                    <a:ext uri="{A12FA001-AC4F-418D-AE19-62706E023703}">
                      <ahyp:hlinkClr xmlns:ahyp="http://schemas.microsoft.com/office/drawing/2018/hyperlinkcolor" val="tx"/>
                    </a:ext>
                  </a:extLst>
                </a:hlinkClick>
              </a:rPr>
              <a:t>a</a:t>
            </a:r>
            <a:r>
              <a:rPr lang="en-US" sz="2400" baseline="30000" dirty="0">
                <a:solidFill>
                  <a:schemeClr val="tx1"/>
                </a:solidFill>
              </a:rPr>
              <a:t>]</a:t>
            </a:r>
            <a:r>
              <a:rPr lang="en-US" sz="2400" dirty="0">
                <a:solidFill>
                  <a:schemeClr val="tx1"/>
                </a:solidFill>
              </a:rPr>
              <a:t>have a contrite spirit</a:t>
            </a:r>
          </a:p>
          <a:p>
            <a:r>
              <a:rPr lang="en-US" sz="2400" dirty="0">
                <a:solidFill>
                  <a:schemeClr val="tx1"/>
                </a:solidFill>
              </a:rPr>
              <a:t>Psalm 147:3 “</a:t>
            </a:r>
            <a:r>
              <a:rPr lang="en-US" sz="2400" baseline="30000" dirty="0">
                <a:solidFill>
                  <a:schemeClr val="tx1"/>
                </a:solidFill>
              </a:rPr>
              <a:t>3 </a:t>
            </a:r>
            <a:r>
              <a:rPr lang="en-US" sz="2400" dirty="0">
                <a:solidFill>
                  <a:schemeClr val="tx1"/>
                </a:solidFill>
              </a:rPr>
              <a:t>He heals the brokenhearted And binds up their wounds.</a:t>
            </a:r>
          </a:p>
          <a:p>
            <a:r>
              <a:rPr lang="en-US" sz="2400" dirty="0">
                <a:solidFill>
                  <a:schemeClr val="tx1"/>
                </a:solidFill>
              </a:rPr>
              <a:t>Is 57:15 “</a:t>
            </a:r>
            <a:r>
              <a:rPr lang="en-US" sz="2400" baseline="30000" dirty="0">
                <a:solidFill>
                  <a:schemeClr val="tx1"/>
                </a:solidFill>
              </a:rPr>
              <a:t>5 </a:t>
            </a:r>
            <a:r>
              <a:rPr lang="en-US" sz="2400" dirty="0">
                <a:solidFill>
                  <a:schemeClr val="tx1"/>
                </a:solidFill>
              </a:rPr>
              <a:t>For thus says the High and Lofty One Who inhabits eternity, whose name </a:t>
            </a:r>
            <a:r>
              <a:rPr lang="en-US" sz="2400" i="1" dirty="0">
                <a:solidFill>
                  <a:schemeClr val="tx1"/>
                </a:solidFill>
              </a:rPr>
              <a:t>is</a:t>
            </a:r>
            <a:r>
              <a:rPr lang="en-US" sz="2400" dirty="0">
                <a:solidFill>
                  <a:schemeClr val="tx1"/>
                </a:solidFill>
              </a:rPr>
              <a:t> Holy: “I dwell in the high and holy </a:t>
            </a:r>
            <a:r>
              <a:rPr lang="en-US" sz="2400" i="1" dirty="0">
                <a:solidFill>
                  <a:schemeClr val="tx1"/>
                </a:solidFill>
              </a:rPr>
              <a:t>place, </a:t>
            </a:r>
            <a:r>
              <a:rPr lang="en-US" sz="2400" dirty="0">
                <a:solidFill>
                  <a:schemeClr val="tx1"/>
                </a:solidFill>
              </a:rPr>
              <a:t>With him </a:t>
            </a:r>
            <a:r>
              <a:rPr lang="en-US" sz="2400" i="1" dirty="0">
                <a:solidFill>
                  <a:schemeClr val="tx1"/>
                </a:solidFill>
              </a:rPr>
              <a:t>who</a:t>
            </a:r>
            <a:r>
              <a:rPr lang="en-US" sz="2400" dirty="0">
                <a:solidFill>
                  <a:schemeClr val="tx1"/>
                </a:solidFill>
              </a:rPr>
              <a:t> has a contrite and humble spirit, To revive the spirit of the humble, And to revive the heart of the contrite ones.</a:t>
            </a:r>
          </a:p>
          <a:p>
            <a:endParaRPr lang="en-US" sz="6200" dirty="0">
              <a:solidFill>
                <a:schemeClr val="tx1"/>
              </a:solidFill>
            </a:endParaRPr>
          </a:p>
          <a:p>
            <a:endParaRPr lang="en-US" sz="6200" dirty="0">
              <a:solidFill>
                <a:schemeClr val="tx1"/>
              </a:solidFill>
            </a:endParaRPr>
          </a:p>
          <a:p>
            <a:endParaRPr lang="en-US" sz="3200" dirty="0">
              <a:solidFill>
                <a:srgbClr val="FFFFFF"/>
              </a:solidFill>
            </a:endParaRPr>
          </a:p>
          <a:p>
            <a:endParaRPr lang="en-US" dirty="0"/>
          </a:p>
        </p:txBody>
      </p:sp>
      <p:pic>
        <p:nvPicPr>
          <p:cNvPr id="8" name="Picture 7" descr="Icon&#10;&#10;Description automatically generated">
            <a:extLst>
              <a:ext uri="{FF2B5EF4-FFF2-40B4-BE49-F238E27FC236}">
                <a16:creationId xmlns:a16="http://schemas.microsoft.com/office/drawing/2014/main" id="{D66DFD22-15AE-6B76-3DE3-4E6DCB6369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23" y="3051277"/>
            <a:ext cx="3993650" cy="2143125"/>
          </a:xfrm>
          <a:prstGeom prst="rect">
            <a:avLst/>
          </a:prstGeom>
        </p:spPr>
      </p:pic>
    </p:spTree>
    <p:extLst>
      <p:ext uri="{BB962C8B-B14F-4D97-AF65-F5344CB8AC3E}">
        <p14:creationId xmlns:p14="http://schemas.microsoft.com/office/powerpoint/2010/main" val="39526648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9BC50435-58AC-D63F-0CC2-C7F48BF4F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621" y="3051278"/>
            <a:ext cx="4527454" cy="2573022"/>
          </a:xfrm>
          <a:prstGeom prst="rect">
            <a:avLst/>
          </a:prstGeom>
        </p:spPr>
      </p:pic>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dirty="0"/>
              <a:t>Victory over heartache and pain</a:t>
            </a:r>
          </a:p>
        </p:txBody>
      </p:sp>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757335" y="309489"/>
            <a:ext cx="4567466" cy="5936566"/>
          </a:xfrm>
        </p:spPr>
        <p:txBody>
          <a:bodyPr>
            <a:normAutofit/>
          </a:bodyPr>
          <a:lstStyle/>
          <a:p>
            <a:endParaRPr lang="en-US" sz="2400" dirty="0">
              <a:solidFill>
                <a:schemeClr val="tx1"/>
              </a:solidFill>
            </a:endParaRPr>
          </a:p>
          <a:p>
            <a:endParaRPr lang="en-US" sz="2400" dirty="0">
              <a:solidFill>
                <a:schemeClr val="tx1"/>
              </a:solidFill>
            </a:endParaRPr>
          </a:p>
          <a:p>
            <a:endParaRPr lang="en-US" sz="2400" dirty="0">
              <a:solidFill>
                <a:schemeClr val="tx1"/>
              </a:solidFill>
            </a:endParaRPr>
          </a:p>
          <a:p>
            <a:r>
              <a:rPr lang="en-US" sz="2400" dirty="0">
                <a:solidFill>
                  <a:schemeClr val="tx1"/>
                </a:solidFill>
              </a:rPr>
              <a:t>Rev 21:4 “</a:t>
            </a:r>
            <a:r>
              <a:rPr lang="en-US" sz="2400" baseline="30000" dirty="0">
                <a:solidFill>
                  <a:schemeClr val="tx1"/>
                </a:solidFill>
              </a:rPr>
              <a:t>4 </a:t>
            </a:r>
            <a:r>
              <a:rPr lang="en-US" sz="2400" dirty="0">
                <a:solidFill>
                  <a:schemeClr val="tx1"/>
                </a:solidFill>
              </a:rPr>
              <a:t>And God will wipe away every tear from their eyes; there shall be no more death, nor sorrow, nor crying. There shall be no more pain, for the former things have passed away.”</a:t>
            </a:r>
          </a:p>
          <a:p>
            <a:endParaRPr lang="en-US" sz="6200" dirty="0">
              <a:solidFill>
                <a:schemeClr val="tx1"/>
              </a:solidFill>
            </a:endParaRPr>
          </a:p>
          <a:p>
            <a:endParaRPr lang="en-US" sz="6200" dirty="0">
              <a:solidFill>
                <a:schemeClr val="tx1"/>
              </a:solidFill>
            </a:endParaRPr>
          </a:p>
          <a:p>
            <a:endParaRPr lang="en-US" sz="3200" dirty="0">
              <a:solidFill>
                <a:srgbClr val="FFFFFF"/>
              </a:solidFill>
            </a:endParaRPr>
          </a:p>
          <a:p>
            <a:endParaRPr lang="en-US" dirty="0"/>
          </a:p>
        </p:txBody>
      </p:sp>
      <p:pic>
        <p:nvPicPr>
          <p:cNvPr id="8" name="Picture 7" descr="Icon&#10;&#10;Description automatically generated">
            <a:extLst>
              <a:ext uri="{FF2B5EF4-FFF2-40B4-BE49-F238E27FC236}">
                <a16:creationId xmlns:a16="http://schemas.microsoft.com/office/drawing/2014/main" id="{D66DFD22-15AE-6B76-3DE3-4E6DCB6369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23" y="3051277"/>
            <a:ext cx="3993650" cy="2143125"/>
          </a:xfrm>
          <a:prstGeom prst="rect">
            <a:avLst/>
          </a:prstGeom>
        </p:spPr>
      </p:pic>
    </p:spTree>
    <p:extLst>
      <p:ext uri="{BB962C8B-B14F-4D97-AF65-F5344CB8AC3E}">
        <p14:creationId xmlns:p14="http://schemas.microsoft.com/office/powerpoint/2010/main" val="401930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9BC50435-58AC-D63F-0CC2-C7F48BF4F4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621" y="3051278"/>
            <a:ext cx="4527454" cy="2573022"/>
          </a:xfrm>
          <a:prstGeom prst="rect">
            <a:avLst/>
          </a:prstGeom>
        </p:spPr>
      </p:pic>
      <p:sp useBgFill="1">
        <p:nvSpPr>
          <p:cNvPr id="10" name="Rectangle 9">
            <a:extLst>
              <a:ext uri="{FF2B5EF4-FFF2-40B4-BE49-F238E27FC236}">
                <a16:creationId xmlns:a16="http://schemas.microsoft.com/office/drawing/2014/main" id="{438E27F7-3F29-47F0-B30F-585059182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16CD8D-2899-43D9-995B-DD1278D6B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3">
            <a:extLst>
              <a:ext uri="{FF2B5EF4-FFF2-40B4-BE49-F238E27FC236}">
                <a16:creationId xmlns:a16="http://schemas.microsoft.com/office/drawing/2014/main" id="{7F38A32B-CAD5-4D19-8E90-F63EB6902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1254" y="651253"/>
            <a:ext cx="6858000" cy="5555491"/>
          </a:xfrm>
          <a:custGeom>
            <a:avLst/>
            <a:gdLst>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4440498 w 6858000"/>
              <a:gd name="connsiteY4" fmla="*/ 5734742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0" fmla="*/ 6858000 w 6858000"/>
              <a:gd name="connsiteY0" fmla="*/ 0 h 5878098"/>
              <a:gd name="connsiteX1" fmla="*/ 6858000 w 6858000"/>
              <a:gd name="connsiteY1" fmla="*/ 5780582 h 5878098"/>
              <a:gd name="connsiteX2" fmla="*/ 6766523 w 6858000"/>
              <a:gd name="connsiteY2" fmla="*/ 5777266 h 5878098"/>
              <a:gd name="connsiteX3" fmla="*/ 5437222 w 6858000"/>
              <a:gd name="connsiteY3" fmla="*/ 5734742 h 5878098"/>
              <a:gd name="connsiteX4" fmla="*/ 4440498 w 6858000"/>
              <a:gd name="connsiteY4" fmla="*/ 5734742 h 5878098"/>
              <a:gd name="connsiteX5" fmla="*/ 582209 w 6858000"/>
              <a:gd name="connsiteY5" fmla="*/ 4121983 h 5878098"/>
              <a:gd name="connsiteX6" fmla="*/ 73548 w 6858000"/>
              <a:gd name="connsiteY6" fmla="*/ 3184291 h 5878098"/>
              <a:gd name="connsiteX7" fmla="*/ 0 w 6858000"/>
              <a:gd name="connsiteY7" fmla="*/ 2994994 h 5878098"/>
              <a:gd name="connsiteX8" fmla="*/ 0 w 6858000"/>
              <a:gd name="connsiteY8" fmla="*/ 0 h 5878098"/>
              <a:gd name="connsiteX9" fmla="*/ 6858000 w 6858000"/>
              <a:gd name="connsiteY9" fmla="*/ 0 h 5878098"/>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73548 w 6858000"/>
              <a:gd name="connsiteY6" fmla="*/ 3184291 h 5780582"/>
              <a:gd name="connsiteX7" fmla="*/ 0 w 6858000"/>
              <a:gd name="connsiteY7" fmla="*/ 2994994 h 5780582"/>
              <a:gd name="connsiteX8" fmla="*/ 0 w 6858000"/>
              <a:gd name="connsiteY8" fmla="*/ 0 h 5780582"/>
              <a:gd name="connsiteX9" fmla="*/ 6858000 w 6858000"/>
              <a:gd name="connsiteY9"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582209 w 6858000"/>
              <a:gd name="connsiteY5" fmla="*/ 4121983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5437222 w 6858000"/>
              <a:gd name="connsiteY3" fmla="*/ 5734742 h 5780582"/>
              <a:gd name="connsiteX4" fmla="*/ 3010841 w 6858000"/>
              <a:gd name="connsiteY4" fmla="*/ 5469518 h 5780582"/>
              <a:gd name="connsiteX5" fmla="*/ 959581 w 6858000"/>
              <a:gd name="connsiteY5" fmla="*/ 4373609 h 5780582"/>
              <a:gd name="connsiteX6" fmla="*/ 0 w 6858000"/>
              <a:gd name="connsiteY6" fmla="*/ 2994994 h 5780582"/>
              <a:gd name="connsiteX7" fmla="*/ 0 w 6858000"/>
              <a:gd name="connsiteY7" fmla="*/ 0 h 5780582"/>
              <a:gd name="connsiteX8" fmla="*/ 6858000 w 6858000"/>
              <a:gd name="connsiteY8" fmla="*/ 0 h 5780582"/>
              <a:gd name="connsiteX0" fmla="*/ 6858000 w 6858000"/>
              <a:gd name="connsiteY0" fmla="*/ 0 h 5780582"/>
              <a:gd name="connsiteX1" fmla="*/ 6858000 w 6858000"/>
              <a:gd name="connsiteY1" fmla="*/ 5780582 h 5780582"/>
              <a:gd name="connsiteX2" fmla="*/ 6766523 w 6858000"/>
              <a:gd name="connsiteY2" fmla="*/ 5777266 h 5780582"/>
              <a:gd name="connsiteX3" fmla="*/ 3010841 w 6858000"/>
              <a:gd name="connsiteY3" fmla="*/ 5469518 h 5780582"/>
              <a:gd name="connsiteX4" fmla="*/ 959581 w 6858000"/>
              <a:gd name="connsiteY4" fmla="*/ 4373609 h 5780582"/>
              <a:gd name="connsiteX5" fmla="*/ 0 w 6858000"/>
              <a:gd name="connsiteY5" fmla="*/ 2994994 h 5780582"/>
              <a:gd name="connsiteX6" fmla="*/ 0 w 6858000"/>
              <a:gd name="connsiteY6" fmla="*/ 0 h 5780582"/>
              <a:gd name="connsiteX7" fmla="*/ 6858000 w 6858000"/>
              <a:gd name="connsiteY7"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010841 w 6858000"/>
              <a:gd name="connsiteY2" fmla="*/ 5469518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0582"/>
              <a:gd name="connsiteX1" fmla="*/ 6858000 w 6858000"/>
              <a:gd name="connsiteY1" fmla="*/ 5780582 h 5780582"/>
              <a:gd name="connsiteX2" fmla="*/ 3264841 w 6858000"/>
              <a:gd name="connsiteY2" fmla="*/ 5442316 h 5780582"/>
              <a:gd name="connsiteX3" fmla="*/ 959581 w 6858000"/>
              <a:gd name="connsiteY3" fmla="*/ 4373609 h 5780582"/>
              <a:gd name="connsiteX4" fmla="*/ 0 w 6858000"/>
              <a:gd name="connsiteY4" fmla="*/ 2994994 h 5780582"/>
              <a:gd name="connsiteX5" fmla="*/ 0 w 6858000"/>
              <a:gd name="connsiteY5" fmla="*/ 0 h 5780582"/>
              <a:gd name="connsiteX6" fmla="*/ 6858000 w 6858000"/>
              <a:gd name="connsiteY6" fmla="*/ 0 h 5780582"/>
              <a:gd name="connsiteX0" fmla="*/ 6858000 w 6858000"/>
              <a:gd name="connsiteY0" fmla="*/ 0 h 5784516"/>
              <a:gd name="connsiteX1" fmla="*/ 6858000 w 6858000"/>
              <a:gd name="connsiteY1" fmla="*/ 5780582 h 5784516"/>
              <a:gd name="connsiteX2" fmla="*/ 3264841 w 6858000"/>
              <a:gd name="connsiteY2" fmla="*/ 5442316 h 5784516"/>
              <a:gd name="connsiteX3" fmla="*/ 959581 w 6858000"/>
              <a:gd name="connsiteY3" fmla="*/ 4373609 h 5784516"/>
              <a:gd name="connsiteX4" fmla="*/ 0 w 6858000"/>
              <a:gd name="connsiteY4" fmla="*/ 2994994 h 5784516"/>
              <a:gd name="connsiteX5" fmla="*/ 0 w 6858000"/>
              <a:gd name="connsiteY5" fmla="*/ 0 h 5784516"/>
              <a:gd name="connsiteX6" fmla="*/ 6858000 w 6858000"/>
              <a:gd name="connsiteY6" fmla="*/ 0 h 5784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58000" h="5784516">
                <a:moveTo>
                  <a:pt x="6858000" y="0"/>
                </a:moveTo>
                <a:lnTo>
                  <a:pt x="6858000" y="5780582"/>
                </a:lnTo>
                <a:cubicBezTo>
                  <a:pt x="4704756" y="5812908"/>
                  <a:pt x="4198884" y="5641214"/>
                  <a:pt x="3264841" y="5442316"/>
                </a:cubicBezTo>
                <a:cubicBezTo>
                  <a:pt x="2330798" y="5243418"/>
                  <a:pt x="1503721" y="4781496"/>
                  <a:pt x="959581" y="4373609"/>
                </a:cubicBezTo>
                <a:cubicBezTo>
                  <a:pt x="415441" y="3965722"/>
                  <a:pt x="198635" y="3573180"/>
                  <a:pt x="0" y="2994994"/>
                </a:cubicBezTo>
                <a:lnTo>
                  <a:pt x="0" y="0"/>
                </a:lnTo>
                <a:lnTo>
                  <a:pt x="6858000" y="0"/>
                </a:lnTo>
                <a:close/>
              </a:path>
            </a:pathLst>
          </a:custGeom>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a16="http://schemas.microsoft.com/office/drawing/2014/main" id="{A0613E2E-86A4-1EF5-6BE7-17528449D77A}"/>
              </a:ext>
            </a:extLst>
          </p:cNvPr>
          <p:cNvSpPr>
            <a:spLocks noGrp="1"/>
          </p:cNvSpPr>
          <p:nvPr>
            <p:ph type="title"/>
          </p:nvPr>
        </p:nvSpPr>
        <p:spPr>
          <a:xfrm>
            <a:off x="648000" y="619201"/>
            <a:ext cx="4503420" cy="1477328"/>
          </a:xfrm>
        </p:spPr>
        <p:txBody>
          <a:bodyPr>
            <a:normAutofit/>
          </a:bodyPr>
          <a:lstStyle/>
          <a:p>
            <a:r>
              <a:rPr lang="en-US" sz="3000" dirty="0"/>
              <a:t>Victory over Trials and Hardships</a:t>
            </a:r>
          </a:p>
        </p:txBody>
      </p:sp>
      <p:sp>
        <p:nvSpPr>
          <p:cNvPr id="3" name="Content Placeholder 2">
            <a:extLst>
              <a:ext uri="{FF2B5EF4-FFF2-40B4-BE49-F238E27FC236}">
                <a16:creationId xmlns:a16="http://schemas.microsoft.com/office/drawing/2014/main" id="{A2C97065-F956-501F-ECB3-A3F51A89AB51}"/>
              </a:ext>
            </a:extLst>
          </p:cNvPr>
          <p:cNvSpPr>
            <a:spLocks noGrp="1"/>
          </p:cNvSpPr>
          <p:nvPr>
            <p:ph idx="1"/>
          </p:nvPr>
        </p:nvSpPr>
        <p:spPr>
          <a:xfrm>
            <a:off x="5768233" y="112541"/>
            <a:ext cx="4556568" cy="6147582"/>
          </a:xfrm>
        </p:spPr>
        <p:txBody>
          <a:bodyPr>
            <a:normAutofit fontScale="85000" lnSpcReduction="20000"/>
          </a:bodyPr>
          <a:lstStyle/>
          <a:p>
            <a:r>
              <a:rPr lang="en-US" sz="3100" dirty="0">
                <a:solidFill>
                  <a:schemeClr val="tx1"/>
                </a:solidFill>
              </a:rPr>
              <a:t>Trials are a part of life</a:t>
            </a:r>
          </a:p>
          <a:p>
            <a:pPr marL="0" indent="0">
              <a:buNone/>
            </a:pPr>
            <a:endParaRPr lang="en-US" sz="2600" dirty="0">
              <a:solidFill>
                <a:schemeClr val="tx1"/>
              </a:solidFill>
            </a:endParaRPr>
          </a:p>
          <a:p>
            <a:r>
              <a:rPr lang="en-US" sz="2600" dirty="0">
                <a:solidFill>
                  <a:schemeClr val="tx1"/>
                </a:solidFill>
              </a:rPr>
              <a:t>1 Pet 4:12-14 “</a:t>
            </a:r>
            <a:r>
              <a:rPr lang="en-US" sz="2600" baseline="30000" dirty="0">
                <a:solidFill>
                  <a:schemeClr val="tx1"/>
                </a:solidFill>
              </a:rPr>
              <a:t>12 </a:t>
            </a:r>
            <a:r>
              <a:rPr lang="en-US" sz="2600" dirty="0">
                <a:solidFill>
                  <a:schemeClr val="tx1"/>
                </a:solidFill>
              </a:rPr>
              <a:t>Beloved, do not think it strange concerning the fiery trial which is to try you, as though some strange thing happened to you; </a:t>
            </a:r>
            <a:r>
              <a:rPr lang="en-US" sz="2600" baseline="30000" dirty="0">
                <a:solidFill>
                  <a:schemeClr val="tx1"/>
                </a:solidFill>
              </a:rPr>
              <a:t>13 </a:t>
            </a:r>
            <a:r>
              <a:rPr lang="en-US" sz="2600" dirty="0">
                <a:solidFill>
                  <a:schemeClr val="tx1"/>
                </a:solidFill>
              </a:rPr>
              <a:t>but rejoice to the extent that you partake of Christ’s sufferings, that when His glory is revealed, you may also be glad with exceeding joy. </a:t>
            </a:r>
            <a:r>
              <a:rPr lang="en-US" sz="2600" baseline="30000" dirty="0">
                <a:solidFill>
                  <a:schemeClr val="tx1"/>
                </a:solidFill>
              </a:rPr>
              <a:t>14 </a:t>
            </a:r>
            <a:r>
              <a:rPr lang="en-US" sz="2600" dirty="0">
                <a:solidFill>
                  <a:schemeClr val="tx1"/>
                </a:solidFill>
              </a:rPr>
              <a:t>If you are reproached for the name of Christ, blessed </a:t>
            </a:r>
            <a:r>
              <a:rPr lang="en-US" sz="2600" i="1" dirty="0">
                <a:solidFill>
                  <a:schemeClr val="tx1"/>
                </a:solidFill>
              </a:rPr>
              <a:t>are you,</a:t>
            </a:r>
            <a:r>
              <a:rPr lang="en-US" sz="2600" dirty="0">
                <a:solidFill>
                  <a:schemeClr val="tx1"/>
                </a:solidFill>
              </a:rPr>
              <a:t> for the Spirit of glory and of God rests upon you. On their part He is blasphemed, but on your part He is glorified. </a:t>
            </a:r>
          </a:p>
          <a:p>
            <a:endParaRPr lang="en-US" dirty="0">
              <a:solidFill>
                <a:schemeClr val="tx1"/>
              </a:solidFill>
            </a:endParaRPr>
          </a:p>
          <a:p>
            <a:endParaRPr lang="en-US" dirty="0">
              <a:solidFill>
                <a:schemeClr val="tx1"/>
              </a:solidFill>
            </a:endParaRPr>
          </a:p>
          <a:p>
            <a:endParaRPr lang="en-US" sz="2400" dirty="0">
              <a:solidFill>
                <a:schemeClr val="tx1"/>
              </a:solidFill>
            </a:endParaRPr>
          </a:p>
          <a:p>
            <a:endParaRPr lang="en-US" sz="2400" dirty="0">
              <a:solidFill>
                <a:schemeClr val="tx1"/>
              </a:solidFill>
            </a:endParaRPr>
          </a:p>
          <a:p>
            <a:pPr marL="0" indent="0">
              <a:buNone/>
            </a:pPr>
            <a:endParaRPr lang="en-US" sz="6200" dirty="0">
              <a:solidFill>
                <a:schemeClr val="tx1"/>
              </a:solidFill>
            </a:endParaRPr>
          </a:p>
          <a:p>
            <a:endParaRPr lang="en-US" sz="6200" dirty="0">
              <a:solidFill>
                <a:schemeClr val="tx1"/>
              </a:solidFill>
            </a:endParaRPr>
          </a:p>
          <a:p>
            <a:endParaRPr lang="en-US" sz="3200" dirty="0">
              <a:solidFill>
                <a:srgbClr val="FFFFFF"/>
              </a:solidFill>
            </a:endParaRPr>
          </a:p>
          <a:p>
            <a:endParaRPr lang="en-US" dirty="0"/>
          </a:p>
        </p:txBody>
      </p:sp>
      <p:pic>
        <p:nvPicPr>
          <p:cNvPr id="5" name="Picture 4" descr="A person holding a flag&#10;&#10;Description automatically generated with medium confidence">
            <a:extLst>
              <a:ext uri="{FF2B5EF4-FFF2-40B4-BE49-F238E27FC236}">
                <a16:creationId xmlns:a16="http://schemas.microsoft.com/office/drawing/2014/main" id="{4AD60AF9-2C99-E875-68B1-DEA47A0D52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361" y="3051277"/>
            <a:ext cx="3860769" cy="2305117"/>
          </a:xfrm>
          <a:prstGeom prst="rect">
            <a:avLst/>
          </a:prstGeom>
        </p:spPr>
      </p:pic>
    </p:spTree>
    <p:extLst>
      <p:ext uri="{BB962C8B-B14F-4D97-AF65-F5344CB8AC3E}">
        <p14:creationId xmlns:p14="http://schemas.microsoft.com/office/powerpoint/2010/main" val="2844809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TotalTime>
  <Words>1255</Words>
  <Application>Microsoft Office PowerPoint</Application>
  <PresentationFormat>Custom</PresentationFormat>
  <Paragraphs>90</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Sagona Book</vt:lpstr>
      <vt:lpstr>The Hand Extrablack</vt:lpstr>
      <vt:lpstr>BlobVTI</vt:lpstr>
      <vt:lpstr>Victories in Jesus</vt:lpstr>
      <vt:lpstr>Victory over the fear of death and the grave</vt:lpstr>
      <vt:lpstr>Victory over the fear of death and the grave</vt:lpstr>
      <vt:lpstr>Victory over the fear of death and the grave</vt:lpstr>
      <vt:lpstr>Victory over the fear of death and the grave</vt:lpstr>
      <vt:lpstr>Victory over the fear of death and the grave</vt:lpstr>
      <vt:lpstr>Victory over heartache and pain</vt:lpstr>
      <vt:lpstr>Victory over heartache and pain</vt:lpstr>
      <vt:lpstr>Victory over Trials and Hardships</vt:lpstr>
      <vt:lpstr>Victory over Trials and Hardships</vt:lpstr>
      <vt:lpstr>Victory over Trials and Hardships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Victories in Jesus</dc:title>
  <dc:creator>Rob Miller</dc:creator>
  <cp:lastModifiedBy>West End</cp:lastModifiedBy>
  <cp:revision>1</cp:revision>
  <cp:lastPrinted>2022-11-09T23:52:47Z</cp:lastPrinted>
  <dcterms:created xsi:type="dcterms:W3CDTF">2022-11-09T16:06:04Z</dcterms:created>
  <dcterms:modified xsi:type="dcterms:W3CDTF">2022-11-09T23:53:34Z</dcterms:modified>
</cp:coreProperties>
</file>