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84" r:id="rId2"/>
    <p:sldId id="285" r:id="rId3"/>
    <p:sldId id="404" r:id="rId4"/>
    <p:sldId id="405" r:id="rId5"/>
    <p:sldId id="406" r:id="rId6"/>
    <p:sldId id="407" r:id="rId7"/>
    <p:sldId id="409" r:id="rId8"/>
    <p:sldId id="410" r:id="rId9"/>
    <p:sldId id="411" r:id="rId10"/>
    <p:sldId id="412" r:id="rId11"/>
    <p:sldId id="421" r:id="rId12"/>
    <p:sldId id="413" r:id="rId13"/>
    <p:sldId id="414" r:id="rId14"/>
    <p:sldId id="415" r:id="rId15"/>
    <p:sldId id="416" r:id="rId16"/>
    <p:sldId id="417" r:id="rId17"/>
    <p:sldId id="418" r:id="rId18"/>
    <p:sldId id="419" r:id="rId19"/>
    <p:sldId id="420" r:id="rId20"/>
    <p:sldId id="403" r:id="rId21"/>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11/12/2022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3373210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a:t>
            </a:r>
            <a:r>
              <a:rPr lang="en-US" dirty="0" err="1"/>
              <a:t>Dunagan</a:t>
            </a:r>
            <a:r>
              <a:rPr lang="en-US" dirty="0"/>
              <a:t> Beaverton church of Christ.net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428767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365984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29817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14</a:t>
            </a:fld>
            <a:endParaRPr lang="en-US" altLang="en-US"/>
          </a:p>
        </p:txBody>
      </p:sp>
    </p:spTree>
    <p:extLst>
      <p:ext uri="{BB962C8B-B14F-4D97-AF65-F5344CB8AC3E}">
        <p14:creationId xmlns:p14="http://schemas.microsoft.com/office/powerpoint/2010/main" val="3765682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15</a:t>
            </a:fld>
            <a:endParaRPr lang="en-US" altLang="en-US"/>
          </a:p>
        </p:txBody>
      </p:sp>
    </p:spTree>
    <p:extLst>
      <p:ext uri="{BB962C8B-B14F-4D97-AF65-F5344CB8AC3E}">
        <p14:creationId xmlns:p14="http://schemas.microsoft.com/office/powerpoint/2010/main" val="4108470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16</a:t>
            </a:fld>
            <a:endParaRPr lang="en-US" altLang="en-US"/>
          </a:p>
        </p:txBody>
      </p:sp>
    </p:spTree>
    <p:extLst>
      <p:ext uri="{BB962C8B-B14F-4D97-AF65-F5344CB8AC3E}">
        <p14:creationId xmlns:p14="http://schemas.microsoft.com/office/powerpoint/2010/main" val="160738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17</a:t>
            </a:fld>
            <a:endParaRPr lang="en-US" altLang="en-US"/>
          </a:p>
        </p:txBody>
      </p:sp>
    </p:spTree>
    <p:extLst>
      <p:ext uri="{BB962C8B-B14F-4D97-AF65-F5344CB8AC3E}">
        <p14:creationId xmlns:p14="http://schemas.microsoft.com/office/powerpoint/2010/main" val="3311782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18</a:t>
            </a:fld>
            <a:endParaRPr lang="en-US" altLang="en-US"/>
          </a:p>
        </p:txBody>
      </p:sp>
    </p:spTree>
    <p:extLst>
      <p:ext uri="{BB962C8B-B14F-4D97-AF65-F5344CB8AC3E}">
        <p14:creationId xmlns:p14="http://schemas.microsoft.com/office/powerpoint/2010/main" val="2982293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19</a:t>
            </a:fld>
            <a:endParaRPr lang="en-US" altLang="en-US"/>
          </a:p>
        </p:txBody>
      </p:sp>
    </p:spTree>
    <p:extLst>
      <p:ext uri="{BB962C8B-B14F-4D97-AF65-F5344CB8AC3E}">
        <p14:creationId xmlns:p14="http://schemas.microsoft.com/office/powerpoint/2010/main" val="2303254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20</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296138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72957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229908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Ezek</a:t>
            </a:r>
            <a:r>
              <a:rPr lang="en-US" dirty="0"/>
              <a:t> 18:20 “</a:t>
            </a:r>
            <a:r>
              <a:rPr lang="en-US" b="1" i="0" baseline="30000" dirty="0">
                <a:solidFill>
                  <a:srgbClr val="000000"/>
                </a:solidFill>
                <a:effectLst/>
                <a:latin typeface="system-ui"/>
              </a:rPr>
              <a:t>20 </a:t>
            </a:r>
            <a:r>
              <a:rPr lang="en-US" b="0" i="0" dirty="0">
                <a:solidFill>
                  <a:srgbClr val="000000"/>
                </a:solidFill>
                <a:effectLst/>
                <a:latin typeface="system-ui"/>
              </a:rPr>
              <a:t>The soul who sins shall die. The son shall not bear the guilt of the father, nor the father bear the guilt of the son. The righteousness of the righteous shall be upon himself, and the wickedness of the wicked shall be upon himself.</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99394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197650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a:t>
            </a:r>
            <a:r>
              <a:rPr lang="en-US" dirty="0" err="1"/>
              <a:t>Dunagan</a:t>
            </a:r>
            <a:r>
              <a:rPr lang="en-US" dirty="0"/>
              <a:t> Beaverton Church of Christ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3005902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a:t>
            </a:r>
            <a:r>
              <a:rPr lang="en-US" dirty="0" err="1"/>
              <a:t>Dunagan</a:t>
            </a:r>
            <a:r>
              <a:rPr lang="en-US" dirty="0"/>
              <a:t> Beaverton church of Christ.net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267612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a:t>
            </a:r>
            <a:r>
              <a:rPr lang="en-US" dirty="0" err="1"/>
              <a:t>Dunagan</a:t>
            </a:r>
            <a:r>
              <a:rPr lang="en-US" dirty="0"/>
              <a:t> Beaverton church of Christ.net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17282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11/12/2022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11/12/2022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11/12/2022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11/12/2022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11/12/2022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11/12/2022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11/12/2022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11/12/2022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11/12/2022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11/12/2022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11/12/2022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11/12/2022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Amplification of Justification</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5:12-16</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5:14</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5:14 “</a:t>
            </a:r>
            <a:r>
              <a:rPr lang="en-US" sz="2000" b="1" i="0" baseline="30000" dirty="0">
                <a:solidFill>
                  <a:srgbClr val="000000"/>
                </a:solidFill>
                <a:effectLst/>
                <a:latin typeface="Arial" panose="020B0604020202020204" pitchFamily="34" charset="0"/>
                <a:cs typeface="Arial" panose="020B0604020202020204" pitchFamily="34" charset="0"/>
              </a:rPr>
              <a:t>14 </a:t>
            </a:r>
            <a:r>
              <a:rPr lang="en-US" sz="2000" b="0" i="0" dirty="0">
                <a:solidFill>
                  <a:srgbClr val="000000"/>
                </a:solidFill>
                <a:effectLst/>
                <a:latin typeface="Arial" panose="020B0604020202020204" pitchFamily="34" charset="0"/>
                <a:cs typeface="Arial" panose="020B0604020202020204" pitchFamily="34" charset="0"/>
              </a:rPr>
              <a:t>Nevertheless death reigned from Adam to Moses, even over those who had not sinned according to the likeness of the transgression of Adam, who is a type of Him who was to come.</a:t>
            </a:r>
          </a:p>
          <a:p>
            <a:pPr lvl="2" eaLnBrk="1" hangingPunct="1">
              <a:buFont typeface="Arial" panose="020B0604020202020204" pitchFamily="34" charset="0"/>
              <a:buChar char="•"/>
            </a:pPr>
            <a:r>
              <a:rPr lang="en-US" sz="2000" b="1" i="0" dirty="0">
                <a:solidFill>
                  <a:srgbClr val="000000"/>
                </a:solidFill>
                <a:effectLst/>
                <a:latin typeface="Arial" panose="020B0604020202020204" pitchFamily="34" charset="0"/>
                <a:cs typeface="Arial" panose="020B0604020202020204" pitchFamily="34" charset="0"/>
              </a:rPr>
              <a:t>“According to the like of the transgression of Adam”</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POINT TO NOTE</a:t>
            </a:r>
          </a:p>
          <a:p>
            <a:pPr lvl="4"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Since these people died as a result of their own sin and it wasn't like Adam's, then they surely didn't die from Adam's sin</a:t>
            </a:r>
          </a:p>
          <a:p>
            <a:pPr lvl="4"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The distinction between theirs and Adam's would be non-existent if they had died because of Adam's sin. People die because of their </a:t>
            </a:r>
            <a:r>
              <a:rPr lang="en-US" sz="2000" i="0" dirty="0">
                <a:solidFill>
                  <a:srgbClr val="000000"/>
                </a:solidFill>
                <a:effectLst/>
                <a:latin typeface="Arial" panose="020B0604020202020204" pitchFamily="34" charset="0"/>
                <a:cs typeface="Arial" panose="020B0604020202020204" pitchFamily="34" charset="0"/>
              </a:rPr>
              <a:t>own sins</a:t>
            </a:r>
          </a:p>
          <a:p>
            <a:pPr marL="1645920" lvl="4" indent="0" eaLnBrk="1" hangingPunct="1">
              <a:buNone/>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83959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5:14</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5:14 “</a:t>
            </a:r>
            <a:r>
              <a:rPr lang="en-US" sz="2000" b="1" i="0" baseline="30000" dirty="0">
                <a:solidFill>
                  <a:srgbClr val="000000"/>
                </a:solidFill>
                <a:effectLst/>
                <a:latin typeface="Arial" panose="020B0604020202020204" pitchFamily="34" charset="0"/>
                <a:cs typeface="Arial" panose="020B0604020202020204" pitchFamily="34" charset="0"/>
              </a:rPr>
              <a:t>14 </a:t>
            </a:r>
            <a:r>
              <a:rPr lang="en-US" sz="2000" b="0" i="0" dirty="0">
                <a:solidFill>
                  <a:srgbClr val="000000"/>
                </a:solidFill>
                <a:effectLst/>
                <a:latin typeface="Arial" panose="020B0604020202020204" pitchFamily="34" charset="0"/>
                <a:cs typeface="Arial" panose="020B0604020202020204" pitchFamily="34" charset="0"/>
              </a:rPr>
              <a:t>Nevertheless death reigned from Adam to Moses, even over those who had not sinned according to the likeness of the transgression of Adam, who is a type of Him who was to come.</a:t>
            </a:r>
          </a:p>
          <a:p>
            <a:pPr lvl="2" eaLnBrk="1" hangingPunct="1">
              <a:buFont typeface="Arial" panose="020B0604020202020204" pitchFamily="34" charset="0"/>
              <a:buChar char="•"/>
            </a:pPr>
            <a:r>
              <a:rPr lang="en-US" sz="2000" b="1" i="0" dirty="0">
                <a:solidFill>
                  <a:srgbClr val="000000"/>
                </a:solidFill>
                <a:effectLst/>
                <a:latin typeface="Arial" panose="020B0604020202020204" pitchFamily="34" charset="0"/>
                <a:cs typeface="Arial" panose="020B0604020202020204" pitchFamily="34" charset="0"/>
              </a:rPr>
              <a:t>“Who is a type of Him who was to come”</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Adam is the "who" in this verse and Jesus is "of him that was to come“</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Adam was the father of the race as it fell under bondage to sin</a:t>
            </a:r>
            <a:endParaRPr lang="en-US" sz="20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Christ is the father of the race as it finds salvation from God by grace</a:t>
            </a:r>
          </a:p>
          <a:p>
            <a:pPr lvl="3" eaLnBrk="1" hangingPunct="1">
              <a:buFont typeface="Arial" panose="020B0604020202020204" pitchFamily="34" charset="0"/>
              <a:buChar char="•"/>
            </a:pPr>
            <a:endParaRPr lang="en-US" sz="1640" i="0" dirty="0">
              <a:solidFill>
                <a:srgbClr val="000000"/>
              </a:solidFill>
              <a:effectLst/>
              <a:latin typeface="Arial" panose="020B0604020202020204" pitchFamily="34" charset="0"/>
              <a:cs typeface="Arial" panose="020B0604020202020204" pitchFamily="34" charset="0"/>
            </a:endParaRPr>
          </a:p>
          <a:p>
            <a:pPr marL="1645920" lvl="4" indent="0" eaLnBrk="1" hangingPunct="1">
              <a:buNone/>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80528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5:15</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5:15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But the free gift </a:t>
            </a:r>
            <a:r>
              <a:rPr lang="en-US" sz="1800" b="0" i="1" dirty="0">
                <a:solidFill>
                  <a:srgbClr val="000000"/>
                </a:solidFill>
                <a:effectLst/>
                <a:latin typeface="Arial" panose="020B0604020202020204" pitchFamily="34" charset="0"/>
                <a:cs typeface="Arial" panose="020B0604020202020204" pitchFamily="34" charset="0"/>
              </a:rPr>
              <a:t>is</a:t>
            </a:r>
            <a:r>
              <a:rPr lang="en-US" sz="1800" b="0" i="0" dirty="0">
                <a:solidFill>
                  <a:srgbClr val="000000"/>
                </a:solidFill>
                <a:effectLst/>
                <a:latin typeface="Arial" panose="020B0604020202020204" pitchFamily="34" charset="0"/>
                <a:cs typeface="Arial" panose="020B0604020202020204" pitchFamily="34" charset="0"/>
              </a:rPr>
              <a:t> not like the offense. For if by the one man’s offense many died, much more the grace of God and the gift by the grace of the one Man, Jesus Christ, abounded to many.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In our previous lesson we talked about the tension that exists between verse 12 and verses 15-19. Verse 12 says that death spread to all because all of us sin. Verses 15-19 says that we were made sinners because of Adam’s disobedience</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Verse 14 was a very important verse that must be applied to verses 15-19</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Paul said that Adam was a type of the one to come. Both the action of Adam and the action of the one to come (Jesus) affected humanity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good news is that what Jesus did was not like what Adam</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effect was the same, but the act was not the same</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free gift of Jesus is not like the trespass of Adam</a:t>
            </a: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2316661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5:15</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5:15 “</a:t>
            </a:r>
            <a:r>
              <a:rPr lang="en-US" sz="2000" b="1" i="0" baseline="30000" dirty="0">
                <a:solidFill>
                  <a:srgbClr val="000000"/>
                </a:solidFill>
                <a:effectLst/>
                <a:latin typeface="Arial" panose="020B0604020202020204" pitchFamily="34" charset="0"/>
                <a:cs typeface="Arial" panose="020B0604020202020204" pitchFamily="34" charset="0"/>
              </a:rPr>
              <a:t>15 </a:t>
            </a:r>
            <a:r>
              <a:rPr lang="en-US" sz="2000" b="0" i="0" dirty="0">
                <a:solidFill>
                  <a:srgbClr val="000000"/>
                </a:solidFill>
                <a:effectLst/>
                <a:latin typeface="Arial" panose="020B0604020202020204" pitchFamily="34" charset="0"/>
                <a:cs typeface="Arial" panose="020B0604020202020204" pitchFamily="34" charset="0"/>
              </a:rPr>
              <a:t>But the free gift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not like the offense. For if by the one man’s offense many died, much more the grace of God and the gift by the grace of the one Man, Jesus Christ, abounded to many.</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Adam’s affect on humanity was that many died (spiritual death)</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Jesus has done something of greater weight and impact. Jesus’ affect on humanity was grace… Grace has abounded for many</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Because of what Adam did, many died. Because of what Jesus did, many have grace abounding</a:t>
            </a:r>
            <a:endParaRPr lang="en-US" sz="20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Paul calls what Jesus did a gift. Further, it is by the grace of Jesus that the gift of grace overflowed to many</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0800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5:15</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5:15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But the free gift </a:t>
            </a:r>
            <a:r>
              <a:rPr lang="en-US" sz="1800" b="0" i="1" dirty="0">
                <a:solidFill>
                  <a:srgbClr val="000000"/>
                </a:solidFill>
                <a:effectLst/>
                <a:latin typeface="Arial" panose="020B0604020202020204" pitchFamily="34" charset="0"/>
                <a:cs typeface="Arial" panose="020B0604020202020204" pitchFamily="34" charset="0"/>
              </a:rPr>
              <a:t>is</a:t>
            </a:r>
            <a:r>
              <a:rPr lang="en-US" sz="1800" b="0" i="0" dirty="0">
                <a:solidFill>
                  <a:srgbClr val="000000"/>
                </a:solidFill>
                <a:effectLst/>
                <a:latin typeface="Arial" panose="020B0604020202020204" pitchFamily="34" charset="0"/>
                <a:cs typeface="Arial" panose="020B0604020202020204" pitchFamily="34" charset="0"/>
              </a:rPr>
              <a:t> not like the offense. For if by the one man’s offense many died, much more the grace of God and the gift by the grace of the one Man, Jesus Christ, abounded to many.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As we noted last week, but need to note again, we have to consider the parallel and hold that parallel intact</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Paul cannot be saying that everyone is lost because of Adam’s sin because the answer would be that everyone is saved because of Jesus’ grace… This does not fit the rest of the scriptures</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In the same way, Paul cannot be saying that what we did brought our sin and what we did brought our salvation. This will not work either… In Romans 5:6 Paul taught that Christ died while we were helpless. We could not do anything to bring about our salvation</a:t>
            </a:r>
          </a:p>
          <a:p>
            <a:pPr lvl="2" eaLnBrk="1" hangingPunct="1">
              <a:buFont typeface="Arial" panose="020B0604020202020204" pitchFamily="34" charset="0"/>
              <a:buChar char="•"/>
            </a:pPr>
            <a:endParaRPr lang="en-US" sz="1600" dirty="0">
              <a:solidFill>
                <a:srgbClr val="444444"/>
              </a:solidFill>
              <a:latin typeface="Roboto" panose="02000000000000000000" pitchFamily="2" charset="0"/>
            </a:endParaRPr>
          </a:p>
          <a:p>
            <a:pPr lvl="2" eaLnBrk="1" hangingPunct="1">
              <a:buFont typeface="Arial" panose="020B0604020202020204" pitchFamily="34" charset="0"/>
              <a:buChar cha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11736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5:15</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5:15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But the free gift </a:t>
            </a:r>
            <a:r>
              <a:rPr lang="en-US" sz="1800" b="0" i="1" dirty="0">
                <a:solidFill>
                  <a:srgbClr val="000000"/>
                </a:solidFill>
                <a:effectLst/>
                <a:latin typeface="Arial" panose="020B0604020202020204" pitchFamily="34" charset="0"/>
                <a:cs typeface="Arial" panose="020B0604020202020204" pitchFamily="34" charset="0"/>
              </a:rPr>
              <a:t>is</a:t>
            </a:r>
            <a:r>
              <a:rPr lang="en-US" sz="1800" b="0" i="0" dirty="0">
                <a:solidFill>
                  <a:srgbClr val="000000"/>
                </a:solidFill>
                <a:effectLst/>
                <a:latin typeface="Arial" panose="020B0604020202020204" pitchFamily="34" charset="0"/>
                <a:cs typeface="Arial" panose="020B0604020202020204" pitchFamily="34" charset="0"/>
              </a:rPr>
              <a:t> not like the offense. For if by the one man’s offense many died, much more the grace of God and the gift by the grace of the one Man, Jesus Christ, abounded to many.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Paul is impressing upon us the undeserved nature of Christ’s work. Adam’s transgression introduced sin and death into the world. But Jesus introduced grace into the world</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grace of Jesus reverses the power of sin. God is displaying his glory over judgment and over condemnation</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God’s purpose is not to destroy us with his wrath. God’s overwhelming, overflowing purpose is to save us. Sin and death do not triumph or reign over us. Paul will expand on this thought as he continues through chapter 5 and keep teaching about it in chapter 6</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65856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5:15</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5:15 “</a:t>
            </a:r>
            <a:r>
              <a:rPr lang="en-US" sz="1800" b="1" i="0" baseline="30000" dirty="0">
                <a:solidFill>
                  <a:srgbClr val="000000"/>
                </a:solidFill>
                <a:effectLst/>
                <a:latin typeface="Arial" panose="020B0604020202020204" pitchFamily="34" charset="0"/>
                <a:cs typeface="Arial" panose="020B0604020202020204" pitchFamily="34" charset="0"/>
              </a:rPr>
              <a:t>15 </a:t>
            </a:r>
            <a:r>
              <a:rPr lang="en-US" sz="1800" b="0" i="0" dirty="0">
                <a:solidFill>
                  <a:srgbClr val="000000"/>
                </a:solidFill>
                <a:effectLst/>
                <a:latin typeface="Arial" panose="020B0604020202020204" pitchFamily="34" charset="0"/>
                <a:cs typeface="Arial" panose="020B0604020202020204" pitchFamily="34" charset="0"/>
              </a:rPr>
              <a:t>But the free gift </a:t>
            </a:r>
            <a:r>
              <a:rPr lang="en-US" sz="1800" b="0" i="1" dirty="0">
                <a:solidFill>
                  <a:srgbClr val="000000"/>
                </a:solidFill>
                <a:effectLst/>
                <a:latin typeface="Arial" panose="020B0604020202020204" pitchFamily="34" charset="0"/>
                <a:cs typeface="Arial" panose="020B0604020202020204" pitchFamily="34" charset="0"/>
              </a:rPr>
              <a:t>is</a:t>
            </a:r>
            <a:r>
              <a:rPr lang="en-US" sz="1800" b="0" i="0" dirty="0">
                <a:solidFill>
                  <a:srgbClr val="000000"/>
                </a:solidFill>
                <a:effectLst/>
                <a:latin typeface="Arial" panose="020B0604020202020204" pitchFamily="34" charset="0"/>
                <a:cs typeface="Arial" panose="020B0604020202020204" pitchFamily="34" charset="0"/>
              </a:rPr>
              <a:t> not like the offense. For if by the one man’s offense many died, much more the grace of God and the gift by the grace of the one Man, Jesus Christ, abounded to many.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One point that we see throughout this section is Paul emphasizing the “one man” against the “many.</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Instead of saying, “Adam” or “Jesus” repeatedly, Paul says, “one man.” One man affected many</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Notice that it is through </a:t>
            </a:r>
            <a:r>
              <a:rPr lang="en-US" sz="1800" b="0" i="0" u="sng" dirty="0">
                <a:solidFill>
                  <a:srgbClr val="444444"/>
                </a:solidFill>
                <a:effectLst/>
                <a:latin typeface="Arial" panose="020B0604020202020204" pitchFamily="34" charset="0"/>
                <a:cs typeface="Arial" panose="020B0604020202020204" pitchFamily="34" charset="0"/>
              </a:rPr>
              <a:t>one man</a:t>
            </a:r>
            <a:r>
              <a:rPr lang="en-US" sz="1800" b="0" i="0" dirty="0">
                <a:solidFill>
                  <a:srgbClr val="444444"/>
                </a:solidFill>
                <a:effectLst/>
                <a:latin typeface="Arial" panose="020B0604020202020204" pitchFamily="34" charset="0"/>
                <a:cs typeface="Arial" panose="020B0604020202020204" pitchFamily="34" charset="0"/>
              </a:rPr>
              <a:t> that grace flows. It is not through two men or many men that one is finding the grace of God</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God’s grace flows only through one man, Jesus, and no one else</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Grace does not flow through other humans. Grace does not flow through a church. Grace only flows, it overflows, through Jesus</a:t>
            </a: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12081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5:16</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5:16 “</a:t>
            </a:r>
            <a:r>
              <a:rPr lang="en-US" sz="2000" b="1" i="0" baseline="30000" dirty="0">
                <a:solidFill>
                  <a:srgbClr val="000000"/>
                </a:solidFill>
                <a:effectLst/>
                <a:latin typeface="Arial" panose="020B0604020202020204" pitchFamily="34" charset="0"/>
                <a:cs typeface="Arial" panose="020B0604020202020204" pitchFamily="34" charset="0"/>
              </a:rPr>
              <a:t>16 </a:t>
            </a:r>
            <a:r>
              <a:rPr lang="en-US" sz="2000" b="0" i="0" dirty="0">
                <a:solidFill>
                  <a:srgbClr val="000000"/>
                </a:solidFill>
                <a:effectLst/>
                <a:latin typeface="Arial" panose="020B0604020202020204" pitchFamily="34" charset="0"/>
                <a:cs typeface="Arial" panose="020B0604020202020204" pitchFamily="34" charset="0"/>
              </a:rPr>
              <a:t>And the gift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not like </a:t>
            </a:r>
            <a:r>
              <a:rPr lang="en-US" sz="2000" b="0" i="1" dirty="0">
                <a:solidFill>
                  <a:srgbClr val="000000"/>
                </a:solidFill>
                <a:effectLst/>
                <a:latin typeface="Arial" panose="020B0604020202020204" pitchFamily="34" charset="0"/>
                <a:cs typeface="Arial" panose="020B0604020202020204" pitchFamily="34" charset="0"/>
              </a:rPr>
              <a:t>that which came</a:t>
            </a:r>
            <a:r>
              <a:rPr lang="en-US" sz="2000" b="0" i="0" dirty="0">
                <a:solidFill>
                  <a:srgbClr val="000000"/>
                </a:solidFill>
                <a:effectLst/>
                <a:latin typeface="Arial" panose="020B0604020202020204" pitchFamily="34" charset="0"/>
                <a:cs typeface="Arial" panose="020B0604020202020204" pitchFamily="34" charset="0"/>
              </a:rPr>
              <a:t> through the one who sinned. For the judgment </a:t>
            </a:r>
            <a:r>
              <a:rPr lang="en-US" sz="2000" b="0" i="1" dirty="0">
                <a:solidFill>
                  <a:srgbClr val="000000"/>
                </a:solidFill>
                <a:effectLst/>
                <a:latin typeface="Arial" panose="020B0604020202020204" pitchFamily="34" charset="0"/>
                <a:cs typeface="Arial" panose="020B0604020202020204" pitchFamily="34" charset="0"/>
              </a:rPr>
              <a:t>which came</a:t>
            </a:r>
            <a:r>
              <a:rPr lang="en-US" sz="2000" b="0" i="0" dirty="0">
                <a:solidFill>
                  <a:srgbClr val="000000"/>
                </a:solidFill>
                <a:effectLst/>
                <a:latin typeface="Arial" panose="020B0604020202020204" pitchFamily="34" charset="0"/>
                <a:cs typeface="Arial" panose="020B0604020202020204" pitchFamily="34" charset="0"/>
              </a:rPr>
              <a:t> from one </a:t>
            </a:r>
            <a:r>
              <a:rPr lang="en-US" sz="2000" b="0" i="1" dirty="0">
                <a:solidFill>
                  <a:srgbClr val="000000"/>
                </a:solidFill>
                <a:effectLst/>
                <a:latin typeface="Arial" panose="020B0604020202020204" pitchFamily="34" charset="0"/>
                <a:cs typeface="Arial" panose="020B0604020202020204" pitchFamily="34" charset="0"/>
              </a:rPr>
              <a:t>offense resulted</a:t>
            </a:r>
            <a:r>
              <a:rPr lang="en-US" sz="2000" b="0" i="0" dirty="0">
                <a:solidFill>
                  <a:srgbClr val="000000"/>
                </a:solidFill>
                <a:effectLst/>
                <a:latin typeface="Arial" panose="020B0604020202020204" pitchFamily="34" charset="0"/>
                <a:cs typeface="Arial" panose="020B0604020202020204" pitchFamily="34" charset="0"/>
              </a:rPr>
              <a:t> in condemnation, but the free gift </a:t>
            </a:r>
            <a:r>
              <a:rPr lang="en-US" sz="2000" b="0" i="1" dirty="0">
                <a:solidFill>
                  <a:srgbClr val="000000"/>
                </a:solidFill>
                <a:effectLst/>
                <a:latin typeface="Arial" panose="020B0604020202020204" pitchFamily="34" charset="0"/>
                <a:cs typeface="Arial" panose="020B0604020202020204" pitchFamily="34" charset="0"/>
              </a:rPr>
              <a:t>which came</a:t>
            </a:r>
            <a:r>
              <a:rPr lang="en-US" sz="2000" b="0" i="0" dirty="0">
                <a:solidFill>
                  <a:srgbClr val="000000"/>
                </a:solidFill>
                <a:effectLst/>
                <a:latin typeface="Arial" panose="020B0604020202020204" pitchFamily="34" charset="0"/>
                <a:cs typeface="Arial" panose="020B0604020202020204" pitchFamily="34" charset="0"/>
              </a:rPr>
              <a:t> from many offenses </a:t>
            </a:r>
            <a:r>
              <a:rPr lang="en-US" sz="2000" b="0" i="1" dirty="0">
                <a:solidFill>
                  <a:srgbClr val="000000"/>
                </a:solidFill>
                <a:effectLst/>
                <a:latin typeface="Arial" panose="020B0604020202020204" pitchFamily="34" charset="0"/>
                <a:cs typeface="Arial" panose="020B0604020202020204" pitchFamily="34" charset="0"/>
              </a:rPr>
              <a:t>resulted</a:t>
            </a:r>
            <a:r>
              <a:rPr lang="en-US" sz="2000" b="0" i="0" dirty="0">
                <a:solidFill>
                  <a:srgbClr val="000000"/>
                </a:solidFill>
                <a:effectLst/>
                <a:latin typeface="Arial" panose="020B0604020202020204" pitchFamily="34" charset="0"/>
                <a:cs typeface="Arial" panose="020B0604020202020204" pitchFamily="34" charset="0"/>
              </a:rPr>
              <a:t> in justification</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Paul continues to compare the impact of pivotal choices made by two men at two points in the history of the world</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Adam, on the one hand, introduced sin into a world that knew no sin. He was the first to break God's command</a:t>
            </a:r>
            <a:endParaRPr lang="en-US" sz="20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Jesus, born as a man thousands of years later after many, many had sinned and broken God's law, chose to become the source of God's free gift of grace</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49858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Gift of Grace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5:16</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5:16 “</a:t>
            </a:r>
            <a:r>
              <a:rPr lang="en-US" sz="2000" b="1" i="0" baseline="30000" dirty="0">
                <a:solidFill>
                  <a:srgbClr val="000000"/>
                </a:solidFill>
                <a:effectLst/>
                <a:latin typeface="Arial" panose="020B0604020202020204" pitchFamily="34" charset="0"/>
                <a:cs typeface="Arial" panose="020B0604020202020204" pitchFamily="34" charset="0"/>
              </a:rPr>
              <a:t>16 </a:t>
            </a:r>
            <a:r>
              <a:rPr lang="en-US" sz="2000" b="0" i="0" dirty="0">
                <a:solidFill>
                  <a:srgbClr val="000000"/>
                </a:solidFill>
                <a:effectLst/>
                <a:latin typeface="Arial" panose="020B0604020202020204" pitchFamily="34" charset="0"/>
                <a:cs typeface="Arial" panose="020B0604020202020204" pitchFamily="34" charset="0"/>
              </a:rPr>
              <a:t>And the gift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not like </a:t>
            </a:r>
            <a:r>
              <a:rPr lang="en-US" sz="2000" b="0" i="1" dirty="0">
                <a:solidFill>
                  <a:srgbClr val="000000"/>
                </a:solidFill>
                <a:effectLst/>
                <a:latin typeface="Arial" panose="020B0604020202020204" pitchFamily="34" charset="0"/>
                <a:cs typeface="Arial" panose="020B0604020202020204" pitchFamily="34" charset="0"/>
              </a:rPr>
              <a:t>that which came</a:t>
            </a:r>
            <a:r>
              <a:rPr lang="en-US" sz="2000" b="0" i="0" dirty="0">
                <a:solidFill>
                  <a:srgbClr val="000000"/>
                </a:solidFill>
                <a:effectLst/>
                <a:latin typeface="Arial" panose="020B0604020202020204" pitchFamily="34" charset="0"/>
                <a:cs typeface="Arial" panose="020B0604020202020204" pitchFamily="34" charset="0"/>
              </a:rPr>
              <a:t> through the one who sinned. For the judgment </a:t>
            </a:r>
            <a:r>
              <a:rPr lang="en-US" sz="2000" b="0" i="1" dirty="0">
                <a:solidFill>
                  <a:srgbClr val="000000"/>
                </a:solidFill>
                <a:effectLst/>
                <a:latin typeface="Arial" panose="020B0604020202020204" pitchFamily="34" charset="0"/>
                <a:cs typeface="Arial" panose="020B0604020202020204" pitchFamily="34" charset="0"/>
              </a:rPr>
              <a:t>which came</a:t>
            </a:r>
            <a:r>
              <a:rPr lang="en-US" sz="2000" b="0" i="0" dirty="0">
                <a:solidFill>
                  <a:srgbClr val="000000"/>
                </a:solidFill>
                <a:effectLst/>
                <a:latin typeface="Arial" panose="020B0604020202020204" pitchFamily="34" charset="0"/>
                <a:cs typeface="Arial" panose="020B0604020202020204" pitchFamily="34" charset="0"/>
              </a:rPr>
              <a:t> from one </a:t>
            </a:r>
            <a:r>
              <a:rPr lang="en-US" sz="2000" b="0" i="1" dirty="0">
                <a:solidFill>
                  <a:srgbClr val="000000"/>
                </a:solidFill>
                <a:effectLst/>
                <a:latin typeface="Arial" panose="020B0604020202020204" pitchFamily="34" charset="0"/>
                <a:cs typeface="Arial" panose="020B0604020202020204" pitchFamily="34" charset="0"/>
              </a:rPr>
              <a:t>offense resulted</a:t>
            </a:r>
            <a:r>
              <a:rPr lang="en-US" sz="2000" b="0" i="0" dirty="0">
                <a:solidFill>
                  <a:srgbClr val="000000"/>
                </a:solidFill>
                <a:effectLst/>
                <a:latin typeface="Arial" panose="020B0604020202020204" pitchFamily="34" charset="0"/>
                <a:cs typeface="Arial" panose="020B0604020202020204" pitchFamily="34" charset="0"/>
              </a:rPr>
              <a:t> in condemnation, but the free gift </a:t>
            </a:r>
            <a:r>
              <a:rPr lang="en-US" sz="2000" b="0" i="1" dirty="0">
                <a:solidFill>
                  <a:srgbClr val="000000"/>
                </a:solidFill>
                <a:effectLst/>
                <a:latin typeface="Arial" panose="020B0604020202020204" pitchFamily="34" charset="0"/>
                <a:cs typeface="Arial" panose="020B0604020202020204" pitchFamily="34" charset="0"/>
              </a:rPr>
              <a:t>which came</a:t>
            </a:r>
            <a:r>
              <a:rPr lang="en-US" sz="2000" b="0" i="0" dirty="0">
                <a:solidFill>
                  <a:srgbClr val="000000"/>
                </a:solidFill>
                <a:effectLst/>
                <a:latin typeface="Arial" panose="020B0604020202020204" pitchFamily="34" charset="0"/>
                <a:cs typeface="Arial" panose="020B0604020202020204" pitchFamily="34" charset="0"/>
              </a:rPr>
              <a:t> from many offenses </a:t>
            </a:r>
            <a:r>
              <a:rPr lang="en-US" sz="2000" b="0" i="1" dirty="0">
                <a:solidFill>
                  <a:srgbClr val="000000"/>
                </a:solidFill>
                <a:effectLst/>
                <a:latin typeface="Arial" panose="020B0604020202020204" pitchFamily="34" charset="0"/>
                <a:cs typeface="Arial" panose="020B0604020202020204" pitchFamily="34" charset="0"/>
              </a:rPr>
              <a:t>resulted</a:t>
            </a:r>
            <a:r>
              <a:rPr lang="en-US" sz="2000" b="0" i="0" dirty="0">
                <a:solidFill>
                  <a:srgbClr val="000000"/>
                </a:solidFill>
                <a:effectLst/>
                <a:latin typeface="Arial" panose="020B0604020202020204" pitchFamily="34" charset="0"/>
                <a:cs typeface="Arial" panose="020B0604020202020204" pitchFamily="34" charset="0"/>
              </a:rPr>
              <a:t> in justification</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He did this by dying on the cross to pay for human sin</a:t>
            </a:r>
            <a:endParaRPr lang="en-US" sz="20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His one action brought justification from God for everyone who receives it by faith</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Adam, by sinning, brought death and condemnation to all</a:t>
            </a:r>
            <a:endParaRPr lang="en-US" sz="2000" dirty="0">
              <a:solidFill>
                <a:srgbClr val="333333"/>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Jesus, by not sinning and then dying, brought justification to all who believe</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This "justification" is a declaration, as if in a courtroom setting. No person is actually righteous (Romans 3:10, 23), but Christ's </a:t>
            </a:r>
            <a:r>
              <a:rPr lang="en-US" sz="2000" b="0" i="0" dirty="0">
                <a:solidFill>
                  <a:srgbClr val="333333"/>
                </a:solidFill>
                <a:effectLst/>
                <a:latin typeface="Helvetica" panose="020B0604020202020204" pitchFamily="34" charset="0"/>
              </a:rPr>
              <a:t>sacrificial death pays our penalty, allowing us to have peace with God (Romans 5:1)</a:t>
            </a:r>
            <a:endParaRPr lang="en-US" altLang="en-US" sz="2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83738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Key Summary Points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We are separated from God because of our own actions, not Adam’s… We can’t blame Adam for our sinful state… We are sinners and we are separated from God because we chose to sin</a:t>
            </a:r>
          </a:p>
          <a:p>
            <a:pPr lvl="1" eaLnBrk="1" hangingPunct="1">
              <a:buFont typeface="Arial" panose="020B0604020202020204" pitchFamily="34" charset="0"/>
              <a:buChar char="•"/>
            </a:pPr>
            <a:endParaRPr lang="en-US" altLang="en-US" sz="1800" dirty="0">
              <a:solidFill>
                <a:srgbClr val="444444"/>
              </a:solidFill>
              <a:latin typeface="Arial" panose="020B0604020202020204" pitchFamily="34" charset="0"/>
              <a:ea typeface="ＭＳ Ｐゴシック" panose="020B0600070205080204" pitchFamily="34" charset="-128"/>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We live in a world of corruption, ruin, and depravity because Adam allowed sin and death to enter the world by his disobedience…..  But don’t be too hard on Adam because we have already noted that we have sinned too. We are not any better than him… But we do not live in paradise and in presence of God like he did. ..The world changed when he sinned.</a:t>
            </a:r>
          </a:p>
          <a:p>
            <a:pPr lvl="1" eaLnBrk="1" hangingPunct="1">
              <a:buFont typeface="Arial" panose="020B0604020202020204" pitchFamily="34" charset="0"/>
              <a:buChar char="•"/>
            </a:pPr>
            <a:endParaRPr lang="en-US" sz="1800" dirty="0">
              <a:solidFill>
                <a:srgbClr val="444444"/>
              </a:solidFill>
              <a:latin typeface="Arial" panose="020B0604020202020204" pitchFamily="34" charset="0"/>
              <a:ea typeface="ＭＳ Ｐゴシック" panose="020B0600070205080204" pitchFamily="34" charset="-128"/>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world changed again with Jesus</a:t>
            </a:r>
            <a:r>
              <a:rPr lang="en-US" sz="1800" b="0" i="0" dirty="0">
                <a:solidFill>
                  <a:srgbClr val="444444"/>
                </a:solidFill>
                <a:effectLst/>
                <a:latin typeface="Arial" panose="020B0604020202020204" pitchFamily="34" charset="0"/>
                <a:ea typeface="ＭＳ Ｐゴシック" panose="020B0600070205080204" pitchFamily="34" charset="-128"/>
                <a:cs typeface="Arial" panose="020B0604020202020204" pitchFamily="34" charset="0"/>
              </a:rPr>
              <a:t>… </a:t>
            </a:r>
            <a:r>
              <a:rPr lang="en-US" sz="1800" b="0" i="0" dirty="0">
                <a:solidFill>
                  <a:srgbClr val="444444"/>
                </a:solidFill>
                <a:effectLst/>
                <a:latin typeface="Arial" panose="020B0604020202020204" pitchFamily="34" charset="0"/>
                <a:cs typeface="Arial" panose="020B0604020202020204" pitchFamily="34" charset="0"/>
              </a:rPr>
              <a:t>Adam introduced sin and death, but Jesus has introduced overflowing grace for our many trespasses</a:t>
            </a:r>
            <a:r>
              <a:rPr lang="en-US" sz="1800" b="0" i="0" dirty="0">
                <a:solidFill>
                  <a:srgbClr val="444444"/>
                </a:solidFill>
                <a:effectLst/>
                <a:latin typeface="Arial" panose="020B0604020202020204" pitchFamily="34" charset="0"/>
                <a:ea typeface="ＭＳ Ｐゴシック" panose="020B0600070205080204" pitchFamily="34" charset="-128"/>
                <a:cs typeface="Arial" panose="020B0604020202020204" pitchFamily="34" charset="0"/>
              </a:rPr>
              <a:t>… . </a:t>
            </a:r>
            <a:r>
              <a:rPr lang="en-US" sz="1800" b="0" i="0" dirty="0">
                <a:solidFill>
                  <a:srgbClr val="444444"/>
                </a:solidFill>
                <a:effectLst/>
                <a:latin typeface="Arial" panose="020B0604020202020204" pitchFamily="34" charset="0"/>
                <a:cs typeface="Arial" panose="020B0604020202020204" pitchFamily="34" charset="0"/>
              </a:rPr>
              <a:t>Jesus is greater than any sin we have committed</a:t>
            </a:r>
            <a:r>
              <a:rPr lang="en-US" sz="1800" b="0" i="0" dirty="0">
                <a:solidFill>
                  <a:srgbClr val="444444"/>
                </a:solidFill>
                <a:effectLst/>
                <a:latin typeface="Arial" panose="020B0604020202020204" pitchFamily="34" charset="0"/>
                <a:ea typeface="ＭＳ Ｐゴシック" panose="020B0600070205080204" pitchFamily="34" charset="-128"/>
                <a:cs typeface="Arial" panose="020B0604020202020204" pitchFamily="34" charset="0"/>
              </a:rPr>
              <a:t>… </a:t>
            </a:r>
            <a:r>
              <a:rPr lang="en-US" sz="1800" b="0" i="0" dirty="0">
                <a:solidFill>
                  <a:srgbClr val="444444"/>
                </a:solidFill>
                <a:effectLst/>
                <a:latin typeface="Arial" panose="020B0604020202020204" pitchFamily="34" charset="0"/>
                <a:cs typeface="Arial" panose="020B0604020202020204" pitchFamily="34" charset="0"/>
              </a:rPr>
              <a:t>Justification can be found in Jesus, and in Jesus alone</a:t>
            </a:r>
            <a:endParaRPr lang="en-US" sz="1800" b="0" i="0" dirty="0">
              <a:solidFill>
                <a:srgbClr val="444444"/>
              </a:solidFill>
              <a:effectLst/>
              <a:latin typeface="Arial" panose="020B0604020202020204" pitchFamily="34" charset="0"/>
              <a:ea typeface="ＭＳ Ｐゴシック" panose="020B0600070205080204" pitchFamily="34" charset="-128"/>
              <a:cs typeface="Arial" panose="020B0604020202020204" pitchFamily="34" charset="0"/>
            </a:endParaRPr>
          </a:p>
          <a:p>
            <a:pPr lvl="1" eaLnBrk="1" hangingPunct="1">
              <a:buFont typeface="Arial" panose="020B0604020202020204" pitchFamily="34" charset="0"/>
              <a:buChar char="•"/>
            </a:pPr>
            <a:endParaRPr lang="en-US" altLang="en-US" sz="1800" dirty="0">
              <a:solidFill>
                <a:srgbClr val="444444"/>
              </a:solidFill>
              <a:latin typeface="Arial" panose="020B0604020202020204" pitchFamily="34" charset="0"/>
              <a:ea typeface="ＭＳ Ｐゴシック" panose="020B0600070205080204" pitchFamily="34" charset="-128"/>
              <a:cs typeface="Arial" panose="020B0604020202020204" pitchFamily="34" charset="0"/>
            </a:endParaRPr>
          </a:p>
          <a:p>
            <a:pPr lvl="1" eaLnBrk="1" hangingPunct="1">
              <a:buFont typeface="Arial" panose="020B0604020202020204" pitchFamily="34" charset="0"/>
              <a:buChar char="•"/>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36783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Quick Recap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5:1-11</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In chapter 5 the apostle Paul has taught that the love of God demonstrated in sending Jesus gives us confidence about where we stand before God.</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Because we are justified we know God has made peace with us through the atoning work of Jesus</a:t>
            </a:r>
            <a:endParaRPr lang="en-US" sz="20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Because we are justified we know God has made peace with us through the atoning work of Jesus</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Because we are justified we know God has made peace with us through the atoning work of Jesus</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 we know God sent Jesus to die for us while we were sinful, ungodly enemies…. Therefore, we know that we are saved from God’s wrath</a:t>
            </a:r>
            <a:endParaRPr lang="en-US" sz="20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We know that the death of Jesus reconciles us to God, giving us the ability to rejoice and celebrate</a:t>
            </a: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5:12-13</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5:12-13 “</a:t>
            </a:r>
            <a:r>
              <a:rPr lang="en-US" sz="2000" b="1" i="0" baseline="30000" dirty="0">
                <a:solidFill>
                  <a:srgbClr val="000000"/>
                </a:solidFill>
                <a:effectLst/>
                <a:latin typeface="Arial" panose="020B0604020202020204" pitchFamily="34" charset="0"/>
                <a:cs typeface="Arial" panose="020B0604020202020204" pitchFamily="34" charset="0"/>
              </a:rPr>
              <a:t>12 </a:t>
            </a:r>
            <a:r>
              <a:rPr lang="en-US" sz="20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 </a:t>
            </a:r>
            <a:r>
              <a:rPr lang="en-US" sz="2000" b="1" i="0" baseline="30000" dirty="0">
                <a:solidFill>
                  <a:srgbClr val="000000"/>
                </a:solidFill>
                <a:effectLst/>
                <a:latin typeface="Arial" panose="020B0604020202020204" pitchFamily="34" charset="0"/>
                <a:cs typeface="Arial" panose="020B0604020202020204" pitchFamily="34" charset="0"/>
              </a:rPr>
              <a:t>13 </a:t>
            </a:r>
            <a:r>
              <a:rPr lang="en-US" sz="2000" b="0" i="0" dirty="0">
                <a:solidFill>
                  <a:srgbClr val="000000"/>
                </a:solidFill>
                <a:effectLst/>
                <a:latin typeface="Arial" panose="020B0604020202020204" pitchFamily="34" charset="0"/>
                <a:cs typeface="Arial" panose="020B0604020202020204" pitchFamily="34" charset="0"/>
              </a:rPr>
              <a:t>(For until the law sin was in the world, but sin is not imputed when there is no law.</a:t>
            </a: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The connection to Romans 5:1-11 seems to be that Paul is explaining why we need reconciliation with God. Notice that Romans 5:11 ended with that thought</a:t>
            </a: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We rejoice in God through Jesus because through Jesus we have now received reconciliation</a:t>
            </a:r>
            <a:endParaRPr lang="en-US" sz="20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Verse 12 begins with the word, “Therefore.” Paul is connecting back to his previous thought and reconciliation is the most natural connection to his discussion about where we stand before God.</a:t>
            </a:r>
            <a:endParaRPr lang="en-US" altLang="en-US" sz="20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636665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5:12-13</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5:12-13 “</a:t>
            </a:r>
            <a:r>
              <a:rPr lang="en-US" sz="1800" b="1" i="0" baseline="30000" dirty="0">
                <a:solidFill>
                  <a:srgbClr val="000000"/>
                </a:solidFill>
                <a:effectLst/>
                <a:latin typeface="Arial" panose="020B0604020202020204" pitchFamily="34" charset="0"/>
                <a:cs typeface="Arial" panose="020B0604020202020204" pitchFamily="34" charset="0"/>
              </a:rPr>
              <a:t>12 </a:t>
            </a:r>
            <a:r>
              <a:rPr lang="en-US" sz="18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 </a:t>
            </a:r>
            <a:r>
              <a:rPr lang="en-US" sz="1800" b="1" i="0" baseline="30000" dirty="0">
                <a:solidFill>
                  <a:srgbClr val="000000"/>
                </a:solidFill>
                <a:effectLst/>
                <a:latin typeface="Arial" panose="020B0604020202020204" pitchFamily="34" charset="0"/>
                <a:cs typeface="Arial" panose="020B0604020202020204" pitchFamily="34" charset="0"/>
              </a:rPr>
              <a:t>13 </a:t>
            </a:r>
            <a:r>
              <a:rPr lang="en-US" sz="1800" b="0" i="0" dirty="0">
                <a:solidFill>
                  <a:srgbClr val="000000"/>
                </a:solidFill>
                <a:effectLst/>
                <a:latin typeface="Arial" panose="020B0604020202020204" pitchFamily="34" charset="0"/>
                <a:cs typeface="Arial" panose="020B0604020202020204" pitchFamily="34" charset="0"/>
              </a:rPr>
              <a:t>(For until the law sin was in the world, but sin is not imputed when there is no law.</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“Notice that verse 12 appears to be a broken comparison. Paul starts with “just as” but never gives a “so also” in this verse. The completed comparison is most likely found in verse 18. “Therefore, as one trespass led to condemnation for all, so one act of righteousness leads to justification and life for all.” I think we can see this would have been the contrast that Paul was beginning to draw in verse 12. Sin came into the world through one man, and death through sin, so also life came into the world through one man. Paul never finishes that statement in verse 12, rather giving an explanation about sin and death from verses 13-15.”</a:t>
            </a:r>
            <a:endPar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15998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5:12-13</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With Paul relating the effects of Adam and his sin, it is important for us to know the story of Adam and Eve in the Garden of Eden. The garden is a picture of perfection, a picture of paradise. There is no sin. Everything that God has created has been good. Genesis 3:8 reveals that God was dwelling with Adam and Eve in the garden to some extent that God is considered walking in the garden and Adam and Eve could hide themselves from the presence of God. But with Adam and Eve, sin was introduced into the creation that did not exist before. Since Adam sinned, the immediate consequence of sin is separation from God. Immediately, Adam and Eve are expelled from the garden, picturing a separation from God and his presence. A person cannot be in the presence of God with the problem of sin, so they are expelled from the garden to keep them from the tree of life. One cannot have eternal life and have sin. Sin has the consequence of spiritual death, which is separation from God..”</a:t>
            </a:r>
            <a:endPar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493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5:12-13</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503337" y="1450183"/>
            <a:ext cx="8074616" cy="4873125"/>
          </a:xfrm>
        </p:spPr>
        <p:txBody>
          <a:bodyPr/>
          <a:lstStyle/>
          <a:p>
            <a:pPr lvl="1" eaLnBrk="1" hangingPunct="1">
              <a:buFont typeface="Arial" panose="020B0604020202020204" pitchFamily="34" charset="0"/>
              <a:buChar cha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Rom 5:12-13 “</a:t>
            </a:r>
            <a:r>
              <a:rPr lang="en-US" sz="1700" b="1" i="0" baseline="30000" dirty="0">
                <a:solidFill>
                  <a:srgbClr val="000000"/>
                </a:solidFill>
                <a:effectLst/>
                <a:latin typeface="Arial" panose="020B0604020202020204" pitchFamily="34" charset="0"/>
                <a:cs typeface="Arial" panose="020B0604020202020204" pitchFamily="34" charset="0"/>
              </a:rPr>
              <a:t>12 </a:t>
            </a:r>
            <a:r>
              <a:rPr lang="en-US" sz="17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 </a:t>
            </a:r>
            <a:r>
              <a:rPr lang="en-US" sz="1700" b="1" i="0" baseline="30000" dirty="0">
                <a:solidFill>
                  <a:srgbClr val="000000"/>
                </a:solidFill>
                <a:effectLst/>
                <a:latin typeface="Arial" panose="020B0604020202020204" pitchFamily="34" charset="0"/>
                <a:cs typeface="Arial" panose="020B0604020202020204" pitchFamily="34" charset="0"/>
              </a:rPr>
              <a:t>13 </a:t>
            </a:r>
            <a:r>
              <a:rPr lang="en-US" sz="1700" b="0" i="0" dirty="0">
                <a:solidFill>
                  <a:srgbClr val="000000"/>
                </a:solidFill>
                <a:effectLst/>
                <a:latin typeface="Arial" panose="020B0604020202020204" pitchFamily="34" charset="0"/>
                <a:cs typeface="Arial" panose="020B0604020202020204" pitchFamily="34" charset="0"/>
              </a:rPr>
              <a:t>(For until the law sin was in the world, but sin is not imputed when there is no law.</a:t>
            </a:r>
          </a:p>
          <a:p>
            <a:pPr lvl="2" eaLnBrk="1" hangingPunct="1">
              <a:buFont typeface="Arial" panose="020B0604020202020204" pitchFamily="34" charset="0"/>
              <a:buChar char="•"/>
            </a:pPr>
            <a:r>
              <a:rPr lang="en-US" sz="1700" b="0" i="0" dirty="0">
                <a:solidFill>
                  <a:srgbClr val="444444"/>
                </a:solidFill>
                <a:effectLst/>
                <a:latin typeface="Arial" panose="020B0604020202020204" pitchFamily="34" charset="0"/>
                <a:cs typeface="Arial" panose="020B0604020202020204" pitchFamily="34" charset="0"/>
              </a:rPr>
              <a:t>The point made previously is reflected in Rom 5:12</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We are spiritually separated from God because all of us sin</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We are under condemnation because of our own personal sins</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Each one of us has broken God’s law and for this reason we suffer spiritual death</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We do not physically die because one of us sins… we spiritually die (become separated from God) because of our sins</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We can only be condemned for our own sine, otherwise God is unjust to charge with crimes we did not commit</a:t>
            </a: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This fits well with </a:t>
            </a:r>
            <a:r>
              <a:rPr lang="en-US" altLang="en-US" sz="1700" dirty="0" err="1">
                <a:solidFill>
                  <a:srgbClr val="444444"/>
                </a:solidFill>
                <a:latin typeface="Arial" panose="020B0604020202020204" pitchFamily="34" charset="0"/>
                <a:ea typeface="ＭＳ Ｐゴシック" panose="020B0600070205080204" pitchFamily="34" charset="-128"/>
                <a:cs typeface="Arial" panose="020B0604020202020204" pitchFamily="34" charset="0"/>
              </a:rPr>
              <a:t>Ezek</a:t>
            </a: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 18:20</a:t>
            </a:r>
          </a:p>
          <a:p>
            <a:pPr lvl="3" eaLnBrk="1" hangingPunct="1">
              <a:buFont typeface="Arial" panose="020B0604020202020204" pitchFamily="34" charset="0"/>
              <a:buChar char="•"/>
            </a:pPr>
            <a:r>
              <a:rPr lang="en-US" sz="1700" b="0" i="0" dirty="0">
                <a:solidFill>
                  <a:srgbClr val="444444"/>
                </a:solidFill>
                <a:effectLst/>
                <a:latin typeface="Arial" panose="020B0604020202020204" pitchFamily="34" charset="0"/>
                <a:cs typeface="Arial" panose="020B0604020202020204" pitchFamily="34" charset="0"/>
              </a:rPr>
              <a:t>We are going to be rewarded and punished based upon what we do, not what others do</a:t>
            </a:r>
            <a:endParaRPr lang="en-US" sz="1700" b="0" i="0" dirty="0">
              <a:solidFill>
                <a:srgbClr val="444444"/>
              </a:solidFill>
              <a:effectLst/>
              <a:latin typeface="Arial" panose="020B0604020202020204" pitchFamily="34" charset="0"/>
              <a:ea typeface="ＭＳ Ｐゴシック" panose="020B0600070205080204" pitchFamily="34" charset="-128"/>
              <a:cs typeface="Arial" panose="020B0604020202020204" pitchFamily="34" charset="0"/>
            </a:endParaRPr>
          </a:p>
          <a:p>
            <a:pPr lvl="3" eaLnBrk="1" hangingPunct="1">
              <a:buFont typeface="Arial" panose="020B0604020202020204" pitchFamily="34" charset="0"/>
              <a:buChar char="•"/>
            </a:pPr>
            <a:r>
              <a:rPr lang="en-US" altLang="en-US" sz="1700" dirty="0">
                <a:solidFill>
                  <a:srgbClr val="444444"/>
                </a:solidFill>
                <a:latin typeface="Arial" panose="020B0604020202020204" pitchFamily="34" charset="0"/>
                <a:ea typeface="ＭＳ Ｐゴシック" panose="020B0600070205080204" pitchFamily="34" charset="-128"/>
                <a:cs typeface="Arial" panose="020B0604020202020204" pitchFamily="34" charset="0"/>
              </a:rPr>
              <a:t>As Paul states, death spread to all because all sinned</a:t>
            </a:r>
            <a:endParaRPr lang="en-US" altLang="en-US" sz="17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66931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5:12-13</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5:12-13 “</a:t>
            </a:r>
            <a:r>
              <a:rPr lang="en-US" sz="1800" b="1" i="0" baseline="30000" dirty="0">
                <a:solidFill>
                  <a:srgbClr val="000000"/>
                </a:solidFill>
                <a:effectLst/>
                <a:latin typeface="Arial" panose="020B0604020202020204" pitchFamily="34" charset="0"/>
                <a:cs typeface="Arial" panose="020B0604020202020204" pitchFamily="34" charset="0"/>
              </a:rPr>
              <a:t>12 </a:t>
            </a:r>
            <a:r>
              <a:rPr lang="en-US" sz="1800" b="0" i="0" dirty="0">
                <a:solidFill>
                  <a:srgbClr val="000000"/>
                </a:solidFill>
                <a:effectLst/>
                <a:latin typeface="Arial" panose="020B0604020202020204" pitchFamily="34" charset="0"/>
                <a:cs typeface="Arial" panose="020B0604020202020204" pitchFamily="34" charset="0"/>
              </a:rPr>
              <a:t>Therefore, just as through one man sin entered the world, and death through sin, and thus death spread to all men, because all sinned— </a:t>
            </a:r>
            <a:r>
              <a:rPr lang="en-US" sz="1800" b="1" i="0" baseline="30000" dirty="0">
                <a:solidFill>
                  <a:srgbClr val="000000"/>
                </a:solidFill>
                <a:effectLst/>
                <a:latin typeface="Arial" panose="020B0604020202020204" pitchFamily="34" charset="0"/>
                <a:cs typeface="Arial" panose="020B0604020202020204" pitchFamily="34" charset="0"/>
              </a:rPr>
              <a:t>13 </a:t>
            </a:r>
            <a:r>
              <a:rPr lang="en-US" sz="1800" b="0" i="0" dirty="0">
                <a:solidFill>
                  <a:srgbClr val="000000"/>
                </a:solidFill>
                <a:effectLst/>
                <a:latin typeface="Arial" panose="020B0604020202020204" pitchFamily="34" charset="0"/>
                <a:cs typeface="Arial" panose="020B0604020202020204" pitchFamily="34" charset="0"/>
              </a:rPr>
              <a:t>(For until the law sin was in the world, but sin is not imputed when there is no law.</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Paul continues in verse 13 by pointing out that sin was in the world before the Law of Moses</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It is not possible for Paul to say that sin was in the world before there was any law. Paul taught earlier that where there is not law, there cannot be transgression (Romans 4:15)</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context of our study in Romans has been about the Law of Moses and Paul continues speaking about the Law of Moses here</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Even before the Law of Moses was given, sin was in the world</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The implication is that there were laws given before the Law of Moses because sin is not counted where there is no law</a:t>
            </a:r>
            <a:endPar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0063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5:14</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Rom 5:14 “</a:t>
            </a:r>
            <a:r>
              <a:rPr lang="en-US" sz="2400" b="1" i="0" baseline="30000" dirty="0">
                <a:solidFill>
                  <a:srgbClr val="000000"/>
                </a:solidFill>
                <a:effectLst/>
                <a:latin typeface="Arial" panose="020B0604020202020204" pitchFamily="34" charset="0"/>
                <a:cs typeface="Arial" panose="020B0604020202020204" pitchFamily="34" charset="0"/>
              </a:rPr>
              <a:t>14 </a:t>
            </a:r>
            <a:r>
              <a:rPr lang="en-US" sz="2400" b="0" i="0" dirty="0">
                <a:solidFill>
                  <a:srgbClr val="000000"/>
                </a:solidFill>
                <a:effectLst/>
                <a:latin typeface="Arial" panose="020B0604020202020204" pitchFamily="34" charset="0"/>
                <a:cs typeface="Arial" panose="020B0604020202020204" pitchFamily="34" charset="0"/>
              </a:rPr>
              <a:t>Nevertheless death reigned from Adam to Moses, even over those who had not sinned according to the likeness of the transgression of Adam, who is a type of Him who was to come.</a:t>
            </a:r>
          </a:p>
          <a:p>
            <a:pPr lvl="2" eaLnBrk="1" hangingPunct="1">
              <a:buFont typeface="Arial" panose="020B0604020202020204" pitchFamily="34" charset="0"/>
              <a:buChar char="•"/>
            </a:pPr>
            <a:r>
              <a:rPr lang="en-US" sz="2400" b="1" i="0" dirty="0">
                <a:solidFill>
                  <a:srgbClr val="000000"/>
                </a:solidFill>
                <a:effectLst/>
                <a:latin typeface="Arial" panose="020B0604020202020204" pitchFamily="34" charset="0"/>
                <a:cs typeface="Arial" panose="020B0604020202020204" pitchFamily="34" charset="0"/>
              </a:rPr>
              <a:t>"Death reigned:</a:t>
            </a:r>
            <a:r>
              <a:rPr lang="en-US" sz="2400" b="0" i="0" dirty="0">
                <a:solidFill>
                  <a:srgbClr val="000000"/>
                </a:solidFill>
                <a:effectLst/>
                <a:latin typeface="Arial" panose="020B0604020202020204" pitchFamily="34" charset="0"/>
                <a:cs typeface="Arial" panose="020B0604020202020204" pitchFamily="34" charset="0"/>
              </a:rPr>
              <a:t> Ungodliness gripped the world. "Held sway over mankind (Phi), (</a:t>
            </a:r>
            <a:r>
              <a:rPr lang="en-US" sz="2400" b="0" i="0" dirty="0">
                <a:effectLst/>
                <a:latin typeface="Arial" panose="020B0604020202020204" pitchFamily="34" charset="0"/>
                <a:cs typeface="Arial" panose="020B0604020202020204" pitchFamily="34" charset="0"/>
              </a:rPr>
              <a:t>1 Peter 3:19-20</a:t>
            </a:r>
            <a:r>
              <a:rPr lang="en-US" sz="2400" b="0" i="0" dirty="0">
                <a:solidFill>
                  <a:srgbClr val="000000"/>
                </a:solidFill>
                <a:effectLst/>
                <a:latin typeface="Arial" panose="020B0604020202020204" pitchFamily="34" charset="0"/>
                <a:cs typeface="Arial" panose="020B0604020202020204" pitchFamily="34" charset="0"/>
              </a:rPr>
              <a:t>). A mere reading of Genesis provides many examples of spiritual death reigning in the world prior to the Law of Moses (Cain, his descendants, the flood, Sodom and Gomorrah, Joseph's brothers)</a:t>
            </a:r>
            <a:endParaRPr lang="en-US" alt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3873114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Death Spread to all (</a:t>
            </a:r>
            <a:r>
              <a:rPr lang="en-US" altLang="en-US" b="1" i="1" dirty="0">
                <a:latin typeface="Arial" panose="020B0604020202020204" pitchFamily="34" charset="0"/>
                <a:ea typeface="ＭＳ Ｐゴシック" panose="020B0600070205080204" pitchFamily="34" charset="-128"/>
                <a:cs typeface="Arial" panose="020B0604020202020204" pitchFamily="34" charset="0"/>
              </a:rPr>
              <a:t>Rom 5:14</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5:14 “</a:t>
            </a:r>
            <a:r>
              <a:rPr lang="en-US" sz="2000" b="1" i="0" baseline="30000" dirty="0">
                <a:solidFill>
                  <a:srgbClr val="000000"/>
                </a:solidFill>
                <a:effectLst/>
                <a:latin typeface="Arial" panose="020B0604020202020204" pitchFamily="34" charset="0"/>
                <a:cs typeface="Arial" panose="020B0604020202020204" pitchFamily="34" charset="0"/>
              </a:rPr>
              <a:t>14 </a:t>
            </a:r>
            <a:r>
              <a:rPr lang="en-US" sz="2000" b="0" i="0" dirty="0">
                <a:solidFill>
                  <a:srgbClr val="000000"/>
                </a:solidFill>
                <a:effectLst/>
                <a:latin typeface="Arial" panose="020B0604020202020204" pitchFamily="34" charset="0"/>
                <a:cs typeface="Arial" panose="020B0604020202020204" pitchFamily="34" charset="0"/>
              </a:rPr>
              <a:t>Nevertheless death reigned from Adam to Moses, even over those who had not sinned according to the likeness of the transgression of Adam, who is a type of Him who was to come.</a:t>
            </a:r>
          </a:p>
          <a:p>
            <a:pPr lvl="2" eaLnBrk="1" hangingPunct="1">
              <a:buFont typeface="Arial" panose="020B0604020202020204" pitchFamily="34" charset="0"/>
              <a:buChar char="•"/>
            </a:pPr>
            <a:r>
              <a:rPr lang="en-US" sz="2000" b="1" i="0" dirty="0">
                <a:solidFill>
                  <a:srgbClr val="000000"/>
                </a:solidFill>
                <a:effectLst/>
                <a:latin typeface="Arial" panose="020B0604020202020204" pitchFamily="34" charset="0"/>
                <a:cs typeface="Arial" panose="020B0604020202020204" pitchFamily="34" charset="0"/>
              </a:rPr>
              <a:t>“According to the like of the transgression of Adam”</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Spiritual death reigned, even though men didn't sin exactly like Adam had sinned.</a:t>
            </a:r>
            <a:endParaRPr lang="en-US" sz="2000" b="1"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The point is that sin, in any of its manifestations, brings death…Sins of omission kill as well as sins of commission</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Violation of one law of God kills, as well as violation of another law</a:t>
            </a:r>
          </a:p>
          <a:p>
            <a:pPr lvl="3"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We can never adopt the attitude that says that God doesn’t care about some sins</a:t>
            </a: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23338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6848</TotalTime>
  <Words>2902</Words>
  <Application>Microsoft Office PowerPoint</Application>
  <PresentationFormat>Custom</PresentationFormat>
  <Paragraphs>154</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Helvetica</vt:lpstr>
      <vt:lpstr>Roboto</vt:lpstr>
      <vt:lpstr>Savoye LET Plain CC.:1.0</vt:lpstr>
      <vt:lpstr>system-ui</vt:lpstr>
      <vt:lpstr>Times New Roman</vt:lpstr>
      <vt:lpstr>Wingdings</vt:lpstr>
      <vt:lpstr>Office Theme</vt:lpstr>
      <vt:lpstr>The Amplification of Justification</vt:lpstr>
      <vt:lpstr>Quick Recap (Rom 5:1-11)</vt:lpstr>
      <vt:lpstr>Death Spread to all (Rom 5:12-13)</vt:lpstr>
      <vt:lpstr>Death Spread to all (Rom 5:12-13)</vt:lpstr>
      <vt:lpstr>Death Spread to all (Rom 5:12-13)</vt:lpstr>
      <vt:lpstr>Death Spread to all (Rom 5:12-13)</vt:lpstr>
      <vt:lpstr>Death Spread to all (Rom 5:12-13)</vt:lpstr>
      <vt:lpstr>Death Spread to all (Rom 5:14)</vt:lpstr>
      <vt:lpstr>Death Spread to all (Rom 5:14)</vt:lpstr>
      <vt:lpstr>Death Spread to all (Rom 5:14)</vt:lpstr>
      <vt:lpstr>Death Spread to all (Rom 5:14)</vt:lpstr>
      <vt:lpstr>The Gift of Grace (Rom 5:15)</vt:lpstr>
      <vt:lpstr>The Gift of Grace (Rom 5:15)</vt:lpstr>
      <vt:lpstr>The Gift of Grace (Rom 5:15)</vt:lpstr>
      <vt:lpstr>The Gift of Grace (Rom 5:15)</vt:lpstr>
      <vt:lpstr>The Gift of Grace (Rom 5:15)</vt:lpstr>
      <vt:lpstr>The Gift of Grace (Rom 5:16)</vt:lpstr>
      <vt:lpstr>The Gift of Grace (Rom 5:16)</vt:lpstr>
      <vt:lpstr>Key Summary Points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325</cp:revision>
  <cp:lastPrinted>2022-08-11T16:34:45Z</cp:lastPrinted>
  <dcterms:created xsi:type="dcterms:W3CDTF">2015-06-15T16:23:32Z</dcterms:created>
  <dcterms:modified xsi:type="dcterms:W3CDTF">2022-11-12T16:22:46Z</dcterms:modified>
</cp:coreProperties>
</file>