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120" y="516"/>
      </p:cViewPr>
      <p:guideLst/>
    </p:cSldViewPr>
  </p:slideViewPr>
  <p:outlineViewPr>
    <p:cViewPr>
      <p:scale>
        <a:sx n="33" d="100"/>
        <a:sy n="33" d="100"/>
      </p:scale>
      <p:origin x="0" y="-1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hearing is one thing, belief and actions is another</a:t>
            </a:r>
          </a:p>
          <a:p>
            <a:endParaRPr lang="en-US" dirty="0"/>
          </a:p>
        </p:txBody>
      </p:sp>
      <p:sp>
        <p:nvSpPr>
          <p:cNvPr id="4" name="Slide Number Placeholder 3"/>
          <p:cNvSpPr>
            <a:spLocks noGrp="1"/>
          </p:cNvSpPr>
          <p:nvPr>
            <p:ph type="sldNum" sz="quarter" idx="5"/>
          </p:nvPr>
        </p:nvSpPr>
        <p:spPr/>
        <p:txBody>
          <a:bodyPr/>
          <a:lstStyle/>
          <a:p>
            <a:fld id="{E2456664-F79A-43B4-B586-F8084CC89FB7}" type="slidenum">
              <a:rPr lang="en-US" smtClean="0"/>
              <a:t>8</a:t>
            </a:fld>
            <a:endParaRPr lang="en-US"/>
          </a:p>
        </p:txBody>
      </p:sp>
    </p:spTree>
    <p:extLst>
      <p:ext uri="{BB962C8B-B14F-4D97-AF65-F5344CB8AC3E}">
        <p14:creationId xmlns:p14="http://schemas.microsoft.com/office/powerpoint/2010/main" val="180113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6/9/2021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11:15 – 19</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15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2"/>
            <a:ext cx="4802184" cy="3318936"/>
          </a:xfrm>
        </p:spPr>
        <p:txBody>
          <a:bodyPr>
            <a:noAutofit/>
          </a:bodyPr>
          <a:lstStyle/>
          <a:p>
            <a:r>
              <a:rPr lang="en-US" sz="1800" dirty="0"/>
              <a:t>“</a:t>
            </a:r>
            <a:r>
              <a:rPr lang="en-US" sz="1800" baseline="30000" dirty="0"/>
              <a:t> 15 </a:t>
            </a:r>
            <a:r>
              <a:rPr lang="en-US" sz="1800" dirty="0"/>
              <a:t>So they came to Jerusalem. Then Jesus went into the temple and began to drive out those who bought and sold in the temple, and overturned the tables of the money changers and the seats of those who sold doves.</a:t>
            </a:r>
          </a:p>
          <a:p>
            <a:pPr lvl="1"/>
            <a:r>
              <a:rPr lang="en-US" sz="1800" dirty="0"/>
              <a:t>The temple court had been turned into a business center</a:t>
            </a:r>
          </a:p>
          <a:p>
            <a:pPr lvl="1"/>
            <a:r>
              <a:rPr lang="en-US" sz="1800" dirty="0"/>
              <a:t>This was never God’s intent</a:t>
            </a:r>
          </a:p>
          <a:p>
            <a:pPr lvl="1"/>
            <a:r>
              <a:rPr lang="en-US" sz="1800" dirty="0"/>
              <a:t>The Temple was meant to be a place of prayer and worship</a:t>
            </a: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4971919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15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1"/>
            <a:ext cx="5124968" cy="3538543"/>
          </a:xfrm>
        </p:spPr>
        <p:txBody>
          <a:bodyPr>
            <a:noAutofit/>
          </a:bodyPr>
          <a:lstStyle/>
          <a:p>
            <a:r>
              <a:rPr lang="en-US" sz="1800" dirty="0"/>
              <a:t>“</a:t>
            </a:r>
            <a:r>
              <a:rPr lang="en-US" sz="1800" baseline="30000" dirty="0"/>
              <a:t>7 15 </a:t>
            </a:r>
            <a:r>
              <a:rPr lang="en-US" sz="1800" dirty="0"/>
              <a:t>So they came to Jerusalem. Then Jesus went into the temple and began to drive out those who bought and sold in the temple, and overturned the tables of the money changers and the seats of those who sold doves.</a:t>
            </a:r>
          </a:p>
          <a:p>
            <a:pPr marL="457200" lvl="1">
              <a:lnSpc>
                <a:spcPct val="107000"/>
              </a:lnSpc>
              <a:spcBef>
                <a:spcPts val="0"/>
              </a:spcBef>
              <a:spcAft>
                <a:spcPts val="500"/>
              </a:spcAft>
            </a:pPr>
            <a:r>
              <a:rPr lang="en-US" sz="1800" dirty="0">
                <a:effectLst/>
                <a:ea typeface="Times New Roman" panose="02020603050405020304" pitchFamily="18" charset="0"/>
                <a:cs typeface="Times New Roman" panose="02020603050405020304" pitchFamily="18" charset="0"/>
              </a:rPr>
              <a:t>• To most people the things that were taking place at the Temple were necessary and fine.</a:t>
            </a:r>
          </a:p>
          <a:p>
            <a:pPr marL="457200" lvl="1">
              <a:lnSpc>
                <a:spcPct val="107000"/>
              </a:lnSpc>
              <a:spcBef>
                <a:spcPts val="0"/>
              </a:spcBef>
              <a:spcAft>
                <a:spcPts val="500"/>
              </a:spcAft>
            </a:pPr>
            <a:r>
              <a:rPr lang="en-US" sz="1800" dirty="0">
                <a:effectLst/>
                <a:ea typeface="Times New Roman" panose="02020603050405020304" pitchFamily="18" charset="0"/>
                <a:cs typeface="Times New Roman" panose="02020603050405020304" pitchFamily="18" charset="0"/>
              </a:rPr>
              <a:t>They certainly were convenient. </a:t>
            </a:r>
          </a:p>
          <a:p>
            <a:pPr marL="457200" lvl="1">
              <a:lnSpc>
                <a:spcPct val="107000"/>
              </a:lnSpc>
              <a:spcBef>
                <a:spcPts val="0"/>
              </a:spcBef>
              <a:spcAft>
                <a:spcPts val="500"/>
              </a:spcAft>
            </a:pPr>
            <a:r>
              <a:rPr lang="en-US" sz="1800" dirty="0">
                <a:effectLst/>
                <a:ea typeface="Times New Roman" panose="02020603050405020304" pitchFamily="18" charset="0"/>
                <a:cs typeface="Times New Roman" panose="02020603050405020304" pitchFamily="18" charset="0"/>
              </a:rPr>
              <a:t>Most people had no problem at all with the system and the way things worked. </a:t>
            </a:r>
            <a:endParaRPr lang="en-US" sz="18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21304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15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1"/>
            <a:ext cx="5124968" cy="3538543"/>
          </a:xfrm>
        </p:spPr>
        <p:txBody>
          <a:bodyPr>
            <a:noAutofit/>
          </a:bodyPr>
          <a:lstStyle/>
          <a:p>
            <a:r>
              <a:rPr lang="en-US" sz="1800" dirty="0"/>
              <a:t>“</a:t>
            </a:r>
            <a:r>
              <a:rPr lang="en-US" sz="1800" baseline="30000" dirty="0"/>
              <a:t>7 15 </a:t>
            </a:r>
            <a:r>
              <a:rPr lang="en-US" sz="1800" dirty="0"/>
              <a:t>So they came to Jerusalem. Then Jesus went into the temple and began to drive out those who bought and sold in the temple, and overturned the tables of the money changers and the seats of those who sold doves.</a:t>
            </a:r>
          </a:p>
          <a:p>
            <a:pPr marL="457200" lvl="1">
              <a:lnSpc>
                <a:spcPct val="107000"/>
              </a:lnSpc>
              <a:spcBef>
                <a:spcPts val="0"/>
              </a:spcBef>
              <a:spcAft>
                <a:spcPts val="500"/>
              </a:spcAft>
            </a:pPr>
            <a:r>
              <a:rPr lang="en-US" sz="1800" dirty="0">
                <a:effectLst/>
                <a:ea typeface="Times New Roman" panose="02020603050405020304" pitchFamily="18" charset="0"/>
                <a:cs typeface="Times New Roman" panose="02020603050405020304" pitchFamily="18" charset="0"/>
              </a:rPr>
              <a:t>Notice key terms from the text</a:t>
            </a:r>
          </a:p>
          <a:p>
            <a:pPr marL="914400" lvl="2">
              <a:lnSpc>
                <a:spcPct val="107000"/>
              </a:lnSpc>
              <a:spcBef>
                <a:spcPts val="0"/>
              </a:spcBef>
              <a:spcAft>
                <a:spcPts val="500"/>
              </a:spcAft>
            </a:pPr>
            <a:r>
              <a:rPr lang="en-US" dirty="0">
                <a:ea typeface="Calibri" panose="020F0502020204030204" pitchFamily="34" charset="0"/>
                <a:cs typeface="Times New Roman" panose="02020603050405020304" pitchFamily="18" charset="0"/>
              </a:rPr>
              <a:t>Cast out: Force out with violence</a:t>
            </a:r>
          </a:p>
          <a:p>
            <a:pPr marL="914400" lvl="2">
              <a:lnSpc>
                <a:spcPct val="107000"/>
              </a:lnSpc>
              <a:spcBef>
                <a:spcPts val="0"/>
              </a:spcBef>
              <a:spcAft>
                <a:spcPts val="500"/>
              </a:spcAft>
            </a:pPr>
            <a:r>
              <a:rPr lang="en-US" dirty="0">
                <a:effectLst/>
                <a:ea typeface="Calibri" panose="020F0502020204030204" pitchFamily="34" charset="0"/>
                <a:cs typeface="Times New Roman" panose="02020603050405020304" pitchFamily="18" charset="0"/>
              </a:rPr>
              <a:t>Overthrow: turn over</a:t>
            </a:r>
          </a:p>
          <a:p>
            <a:pPr marL="914400" lvl="2">
              <a:lnSpc>
                <a:spcPct val="107000"/>
              </a:lnSpc>
              <a:spcBef>
                <a:spcPts val="0"/>
              </a:spcBef>
              <a:spcAft>
                <a:spcPts val="500"/>
              </a:spcAft>
            </a:pPr>
            <a:r>
              <a:rPr lang="en-US" dirty="0">
                <a:effectLst/>
                <a:ea typeface="Calibri" panose="020F0502020204030204" pitchFamily="34" charset="0"/>
                <a:cs typeface="Times New Roman" panose="02020603050405020304" pitchFamily="18" charset="0"/>
              </a:rPr>
              <a:t>Would not suffer: would not allow</a:t>
            </a:r>
          </a:p>
          <a:p>
            <a:pPr marL="457200" lvl="1">
              <a:lnSpc>
                <a:spcPct val="107000"/>
              </a:lnSpc>
              <a:spcBef>
                <a:spcPts val="0"/>
              </a:spcBef>
              <a:spcAft>
                <a:spcPts val="500"/>
              </a:spcAft>
            </a:pPr>
            <a:r>
              <a:rPr lang="en-US" sz="1800" dirty="0">
                <a:ea typeface="Calibri" panose="020F0502020204030204" pitchFamily="34" charset="0"/>
                <a:cs typeface="Times New Roman" panose="02020603050405020304" pitchFamily="18" charset="0"/>
              </a:rPr>
              <a:t>Jesus takes control of the situation and removes those who violated the sanctity of God’s house</a:t>
            </a:r>
            <a:endParaRPr lang="en-US" sz="18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122531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16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1"/>
            <a:ext cx="5124968" cy="3538543"/>
          </a:xfrm>
        </p:spPr>
        <p:txBody>
          <a:bodyPr>
            <a:noAutofit/>
          </a:bodyPr>
          <a:lstStyle/>
          <a:p>
            <a:r>
              <a:rPr lang="en-US" sz="2000" dirty="0"/>
              <a:t>“</a:t>
            </a:r>
            <a:r>
              <a:rPr lang="en-US" sz="2000" baseline="30000" dirty="0"/>
              <a:t>16 </a:t>
            </a:r>
            <a:r>
              <a:rPr lang="en-US" sz="2000" dirty="0"/>
              <a:t>And He would not allow anyone to carry wares through the temple.”</a:t>
            </a:r>
          </a:p>
          <a:p>
            <a:pPr lvl="1"/>
            <a:r>
              <a:rPr lang="en-US" dirty="0">
                <a:effectLst/>
                <a:ea typeface="Calibri" panose="020F0502020204030204" pitchFamily="34" charset="0"/>
                <a:cs typeface="Times New Roman" panose="02020603050405020304" pitchFamily="18" charset="0"/>
              </a:rPr>
              <a:t>People had been using the temple grounds as a “Shortcut”</a:t>
            </a:r>
          </a:p>
          <a:p>
            <a:pPr lvl="1"/>
            <a:r>
              <a:rPr lang="en-US" dirty="0">
                <a:ea typeface="Calibri" panose="020F0502020204030204" pitchFamily="34" charset="0"/>
                <a:cs typeface="Times New Roman" panose="02020603050405020304" pitchFamily="18" charset="0"/>
              </a:rPr>
              <a:t>This type of activity showed a lack of reverence for the temple and ultimately God Himself</a:t>
            </a:r>
          </a:p>
          <a:p>
            <a:pPr lvl="1"/>
            <a:r>
              <a:rPr lang="en-US" dirty="0">
                <a:effectLst/>
                <a:ea typeface="Calibri" panose="020F0502020204030204" pitchFamily="34" charset="0"/>
                <a:cs typeface="Times New Roman" panose="02020603050405020304" pitchFamily="18" charset="0"/>
              </a:rPr>
              <a:t>The temple was meant to be holy and solely used for the purpose of worshipping and glorifying God</a:t>
            </a:r>
          </a:p>
          <a:p>
            <a:pPr lvl="1"/>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21237705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17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1"/>
            <a:ext cx="5124968" cy="3538543"/>
          </a:xfrm>
        </p:spPr>
        <p:txBody>
          <a:bodyPr>
            <a:noAutofit/>
          </a:bodyPr>
          <a:lstStyle/>
          <a:p>
            <a:r>
              <a:rPr lang="en-US" sz="1800" dirty="0"/>
              <a:t>“</a:t>
            </a:r>
            <a:r>
              <a:rPr lang="en-US" sz="1800" baseline="30000" dirty="0"/>
              <a:t>17 </a:t>
            </a:r>
            <a:r>
              <a:rPr lang="en-US" sz="1800" dirty="0"/>
              <a:t>Then He taught, saying to them, “Is it not written, ‘My house shall be called a house of prayer for all nations’? But you have made it a ‘den of thieves.’ ”</a:t>
            </a:r>
          </a:p>
          <a:p>
            <a:pPr lvl="1"/>
            <a:r>
              <a:rPr lang="en-US" sz="1800" dirty="0">
                <a:effectLst/>
                <a:ea typeface="Calibri" panose="020F0502020204030204" pitchFamily="34" charset="0"/>
                <a:cs typeface="Times New Roman" panose="02020603050405020304" pitchFamily="18" charset="0"/>
              </a:rPr>
              <a:t>Jesus once again takes advantage of the opportunity to teach</a:t>
            </a:r>
          </a:p>
          <a:p>
            <a:pPr lvl="1"/>
            <a:r>
              <a:rPr lang="en-US" sz="1800" dirty="0">
                <a:ea typeface="Calibri" panose="020F0502020204030204" pitchFamily="34" charset="0"/>
                <a:cs typeface="Times New Roman" panose="02020603050405020304" pitchFamily="18" charset="0"/>
              </a:rPr>
              <a:t>He quotes from the OT (Isaiah 56:7)</a:t>
            </a:r>
          </a:p>
          <a:p>
            <a:pPr lvl="1"/>
            <a:r>
              <a:rPr lang="en-US" sz="1800" dirty="0">
                <a:ea typeface="Calibri" panose="020F0502020204030204" pitchFamily="34" charset="0"/>
                <a:cs typeface="Times New Roman" panose="02020603050405020304" pitchFamily="18" charset="0"/>
              </a:rPr>
              <a:t>House of prayer for all nations</a:t>
            </a:r>
          </a:p>
          <a:p>
            <a:pPr lvl="2"/>
            <a:r>
              <a:rPr lang="en-US" dirty="0">
                <a:effectLst/>
                <a:ea typeface="Calibri" panose="020F0502020204030204" pitchFamily="34" charset="0"/>
                <a:cs typeface="Times New Roman" panose="02020603050405020304" pitchFamily="18" charset="0"/>
              </a:rPr>
              <a:t>This would be extremely important to the gentiles as the</a:t>
            </a:r>
            <a:r>
              <a:rPr lang="en-US" dirty="0">
                <a:ea typeface="Calibri" panose="020F0502020204030204" pitchFamily="34" charset="0"/>
                <a:cs typeface="Times New Roman" panose="02020603050405020304" pitchFamily="18" charset="0"/>
              </a:rPr>
              <a:t> Temple court was their only place of worship and prayer to God</a:t>
            </a:r>
            <a:endParaRPr lang="en-US"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36625508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17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2" y="2556931"/>
            <a:ext cx="5124968" cy="3538543"/>
          </a:xfrm>
        </p:spPr>
        <p:txBody>
          <a:bodyPr>
            <a:noAutofit/>
          </a:bodyPr>
          <a:lstStyle/>
          <a:p>
            <a:r>
              <a:rPr lang="en-US" sz="1800" dirty="0"/>
              <a:t>“</a:t>
            </a:r>
            <a:r>
              <a:rPr lang="en-US" sz="1800" baseline="30000" dirty="0"/>
              <a:t>17 </a:t>
            </a:r>
            <a:r>
              <a:rPr lang="en-US" sz="1800" dirty="0"/>
              <a:t>Then He taught, saying to them, “Is it not written, ‘My house shall be called a house of prayer for all nations’? But you have made it a ‘den of thieves.’ ”</a:t>
            </a:r>
          </a:p>
          <a:p>
            <a:r>
              <a:rPr lang="en-US" sz="1800" dirty="0">
                <a:effectLst/>
                <a:ea typeface="Calibri" panose="020F0502020204030204" pitchFamily="34" charset="0"/>
                <a:cs typeface="Times New Roman" panose="02020603050405020304" pitchFamily="18" charset="0"/>
              </a:rPr>
              <a:t>Den of thieves:</a:t>
            </a:r>
          </a:p>
          <a:p>
            <a:pPr lvl="1"/>
            <a:r>
              <a:rPr lang="en-US" sz="1800" dirty="0">
                <a:ea typeface="Calibri" panose="020F0502020204030204" pitchFamily="34" charset="0"/>
                <a:cs typeface="Times New Roman" panose="02020603050405020304" pitchFamily="18" charset="0"/>
              </a:rPr>
              <a:t>Could refer to a cave where robbers would hide themselves from those searching for them</a:t>
            </a:r>
          </a:p>
          <a:p>
            <a:pPr lvl="1"/>
            <a:r>
              <a:rPr lang="en-US" sz="1800" dirty="0">
                <a:effectLst/>
                <a:ea typeface="Calibri" panose="020F0502020204030204" pitchFamily="34" charset="0"/>
                <a:cs typeface="Times New Roman" panose="02020603050405020304" pitchFamily="18" charset="0"/>
              </a:rPr>
              <a:t>Could refer to a place where robbers hide waiting for their victims to pass by</a:t>
            </a:r>
          </a:p>
          <a:p>
            <a:pPr lvl="1"/>
            <a:r>
              <a:rPr lang="en-US" sz="1800" dirty="0">
                <a:effectLst/>
                <a:ea typeface="Calibri" panose="020F0502020204030204" pitchFamily="34" charset="0"/>
                <a:cs typeface="Times New Roman" panose="02020603050405020304" pitchFamily="18" charset="0"/>
              </a:rPr>
              <a:t>Sellers in the temple were basically extorting people who purchased</a:t>
            </a:r>
            <a:endParaRPr lang="en-US"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5"/>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226935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C09B14D-3A5A-4AB1-8ABE-F995B0439396}"/>
              </a:ext>
            </a:extLst>
          </p:cNvPr>
          <p:cNvSpPr>
            <a:spLocks noGrp="1"/>
          </p:cNvSpPr>
          <p:nvPr>
            <p:ph type="title"/>
          </p:nvPr>
        </p:nvSpPr>
        <p:spPr>
          <a:xfrm>
            <a:off x="6094412" y="982132"/>
            <a:ext cx="4802185" cy="1303867"/>
          </a:xfrm>
        </p:spPr>
        <p:txBody>
          <a:bodyPr>
            <a:normAutofit/>
          </a:bodyPr>
          <a:lstStyle/>
          <a:p>
            <a:r>
              <a:rPr lang="en-US" dirty="0"/>
              <a:t>Verse 18 - 19 </a:t>
            </a:r>
          </a:p>
        </p:txBody>
      </p:sp>
      <p:sp>
        <p:nvSpPr>
          <p:cNvPr id="19" name="Rectangle 1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07E326-2180-4209-8A10-A7825B8A5EDB}"/>
              </a:ext>
            </a:extLst>
          </p:cNvPr>
          <p:cNvSpPr>
            <a:spLocks noGrp="1"/>
          </p:cNvSpPr>
          <p:nvPr>
            <p:ph idx="1"/>
          </p:nvPr>
        </p:nvSpPr>
        <p:spPr>
          <a:xfrm>
            <a:off x="6094411" y="2556931"/>
            <a:ext cx="5297973" cy="3538543"/>
          </a:xfrm>
        </p:spPr>
        <p:txBody>
          <a:bodyPr>
            <a:noAutofit/>
          </a:bodyPr>
          <a:lstStyle/>
          <a:p>
            <a:r>
              <a:rPr lang="en-US" sz="1800" dirty="0"/>
              <a:t>“</a:t>
            </a:r>
            <a:r>
              <a:rPr lang="en-US" sz="1800" baseline="30000" dirty="0"/>
              <a:t>18 </a:t>
            </a:r>
            <a:r>
              <a:rPr lang="en-US" sz="1800" dirty="0"/>
              <a:t>And the scribes and chief priests heard it and sought how they might destroy Him; for they feared Him, because all the people were astonished at His teaching. </a:t>
            </a:r>
            <a:r>
              <a:rPr lang="en-US" sz="1800" baseline="30000" dirty="0"/>
              <a:t>19 </a:t>
            </a:r>
            <a:r>
              <a:rPr lang="en-US" sz="1800" dirty="0"/>
              <a:t>When evening had come, He went out of the city.</a:t>
            </a:r>
          </a:p>
          <a:p>
            <a:pPr lvl="1"/>
            <a:r>
              <a:rPr lang="en-US" sz="1800" dirty="0"/>
              <a:t>The chiefs and scribes: the religious leaders</a:t>
            </a:r>
          </a:p>
          <a:p>
            <a:pPr lvl="1"/>
            <a:r>
              <a:rPr lang="en-US" sz="1800" dirty="0"/>
              <a:t>These leaders feared Jesus and His teachings because of how the people may respond</a:t>
            </a:r>
          </a:p>
          <a:p>
            <a:pPr lvl="1"/>
            <a:r>
              <a:rPr lang="en-US" sz="1800" dirty="0"/>
              <a:t>The people were astonished and saw the stark contrast between the teaching of Jesus and the teaching of the Chief Priests and scribes</a:t>
            </a:r>
          </a:p>
        </p:txBody>
      </p:sp>
      <p:pic>
        <p:nvPicPr>
          <p:cNvPr id="5" name="Picture 4">
            <a:extLst>
              <a:ext uri="{FF2B5EF4-FFF2-40B4-BE49-F238E27FC236}">
                <a16:creationId xmlns:a16="http://schemas.microsoft.com/office/drawing/2014/main" id="{B171A7EF-E6BF-4124-8246-396704701251}"/>
              </a:ext>
            </a:extLst>
          </p:cNvPr>
          <p:cNvPicPr>
            <a:picLocks noChangeAspect="1"/>
          </p:cNvPicPr>
          <p:nvPr/>
        </p:nvPicPr>
        <p:blipFill>
          <a:blip r:embed="rId6"/>
          <a:stretch>
            <a:fillRect/>
          </a:stretch>
        </p:blipFill>
        <p:spPr>
          <a:xfrm>
            <a:off x="1412875" y="1478089"/>
            <a:ext cx="3876675" cy="3743325"/>
          </a:xfrm>
          <a:prstGeom prst="rect">
            <a:avLst/>
          </a:prstGeom>
        </p:spPr>
      </p:pic>
    </p:spTree>
    <p:extLst>
      <p:ext uri="{BB962C8B-B14F-4D97-AF65-F5344CB8AC3E}">
        <p14:creationId xmlns:p14="http://schemas.microsoft.com/office/powerpoint/2010/main" val="3668821771"/>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12204</TotalTime>
  <Words>601</Words>
  <Application>Microsoft Office PowerPoint</Application>
  <PresentationFormat>Widescreen</PresentationFormat>
  <Paragraphs>42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PowerPoint Presentation</vt:lpstr>
      <vt:lpstr>Verse 15 </vt:lpstr>
      <vt:lpstr>Verse 15 </vt:lpstr>
      <vt:lpstr>Verse 15 </vt:lpstr>
      <vt:lpstr>Verse 16 </vt:lpstr>
      <vt:lpstr>Verse 17 </vt:lpstr>
      <vt:lpstr>Verse 17 </vt:lpstr>
      <vt:lpstr>Verse 18 - 19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223</cp:revision>
  <dcterms:created xsi:type="dcterms:W3CDTF">2020-11-10T04:37:52Z</dcterms:created>
  <dcterms:modified xsi:type="dcterms:W3CDTF">2021-06-10T00:09:29Z</dcterms:modified>
</cp:coreProperties>
</file>