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17"/>
  </p:notesMasterIdLst>
  <p:handoutMasterIdLst>
    <p:handoutMasterId r:id="rId18"/>
  </p:handoutMasterIdLst>
  <p:sldIdLst>
    <p:sldId id="256" r:id="rId2"/>
    <p:sldId id="260" r:id="rId3"/>
    <p:sldId id="257" r:id="rId4"/>
    <p:sldId id="258" r:id="rId5"/>
    <p:sldId id="261" r:id="rId6"/>
    <p:sldId id="262" r:id="rId7"/>
    <p:sldId id="263" r:id="rId8"/>
    <p:sldId id="264" r:id="rId9"/>
    <p:sldId id="265" r:id="rId10"/>
    <p:sldId id="267" r:id="rId11"/>
    <p:sldId id="268" r:id="rId12"/>
    <p:sldId id="269" r:id="rId13"/>
    <p:sldId id="271" r:id="rId14"/>
    <p:sldId id="272" r:id="rId15"/>
    <p:sldId id="273"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12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98ADD1-CFCC-4C1C-942F-E1FA2890E69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a:extLst>
              <a:ext uri="{FF2B5EF4-FFF2-40B4-BE49-F238E27FC236}">
                <a16:creationId xmlns:a16="http://schemas.microsoft.com/office/drawing/2014/main" id="{8694BF66-E710-43E5-8E7C-A066F7E9EEF8}"/>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EDE8F98-66E3-4308-A329-10639BC6AD21}" type="datetimeFigureOut">
              <a:rPr lang="en-US" smtClean="0"/>
              <a:t>6/4/2021</a:t>
            </a:fld>
            <a:endParaRPr lang="en-US"/>
          </a:p>
        </p:txBody>
      </p:sp>
      <p:sp>
        <p:nvSpPr>
          <p:cNvPr id="4" name="Footer Placeholder 3">
            <a:extLst>
              <a:ext uri="{FF2B5EF4-FFF2-40B4-BE49-F238E27FC236}">
                <a16:creationId xmlns:a16="http://schemas.microsoft.com/office/drawing/2014/main" id="{C4E8A82B-9861-4F14-AF9D-FEDA05FFF1B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92DB88-41C1-4677-B13C-9BA21880454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8977A4F-23ED-4390-8632-99AF2DD7FD1D}" type="slidenum">
              <a:rPr lang="en-US" smtClean="0"/>
              <a:t>‹#›</a:t>
            </a:fld>
            <a:endParaRPr lang="en-US"/>
          </a:p>
        </p:txBody>
      </p:sp>
    </p:spTree>
    <p:extLst>
      <p:ext uri="{BB962C8B-B14F-4D97-AF65-F5344CB8AC3E}">
        <p14:creationId xmlns:p14="http://schemas.microsoft.com/office/powerpoint/2010/main" val="307607531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AM Sermon</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70A19CF-D756-4885-8867-6B1398764321}" type="datetimeFigureOut">
              <a:rPr lang="en-US" smtClean="0"/>
              <a:t>6/4/2021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249954-A770-48E3-9E04-4A0AAE8BF80F}" type="slidenum">
              <a:rPr lang="en-US" smtClean="0"/>
              <a:t>‹#›</a:t>
            </a:fld>
            <a:endParaRPr lang="en-US"/>
          </a:p>
        </p:txBody>
      </p:sp>
    </p:spTree>
    <p:extLst>
      <p:ext uri="{BB962C8B-B14F-4D97-AF65-F5344CB8AC3E}">
        <p14:creationId xmlns:p14="http://schemas.microsoft.com/office/powerpoint/2010/main" val="125932934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30000"/>
              <a:t>44 </a:t>
            </a:r>
            <a:r>
              <a:rPr lang="en-US"/>
              <a:t>Therefore you also be ready, for the Son of Man is coming at an hour you do not expect.</a:t>
            </a:r>
          </a:p>
          <a:p>
            <a:endParaRPr lang="en-US"/>
          </a:p>
        </p:txBody>
      </p:sp>
      <p:sp>
        <p:nvSpPr>
          <p:cNvPr id="4" name="Slide Number Placeholder 3"/>
          <p:cNvSpPr>
            <a:spLocks noGrp="1"/>
          </p:cNvSpPr>
          <p:nvPr>
            <p:ph type="sldNum" sz="quarter" idx="5"/>
          </p:nvPr>
        </p:nvSpPr>
        <p:spPr/>
        <p:txBody>
          <a:bodyPr/>
          <a:lstStyle/>
          <a:p>
            <a:fld id="{EC249954-A770-48E3-9E04-4A0AAE8BF80F}" type="slidenum">
              <a:rPr lang="en-US" smtClean="0"/>
              <a:t>2</a:t>
            </a:fld>
            <a:endParaRPr lang="en-US"/>
          </a:p>
        </p:txBody>
      </p:sp>
      <p:sp>
        <p:nvSpPr>
          <p:cNvPr id="5" name="Header Placeholder 4">
            <a:extLst>
              <a:ext uri="{FF2B5EF4-FFF2-40B4-BE49-F238E27FC236}">
                <a16:creationId xmlns:a16="http://schemas.microsoft.com/office/drawing/2014/main" id="{23331CAF-F0FD-45E2-9A43-04DA3BDA9084}"/>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3310166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receive the reward of Heaven, you must be born again</a:t>
            </a:r>
          </a:p>
        </p:txBody>
      </p:sp>
      <p:sp>
        <p:nvSpPr>
          <p:cNvPr id="4" name="Slide Number Placeholder 3"/>
          <p:cNvSpPr>
            <a:spLocks noGrp="1"/>
          </p:cNvSpPr>
          <p:nvPr>
            <p:ph type="sldNum" sz="quarter" idx="5"/>
          </p:nvPr>
        </p:nvSpPr>
        <p:spPr/>
        <p:txBody>
          <a:bodyPr/>
          <a:lstStyle/>
          <a:p>
            <a:fld id="{EC249954-A770-48E3-9E04-4A0AAE8BF80F}" type="slidenum">
              <a:rPr lang="en-US" smtClean="0"/>
              <a:t>10</a:t>
            </a:fld>
            <a:endParaRPr lang="en-US"/>
          </a:p>
        </p:txBody>
      </p:sp>
      <p:sp>
        <p:nvSpPr>
          <p:cNvPr id="5" name="Header Placeholder 4">
            <a:extLst>
              <a:ext uri="{FF2B5EF4-FFF2-40B4-BE49-F238E27FC236}">
                <a16:creationId xmlns:a16="http://schemas.microsoft.com/office/drawing/2014/main" id="{154E962E-FA1D-4AB1-8024-E5404925E17A}"/>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361729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receive the reward of Heaven, you must be born again</a:t>
            </a:r>
          </a:p>
        </p:txBody>
      </p:sp>
      <p:sp>
        <p:nvSpPr>
          <p:cNvPr id="4" name="Slide Number Placeholder 3"/>
          <p:cNvSpPr>
            <a:spLocks noGrp="1"/>
          </p:cNvSpPr>
          <p:nvPr>
            <p:ph type="sldNum" sz="quarter" idx="5"/>
          </p:nvPr>
        </p:nvSpPr>
        <p:spPr/>
        <p:txBody>
          <a:bodyPr/>
          <a:lstStyle/>
          <a:p>
            <a:fld id="{EC249954-A770-48E3-9E04-4A0AAE8BF80F}" type="slidenum">
              <a:rPr lang="en-US" smtClean="0"/>
              <a:t>11</a:t>
            </a:fld>
            <a:endParaRPr lang="en-US"/>
          </a:p>
        </p:txBody>
      </p:sp>
      <p:sp>
        <p:nvSpPr>
          <p:cNvPr id="5" name="Header Placeholder 4">
            <a:extLst>
              <a:ext uri="{FF2B5EF4-FFF2-40B4-BE49-F238E27FC236}">
                <a16:creationId xmlns:a16="http://schemas.microsoft.com/office/drawing/2014/main" id="{5EB1F37F-3C43-4CB8-9854-E86A54070E58}"/>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680725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receive the reward of Heaven, you must be born again</a:t>
            </a:r>
          </a:p>
        </p:txBody>
      </p:sp>
      <p:sp>
        <p:nvSpPr>
          <p:cNvPr id="4" name="Slide Number Placeholder 3"/>
          <p:cNvSpPr>
            <a:spLocks noGrp="1"/>
          </p:cNvSpPr>
          <p:nvPr>
            <p:ph type="sldNum" sz="quarter" idx="5"/>
          </p:nvPr>
        </p:nvSpPr>
        <p:spPr/>
        <p:txBody>
          <a:bodyPr/>
          <a:lstStyle/>
          <a:p>
            <a:fld id="{EC249954-A770-48E3-9E04-4A0AAE8BF80F}" type="slidenum">
              <a:rPr lang="en-US" smtClean="0"/>
              <a:t>12</a:t>
            </a:fld>
            <a:endParaRPr lang="en-US"/>
          </a:p>
        </p:txBody>
      </p:sp>
      <p:sp>
        <p:nvSpPr>
          <p:cNvPr id="5" name="Header Placeholder 4">
            <a:extLst>
              <a:ext uri="{FF2B5EF4-FFF2-40B4-BE49-F238E27FC236}">
                <a16:creationId xmlns:a16="http://schemas.microsoft.com/office/drawing/2014/main" id="{0AFA7AB8-BE1F-4D27-A53B-3A3925938960}"/>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2890594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Simply put without remission of sins we cannot have a home in Heaven</a:t>
            </a:r>
          </a:p>
        </p:txBody>
      </p:sp>
      <p:sp>
        <p:nvSpPr>
          <p:cNvPr id="4" name="Slide Number Placeholder 3"/>
          <p:cNvSpPr>
            <a:spLocks noGrp="1"/>
          </p:cNvSpPr>
          <p:nvPr>
            <p:ph type="sldNum" sz="quarter" idx="5"/>
          </p:nvPr>
        </p:nvSpPr>
        <p:spPr/>
        <p:txBody>
          <a:bodyPr/>
          <a:lstStyle/>
          <a:p>
            <a:fld id="{EC249954-A770-48E3-9E04-4A0AAE8BF80F}" type="slidenum">
              <a:rPr lang="en-US" smtClean="0"/>
              <a:t>14</a:t>
            </a:fld>
            <a:endParaRPr lang="en-US"/>
          </a:p>
        </p:txBody>
      </p:sp>
      <p:sp>
        <p:nvSpPr>
          <p:cNvPr id="5" name="Header Placeholder 4">
            <a:extLst>
              <a:ext uri="{FF2B5EF4-FFF2-40B4-BE49-F238E27FC236}">
                <a16:creationId xmlns:a16="http://schemas.microsoft.com/office/drawing/2014/main" id="{45D7F8CB-B954-401D-AFBF-2A9C820A2A89}"/>
              </a:ext>
            </a:extLst>
          </p:cNvPr>
          <p:cNvSpPr>
            <a:spLocks noGrp="1"/>
          </p:cNvSpPr>
          <p:nvPr>
            <p:ph type="hdr" sz="quarter"/>
          </p:nvPr>
        </p:nvSpPr>
        <p:spPr/>
        <p:txBody>
          <a:bodyPr/>
          <a:lstStyle/>
          <a:p>
            <a:r>
              <a:rPr lang="en-US"/>
              <a:t>AM Sermon</a:t>
            </a:r>
          </a:p>
        </p:txBody>
      </p:sp>
    </p:spTree>
    <p:extLst>
      <p:ext uri="{BB962C8B-B14F-4D97-AF65-F5344CB8AC3E}">
        <p14:creationId xmlns:p14="http://schemas.microsoft.com/office/powerpoint/2010/main" val="3166974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6/4/2021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295725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28294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8459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1500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6/4/2021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096383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7924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6694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31565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0342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6/4/2021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040898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6/4/2021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4756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6/4/2021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969855881"/>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sldNum="0" hdr="0" ftr="0" dt="0"/>
  <p:txStyles>
    <p:titleStyle>
      <a:lvl1pPr algn="l" defTabSz="914400" rtl="0" eaLnBrk="1" latinLnBrk="0" hangingPunct="1">
        <a:lnSpc>
          <a:spcPct val="90000"/>
        </a:lnSpc>
        <a:spcBef>
          <a:spcPct val="0"/>
        </a:spcBef>
        <a:buNone/>
        <a:defRPr lang="en-US" sz="3800" i="1"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0">
            <a:extLst>
              <a:ext uri="{FF2B5EF4-FFF2-40B4-BE49-F238E27FC236}">
                <a16:creationId xmlns:a16="http://schemas.microsoft.com/office/drawing/2014/main" id="{BEBBBF70-6ABC-46E8-A293-73A60B8E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8" name="Rectangle 22">
            <a:extLst>
              <a:ext uri="{FF2B5EF4-FFF2-40B4-BE49-F238E27FC236}">
                <a16:creationId xmlns:a16="http://schemas.microsoft.com/office/drawing/2014/main" id="{05388887-43DC-4FAF-9400-7925701AF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bg1">
              <a:lumMod val="75000"/>
              <a:lumOff val="25000"/>
            </a:schemeClr>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A63CA1AD-3057-4AAE-8905-5BD79E6C1FDB}"/>
              </a:ext>
            </a:extLst>
          </p:cNvPr>
          <p:cNvSpPr>
            <a:spLocks noGrp="1"/>
          </p:cNvSpPr>
          <p:nvPr>
            <p:ph type="ctrTitle"/>
          </p:nvPr>
        </p:nvSpPr>
        <p:spPr>
          <a:xfrm>
            <a:off x="5353249" y="1916670"/>
            <a:ext cx="5716338" cy="3042706"/>
          </a:xfrm>
        </p:spPr>
        <p:txBody>
          <a:bodyPr>
            <a:normAutofit/>
          </a:bodyPr>
          <a:lstStyle/>
          <a:p>
            <a:r>
              <a:rPr lang="en-US" sz="5400" dirty="0"/>
              <a:t>Make yourself ready</a:t>
            </a:r>
          </a:p>
        </p:txBody>
      </p:sp>
      <p:sp>
        <p:nvSpPr>
          <p:cNvPr id="3" name="Subtitle 2">
            <a:extLst>
              <a:ext uri="{FF2B5EF4-FFF2-40B4-BE49-F238E27FC236}">
                <a16:creationId xmlns:a16="http://schemas.microsoft.com/office/drawing/2014/main" id="{4E0A615C-32D0-4EFC-A8BE-9B5AE28A7EA1}"/>
              </a:ext>
            </a:extLst>
          </p:cNvPr>
          <p:cNvSpPr>
            <a:spLocks noGrp="1"/>
          </p:cNvSpPr>
          <p:nvPr>
            <p:ph type="subTitle" idx="1"/>
          </p:nvPr>
        </p:nvSpPr>
        <p:spPr>
          <a:xfrm>
            <a:off x="5533786" y="4969752"/>
            <a:ext cx="5355264" cy="663286"/>
          </a:xfrm>
        </p:spPr>
        <p:txBody>
          <a:bodyPr>
            <a:normAutofit/>
          </a:bodyPr>
          <a:lstStyle/>
          <a:p>
            <a:endParaRPr lang="en-US"/>
          </a:p>
        </p:txBody>
      </p:sp>
      <p:sp>
        <p:nvSpPr>
          <p:cNvPr id="25" name="Rectangle 24">
            <a:extLst>
              <a:ext uri="{FF2B5EF4-FFF2-40B4-BE49-F238E27FC236}">
                <a16:creationId xmlns:a16="http://schemas.microsoft.com/office/drawing/2014/main" id="{2F2FD4B7-706B-4F5C-A0C7-7D69677C7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7" name="Straight Connector 26">
            <a:extLst>
              <a:ext uri="{FF2B5EF4-FFF2-40B4-BE49-F238E27FC236}">
                <a16:creationId xmlns:a16="http://schemas.microsoft.com/office/drawing/2014/main" id="{26E6DC6E-1FA3-4048-B867-BDB51763F3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E066135-B6C1-4001-B7CC-53A443DF25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3AD82B4-5F4B-4968-B15E-29DCF8592D5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descr="A picture containing text&#10;&#10;Description automatically generated">
            <a:extLst>
              <a:ext uri="{FF2B5EF4-FFF2-40B4-BE49-F238E27FC236}">
                <a16:creationId xmlns:a16="http://schemas.microsoft.com/office/drawing/2014/main" id="{0DA4744C-D2A5-4E3C-A823-34B3D2D785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170" y="1561990"/>
            <a:ext cx="3752067" cy="3752067"/>
          </a:xfrm>
          <a:prstGeom prst="rect">
            <a:avLst/>
          </a:prstGeom>
        </p:spPr>
      </p:pic>
    </p:spTree>
    <p:extLst>
      <p:ext uri="{BB962C8B-B14F-4D97-AF65-F5344CB8AC3E}">
        <p14:creationId xmlns:p14="http://schemas.microsoft.com/office/powerpoint/2010/main" val="358512355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E0D13DB-D099-4541-888D-DE0186F1C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519" y="253548"/>
            <a:ext cx="5851795" cy="6384816"/>
          </a:xfrm>
          <a:prstGeom prst="rect">
            <a:avLst/>
          </a:prstGeom>
          <a:solidFill>
            <a:srgbClr val="FFFFFF"/>
          </a:solidFill>
          <a:ln w="6350" cap="sq" cmpd="sng" algn="ctr">
            <a:solidFill>
              <a:srgbClr val="404040"/>
            </a:solidFill>
            <a:prstDash val="solid"/>
            <a:miter lim="800000"/>
          </a:ln>
          <a:effectLst/>
        </p:spPr>
      </p:sp>
      <p:pic>
        <p:nvPicPr>
          <p:cNvPr id="6" name="Picture 5" descr="A picture containing text, vector graphics, sign&#10;&#10;Description automatically generated">
            <a:extLst>
              <a:ext uri="{FF2B5EF4-FFF2-40B4-BE49-F238E27FC236}">
                <a16:creationId xmlns:a16="http://schemas.microsoft.com/office/drawing/2014/main" id="{6E4DCF7D-9C69-4F36-9D6A-347E974B0964}"/>
              </a:ext>
            </a:extLst>
          </p:cNvPr>
          <p:cNvPicPr>
            <a:picLocks noChangeAspect="1"/>
          </p:cNvPicPr>
          <p:nvPr/>
        </p:nvPicPr>
        <p:blipFill rotWithShape="1">
          <a:blip r:embed="rId3">
            <a:extLst>
              <a:ext uri="{28A0092B-C50C-407E-A947-70E740481C1C}">
                <a14:useLocalDpi xmlns:a14="http://schemas.microsoft.com/office/drawing/2010/main" val="0"/>
              </a:ext>
            </a:extLst>
          </a:blip>
          <a:srcRect t="1784" r="1" b="3958"/>
          <a:stretch/>
        </p:blipFill>
        <p:spPr>
          <a:xfrm>
            <a:off x="424928" y="419292"/>
            <a:ext cx="5522976" cy="6053328"/>
          </a:xfrm>
          <a:prstGeom prst="rect">
            <a:avLst/>
          </a:prstGeom>
        </p:spPr>
      </p:pic>
      <p:sp>
        <p:nvSpPr>
          <p:cNvPr id="37" name="Rectangle 36">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C6AF6-EC23-46D6-A3AD-7755A20ECDB4}"/>
              </a:ext>
            </a:extLst>
          </p:cNvPr>
          <p:cNvSpPr>
            <a:spLocks noGrp="1"/>
          </p:cNvSpPr>
          <p:nvPr>
            <p:ph type="title"/>
          </p:nvPr>
        </p:nvSpPr>
        <p:spPr>
          <a:xfrm>
            <a:off x="6846137" y="727626"/>
            <a:ext cx="4602152" cy="1718225"/>
          </a:xfrm>
        </p:spPr>
        <p:txBody>
          <a:bodyPr>
            <a:normAutofit/>
          </a:bodyPr>
          <a:lstStyle/>
          <a:p>
            <a:r>
              <a:rPr lang="en-US" dirty="0"/>
              <a:t>John 3</a:t>
            </a:r>
          </a:p>
        </p:txBody>
      </p:sp>
      <p:sp>
        <p:nvSpPr>
          <p:cNvPr id="3" name="Content Placeholder 2">
            <a:extLst>
              <a:ext uri="{FF2B5EF4-FFF2-40B4-BE49-F238E27FC236}">
                <a16:creationId xmlns:a16="http://schemas.microsoft.com/office/drawing/2014/main" id="{CFB323F2-0D86-4413-A05D-8AA14F8E6A88}"/>
              </a:ext>
            </a:extLst>
          </p:cNvPr>
          <p:cNvSpPr>
            <a:spLocks noGrp="1"/>
          </p:cNvSpPr>
          <p:nvPr>
            <p:ph idx="1"/>
          </p:nvPr>
        </p:nvSpPr>
        <p:spPr>
          <a:xfrm>
            <a:off x="6846137" y="2538919"/>
            <a:ext cx="4602152" cy="3557805"/>
          </a:xfrm>
        </p:spPr>
        <p:txBody>
          <a:bodyPr>
            <a:normAutofit/>
          </a:bodyPr>
          <a:lstStyle/>
          <a:p>
            <a:pPr marL="0" indent="0">
              <a:buNone/>
            </a:pPr>
            <a:r>
              <a:rPr lang="en-US" sz="1800" dirty="0"/>
              <a:t>3 There was a man of the Pharisees named Nicodemus, a ruler of the Jews. </a:t>
            </a:r>
            <a:r>
              <a:rPr lang="en-US" sz="1800" baseline="30000" dirty="0"/>
              <a:t>2 </a:t>
            </a:r>
            <a:r>
              <a:rPr lang="en-US" sz="1800" dirty="0"/>
              <a:t>This man came to Jesus by night and said to Him, “Rabbi, we know that You are a teacher come from God; for no one can do these signs that You do unless God is with him.” </a:t>
            </a:r>
            <a:r>
              <a:rPr lang="en-US" sz="1800" baseline="30000" dirty="0"/>
              <a:t>3 </a:t>
            </a:r>
            <a:r>
              <a:rPr lang="en-US" sz="1800" dirty="0"/>
              <a:t>Jesus answered and said to him, “Most assuredly, I say to you, unless one is born again, he cannot see the kingdom of God.”</a:t>
            </a:r>
          </a:p>
          <a:p>
            <a:endParaRPr lang="en-US" dirty="0"/>
          </a:p>
        </p:txBody>
      </p:sp>
    </p:spTree>
    <p:extLst>
      <p:ext uri="{BB962C8B-B14F-4D97-AF65-F5344CB8AC3E}">
        <p14:creationId xmlns:p14="http://schemas.microsoft.com/office/powerpoint/2010/main" val="140445244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E0D13DB-D099-4541-888D-DE0186F1C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519" y="253548"/>
            <a:ext cx="5851795" cy="6384816"/>
          </a:xfrm>
          <a:prstGeom prst="rect">
            <a:avLst/>
          </a:prstGeom>
          <a:solidFill>
            <a:srgbClr val="FFFFFF"/>
          </a:solidFill>
          <a:ln w="6350" cap="sq" cmpd="sng" algn="ctr">
            <a:solidFill>
              <a:srgbClr val="404040"/>
            </a:solidFill>
            <a:prstDash val="solid"/>
            <a:miter lim="800000"/>
          </a:ln>
          <a:effectLst/>
        </p:spPr>
      </p:sp>
      <p:pic>
        <p:nvPicPr>
          <p:cNvPr id="6" name="Picture 5" descr="A picture containing text, vector graphics, sign&#10;&#10;Description automatically generated">
            <a:extLst>
              <a:ext uri="{FF2B5EF4-FFF2-40B4-BE49-F238E27FC236}">
                <a16:creationId xmlns:a16="http://schemas.microsoft.com/office/drawing/2014/main" id="{6E4DCF7D-9C69-4F36-9D6A-347E974B0964}"/>
              </a:ext>
            </a:extLst>
          </p:cNvPr>
          <p:cNvPicPr>
            <a:picLocks noChangeAspect="1"/>
          </p:cNvPicPr>
          <p:nvPr/>
        </p:nvPicPr>
        <p:blipFill rotWithShape="1">
          <a:blip r:embed="rId3">
            <a:extLst>
              <a:ext uri="{28A0092B-C50C-407E-A947-70E740481C1C}">
                <a14:useLocalDpi xmlns:a14="http://schemas.microsoft.com/office/drawing/2010/main" val="0"/>
              </a:ext>
            </a:extLst>
          </a:blip>
          <a:srcRect t="1784" r="1" b="3958"/>
          <a:stretch/>
        </p:blipFill>
        <p:spPr>
          <a:xfrm>
            <a:off x="424928" y="419292"/>
            <a:ext cx="5522976" cy="6053328"/>
          </a:xfrm>
          <a:prstGeom prst="rect">
            <a:avLst/>
          </a:prstGeom>
        </p:spPr>
      </p:pic>
      <p:sp>
        <p:nvSpPr>
          <p:cNvPr id="37" name="Rectangle 36">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C6AF6-EC23-46D6-A3AD-7755A20ECDB4}"/>
              </a:ext>
            </a:extLst>
          </p:cNvPr>
          <p:cNvSpPr>
            <a:spLocks noGrp="1"/>
          </p:cNvSpPr>
          <p:nvPr>
            <p:ph type="title"/>
          </p:nvPr>
        </p:nvSpPr>
        <p:spPr>
          <a:xfrm>
            <a:off x="6846137" y="727626"/>
            <a:ext cx="4602152" cy="1718225"/>
          </a:xfrm>
        </p:spPr>
        <p:txBody>
          <a:bodyPr>
            <a:normAutofit/>
          </a:bodyPr>
          <a:lstStyle/>
          <a:p>
            <a:r>
              <a:rPr lang="en-US" dirty="0"/>
              <a:t>John 3</a:t>
            </a:r>
          </a:p>
        </p:txBody>
      </p:sp>
      <p:sp>
        <p:nvSpPr>
          <p:cNvPr id="3" name="Content Placeholder 2">
            <a:extLst>
              <a:ext uri="{FF2B5EF4-FFF2-40B4-BE49-F238E27FC236}">
                <a16:creationId xmlns:a16="http://schemas.microsoft.com/office/drawing/2014/main" id="{CFB323F2-0D86-4413-A05D-8AA14F8E6A88}"/>
              </a:ext>
            </a:extLst>
          </p:cNvPr>
          <p:cNvSpPr>
            <a:spLocks noGrp="1"/>
          </p:cNvSpPr>
          <p:nvPr>
            <p:ph idx="1"/>
          </p:nvPr>
        </p:nvSpPr>
        <p:spPr>
          <a:xfrm>
            <a:off x="6846137" y="2538919"/>
            <a:ext cx="4602152" cy="3557805"/>
          </a:xfrm>
        </p:spPr>
        <p:txBody>
          <a:bodyPr>
            <a:normAutofit fontScale="92500"/>
          </a:bodyPr>
          <a:lstStyle/>
          <a:p>
            <a:pPr marL="0" indent="0">
              <a:buNone/>
            </a:pPr>
            <a:r>
              <a:rPr lang="en-US" sz="2400" baseline="30000" dirty="0"/>
              <a:t>7 </a:t>
            </a:r>
            <a:r>
              <a:rPr lang="en-US" sz="2400" dirty="0"/>
              <a:t>Do not marvel that I said to you, ‘You must be born again.’ </a:t>
            </a:r>
          </a:p>
          <a:p>
            <a:pPr marL="0" indent="0">
              <a:buNone/>
            </a:pPr>
            <a:endParaRPr lang="en-US" sz="2400" dirty="0"/>
          </a:p>
          <a:p>
            <a:pPr marL="0" indent="0">
              <a:buNone/>
            </a:pPr>
            <a:r>
              <a:rPr lang="en-US" sz="2400" dirty="0"/>
              <a:t>“must” rules out any other options</a:t>
            </a:r>
          </a:p>
          <a:p>
            <a:pPr marL="0" indent="0">
              <a:buNone/>
            </a:pPr>
            <a:endParaRPr lang="en-US" sz="2400" dirty="0"/>
          </a:p>
          <a:p>
            <a:pPr marL="0" indent="0">
              <a:buNone/>
            </a:pPr>
            <a:r>
              <a:rPr lang="en-US" sz="2400" dirty="0"/>
              <a:t>Being born again begins our preparation</a:t>
            </a:r>
          </a:p>
        </p:txBody>
      </p:sp>
    </p:spTree>
    <p:extLst>
      <p:ext uri="{BB962C8B-B14F-4D97-AF65-F5344CB8AC3E}">
        <p14:creationId xmlns:p14="http://schemas.microsoft.com/office/powerpoint/2010/main" val="532826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E0D13DB-D099-4541-888D-DE0186F1C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519" y="253548"/>
            <a:ext cx="5851795" cy="6384816"/>
          </a:xfrm>
          <a:prstGeom prst="rect">
            <a:avLst/>
          </a:prstGeom>
          <a:solidFill>
            <a:srgbClr val="FFFFFF"/>
          </a:solidFill>
          <a:ln w="6350" cap="sq" cmpd="sng" algn="ctr">
            <a:solidFill>
              <a:srgbClr val="404040"/>
            </a:solidFill>
            <a:prstDash val="solid"/>
            <a:miter lim="800000"/>
          </a:ln>
          <a:effectLst/>
        </p:spPr>
      </p:sp>
      <p:sp>
        <p:nvSpPr>
          <p:cNvPr id="37" name="Rectangle 36">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C6AF6-EC23-46D6-A3AD-7755A20ECDB4}"/>
              </a:ext>
            </a:extLst>
          </p:cNvPr>
          <p:cNvSpPr>
            <a:spLocks noGrp="1"/>
          </p:cNvSpPr>
          <p:nvPr>
            <p:ph type="title"/>
          </p:nvPr>
        </p:nvSpPr>
        <p:spPr>
          <a:xfrm>
            <a:off x="6846137" y="727626"/>
            <a:ext cx="4602152" cy="1718225"/>
          </a:xfrm>
        </p:spPr>
        <p:txBody>
          <a:bodyPr>
            <a:normAutofit/>
          </a:bodyPr>
          <a:lstStyle/>
          <a:p>
            <a:r>
              <a:rPr lang="en-US" dirty="0"/>
              <a:t>Jesus has told us two things…</a:t>
            </a:r>
          </a:p>
        </p:txBody>
      </p:sp>
      <p:sp>
        <p:nvSpPr>
          <p:cNvPr id="3" name="Content Placeholder 2">
            <a:extLst>
              <a:ext uri="{FF2B5EF4-FFF2-40B4-BE49-F238E27FC236}">
                <a16:creationId xmlns:a16="http://schemas.microsoft.com/office/drawing/2014/main" id="{CFB323F2-0D86-4413-A05D-8AA14F8E6A88}"/>
              </a:ext>
            </a:extLst>
          </p:cNvPr>
          <p:cNvSpPr>
            <a:spLocks noGrp="1"/>
          </p:cNvSpPr>
          <p:nvPr>
            <p:ph idx="1"/>
          </p:nvPr>
        </p:nvSpPr>
        <p:spPr>
          <a:xfrm>
            <a:off x="6846137" y="2538919"/>
            <a:ext cx="4602152" cy="3557805"/>
          </a:xfrm>
        </p:spPr>
        <p:txBody>
          <a:bodyPr>
            <a:normAutofit/>
          </a:bodyPr>
          <a:lstStyle/>
          <a:p>
            <a:pPr marL="0" indent="0">
              <a:buNone/>
            </a:pPr>
            <a:r>
              <a:rPr lang="en-US" sz="3200" dirty="0"/>
              <a:t>You must be born again</a:t>
            </a:r>
          </a:p>
          <a:p>
            <a:pPr marL="0" indent="0">
              <a:buNone/>
            </a:pPr>
            <a:endParaRPr lang="en-US" sz="3200" dirty="0"/>
          </a:p>
          <a:p>
            <a:pPr marL="0" indent="0">
              <a:buNone/>
            </a:pPr>
            <a:r>
              <a:rPr lang="en-US" sz="3200" dirty="0"/>
              <a:t>Behold I come quickly</a:t>
            </a:r>
          </a:p>
        </p:txBody>
      </p:sp>
      <p:pic>
        <p:nvPicPr>
          <p:cNvPr id="5" name="Picture 4" descr="Logo&#10;&#10;Description automatically generated with medium confidence">
            <a:extLst>
              <a:ext uri="{FF2B5EF4-FFF2-40B4-BE49-F238E27FC236}">
                <a16:creationId xmlns:a16="http://schemas.microsoft.com/office/drawing/2014/main" id="{A7ED6038-60E3-4D8D-A076-1ACA2DF56C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710" y="727626"/>
            <a:ext cx="4989269" cy="5369098"/>
          </a:xfrm>
          <a:prstGeom prst="rect">
            <a:avLst/>
          </a:prstGeom>
        </p:spPr>
      </p:pic>
    </p:spTree>
    <p:extLst>
      <p:ext uri="{BB962C8B-B14F-4D97-AF65-F5344CB8AC3E}">
        <p14:creationId xmlns:p14="http://schemas.microsoft.com/office/powerpoint/2010/main" val="35824767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CB80-238B-4CC0-A2AB-DE4D4182A1E4}"/>
              </a:ext>
            </a:extLst>
          </p:cNvPr>
          <p:cNvSpPr>
            <a:spLocks noGrp="1"/>
          </p:cNvSpPr>
          <p:nvPr>
            <p:ph type="title"/>
          </p:nvPr>
        </p:nvSpPr>
        <p:spPr/>
        <p:txBody>
          <a:bodyPr/>
          <a:lstStyle/>
          <a:p>
            <a:r>
              <a:rPr lang="en-US" dirty="0"/>
              <a:t>What is meant by born again ?</a:t>
            </a:r>
          </a:p>
        </p:txBody>
      </p:sp>
      <p:sp>
        <p:nvSpPr>
          <p:cNvPr id="3" name="Content Placeholder 2">
            <a:extLst>
              <a:ext uri="{FF2B5EF4-FFF2-40B4-BE49-F238E27FC236}">
                <a16:creationId xmlns:a16="http://schemas.microsoft.com/office/drawing/2014/main" id="{8EA904C4-C62F-478B-8444-9BF9044FD421}"/>
              </a:ext>
            </a:extLst>
          </p:cNvPr>
          <p:cNvSpPr>
            <a:spLocks noGrp="1"/>
          </p:cNvSpPr>
          <p:nvPr>
            <p:ph idx="1"/>
          </p:nvPr>
        </p:nvSpPr>
        <p:spPr/>
        <p:txBody>
          <a:bodyPr>
            <a:normAutofit fontScale="85000" lnSpcReduction="20000"/>
          </a:bodyPr>
          <a:lstStyle/>
          <a:p>
            <a:pPr marL="0" indent="0">
              <a:buNone/>
            </a:pPr>
            <a:r>
              <a:rPr lang="en-US" sz="4000" baseline="30000" dirty="0"/>
              <a:t>4 </a:t>
            </a:r>
            <a:r>
              <a:rPr lang="en-US" sz="4000" dirty="0"/>
              <a:t>Nicodemus said to Him, “How can a man be born when he is old? Can he enter a second time into his mother’s womb and be born?” Jesus answered, “Most assuredly, I say to you, unless one is born of water and the Spirit, he cannot enter the kingdom of God. </a:t>
            </a:r>
            <a:r>
              <a:rPr lang="en-US" sz="4000" baseline="30000" dirty="0"/>
              <a:t>6 </a:t>
            </a:r>
            <a:r>
              <a:rPr lang="en-US" sz="4000" dirty="0"/>
              <a:t>That which is born of the flesh is flesh, and that which is born of the Spirit is spirit.</a:t>
            </a:r>
          </a:p>
          <a:p>
            <a:pPr marL="0" indent="0">
              <a:buNone/>
            </a:pPr>
            <a:endParaRPr lang="en-US" sz="3200" dirty="0"/>
          </a:p>
        </p:txBody>
      </p:sp>
    </p:spTree>
    <p:extLst>
      <p:ext uri="{BB962C8B-B14F-4D97-AF65-F5344CB8AC3E}">
        <p14:creationId xmlns:p14="http://schemas.microsoft.com/office/powerpoint/2010/main" val="445243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E0D13DB-D099-4541-888D-DE0186F1C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519" y="253548"/>
            <a:ext cx="5851795" cy="6384816"/>
          </a:xfrm>
          <a:prstGeom prst="rect">
            <a:avLst/>
          </a:prstGeom>
          <a:solidFill>
            <a:srgbClr val="FFFFFF"/>
          </a:solidFill>
          <a:ln w="6350" cap="sq" cmpd="sng" algn="ctr">
            <a:solidFill>
              <a:srgbClr val="404040"/>
            </a:solidFill>
            <a:prstDash val="solid"/>
            <a:miter lim="800000"/>
          </a:ln>
          <a:effectLst/>
        </p:spPr>
      </p:sp>
      <p:sp>
        <p:nvSpPr>
          <p:cNvPr id="37" name="Rectangle 36">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C6AF6-EC23-46D6-A3AD-7755A20ECDB4}"/>
              </a:ext>
            </a:extLst>
          </p:cNvPr>
          <p:cNvSpPr>
            <a:spLocks noGrp="1"/>
          </p:cNvSpPr>
          <p:nvPr>
            <p:ph type="title"/>
          </p:nvPr>
        </p:nvSpPr>
        <p:spPr>
          <a:xfrm>
            <a:off x="6846137" y="727626"/>
            <a:ext cx="4602152" cy="1718225"/>
          </a:xfrm>
        </p:spPr>
        <p:txBody>
          <a:bodyPr>
            <a:normAutofit/>
          </a:bodyPr>
          <a:lstStyle/>
          <a:p>
            <a:r>
              <a:rPr lang="en-US" dirty="0"/>
              <a:t>Why remission of sins?</a:t>
            </a:r>
          </a:p>
        </p:txBody>
      </p:sp>
      <p:sp>
        <p:nvSpPr>
          <p:cNvPr id="3" name="Content Placeholder 2">
            <a:extLst>
              <a:ext uri="{FF2B5EF4-FFF2-40B4-BE49-F238E27FC236}">
                <a16:creationId xmlns:a16="http://schemas.microsoft.com/office/drawing/2014/main" id="{CFB323F2-0D86-4413-A05D-8AA14F8E6A88}"/>
              </a:ext>
            </a:extLst>
          </p:cNvPr>
          <p:cNvSpPr>
            <a:spLocks noGrp="1"/>
          </p:cNvSpPr>
          <p:nvPr>
            <p:ph idx="1"/>
          </p:nvPr>
        </p:nvSpPr>
        <p:spPr>
          <a:xfrm>
            <a:off x="6846137" y="2538919"/>
            <a:ext cx="4602152" cy="3800236"/>
          </a:xfrm>
        </p:spPr>
        <p:txBody>
          <a:bodyPr>
            <a:noAutofit/>
          </a:bodyPr>
          <a:lstStyle/>
          <a:p>
            <a:pPr marL="0" indent="0">
              <a:buNone/>
            </a:pPr>
            <a:r>
              <a:rPr lang="en-US" sz="2200" dirty="0"/>
              <a:t>Romans 3:23 </a:t>
            </a:r>
          </a:p>
          <a:p>
            <a:pPr marL="0" indent="0">
              <a:buNone/>
            </a:pPr>
            <a:r>
              <a:rPr lang="en-US" sz="2200" baseline="30000" dirty="0"/>
              <a:t>23 </a:t>
            </a:r>
            <a:r>
              <a:rPr lang="en-US" sz="2200" dirty="0"/>
              <a:t>for all have sinned and fall short of the glory of God, </a:t>
            </a:r>
          </a:p>
          <a:p>
            <a:pPr marL="0" indent="0">
              <a:buNone/>
            </a:pPr>
            <a:endParaRPr lang="en-US" sz="2200" dirty="0"/>
          </a:p>
          <a:p>
            <a:pPr marL="0" indent="0">
              <a:buNone/>
            </a:pPr>
            <a:r>
              <a:rPr lang="en-US" sz="2200" dirty="0"/>
              <a:t>Rom 6:23</a:t>
            </a:r>
          </a:p>
          <a:p>
            <a:pPr marL="0" indent="0">
              <a:buNone/>
            </a:pPr>
            <a:r>
              <a:rPr lang="en-US" sz="2200" dirty="0"/>
              <a:t> </a:t>
            </a:r>
            <a:r>
              <a:rPr lang="en-US" sz="2200" baseline="30000" dirty="0"/>
              <a:t>23 </a:t>
            </a:r>
            <a:r>
              <a:rPr lang="en-US" sz="2200" dirty="0"/>
              <a:t>For the wages of sin </a:t>
            </a:r>
            <a:r>
              <a:rPr lang="en-US" sz="2200" i="1" dirty="0"/>
              <a:t>is</a:t>
            </a:r>
            <a:r>
              <a:rPr lang="en-US" sz="2200" dirty="0"/>
              <a:t> death, but the gift of God </a:t>
            </a:r>
            <a:r>
              <a:rPr lang="en-US" sz="2200" i="1" dirty="0"/>
              <a:t>is</a:t>
            </a:r>
            <a:r>
              <a:rPr lang="en-US" sz="2200" dirty="0"/>
              <a:t> eternal life in Christ Jesus our Lord.</a:t>
            </a:r>
          </a:p>
        </p:txBody>
      </p:sp>
      <p:pic>
        <p:nvPicPr>
          <p:cNvPr id="10" name="Picture 9" descr="Graphical user interface, timeline&#10;&#10;Description automatically generated with medium confidence">
            <a:extLst>
              <a:ext uri="{FF2B5EF4-FFF2-40B4-BE49-F238E27FC236}">
                <a16:creationId xmlns:a16="http://schemas.microsoft.com/office/drawing/2014/main" id="{5D3AEE61-4C40-441F-BF2B-69832A651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690" y="407588"/>
            <a:ext cx="5420757" cy="5689136"/>
          </a:xfrm>
          <a:prstGeom prst="rect">
            <a:avLst/>
          </a:prstGeom>
        </p:spPr>
      </p:pic>
    </p:spTree>
    <p:extLst>
      <p:ext uri="{BB962C8B-B14F-4D97-AF65-F5344CB8AC3E}">
        <p14:creationId xmlns:p14="http://schemas.microsoft.com/office/powerpoint/2010/main" val="3227257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0">
            <a:extLst>
              <a:ext uri="{FF2B5EF4-FFF2-40B4-BE49-F238E27FC236}">
                <a16:creationId xmlns:a16="http://schemas.microsoft.com/office/drawing/2014/main" id="{BEBBBF70-6ABC-46E8-A293-73A60B8E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8" name="Rectangle 22">
            <a:extLst>
              <a:ext uri="{FF2B5EF4-FFF2-40B4-BE49-F238E27FC236}">
                <a16:creationId xmlns:a16="http://schemas.microsoft.com/office/drawing/2014/main" id="{05388887-43DC-4FAF-9400-7925701AF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bg1">
              <a:lumMod val="75000"/>
              <a:lumOff val="25000"/>
            </a:schemeClr>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A63CA1AD-3057-4AAE-8905-5BD79E6C1FDB}"/>
              </a:ext>
            </a:extLst>
          </p:cNvPr>
          <p:cNvSpPr>
            <a:spLocks noGrp="1"/>
          </p:cNvSpPr>
          <p:nvPr>
            <p:ph type="ctrTitle"/>
          </p:nvPr>
        </p:nvSpPr>
        <p:spPr>
          <a:xfrm>
            <a:off x="5353249" y="1916670"/>
            <a:ext cx="5716338" cy="3042706"/>
          </a:xfrm>
        </p:spPr>
        <p:txBody>
          <a:bodyPr>
            <a:normAutofit/>
          </a:bodyPr>
          <a:lstStyle/>
          <a:p>
            <a:r>
              <a:rPr lang="en-US" sz="5400" dirty="0"/>
              <a:t>Make yourself ready</a:t>
            </a:r>
          </a:p>
        </p:txBody>
      </p:sp>
      <p:sp>
        <p:nvSpPr>
          <p:cNvPr id="3" name="Subtitle 2">
            <a:extLst>
              <a:ext uri="{FF2B5EF4-FFF2-40B4-BE49-F238E27FC236}">
                <a16:creationId xmlns:a16="http://schemas.microsoft.com/office/drawing/2014/main" id="{4E0A615C-32D0-4EFC-A8BE-9B5AE28A7EA1}"/>
              </a:ext>
            </a:extLst>
          </p:cNvPr>
          <p:cNvSpPr>
            <a:spLocks noGrp="1"/>
          </p:cNvSpPr>
          <p:nvPr>
            <p:ph type="subTitle" idx="1"/>
          </p:nvPr>
        </p:nvSpPr>
        <p:spPr>
          <a:xfrm>
            <a:off x="5533786" y="4969752"/>
            <a:ext cx="5355264" cy="663286"/>
          </a:xfrm>
        </p:spPr>
        <p:txBody>
          <a:bodyPr>
            <a:normAutofit/>
          </a:bodyPr>
          <a:lstStyle/>
          <a:p>
            <a:endParaRPr lang="en-US"/>
          </a:p>
        </p:txBody>
      </p:sp>
      <p:sp>
        <p:nvSpPr>
          <p:cNvPr id="25" name="Rectangle 24">
            <a:extLst>
              <a:ext uri="{FF2B5EF4-FFF2-40B4-BE49-F238E27FC236}">
                <a16:creationId xmlns:a16="http://schemas.microsoft.com/office/drawing/2014/main" id="{2F2FD4B7-706B-4F5C-A0C7-7D69677C7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7" name="Straight Connector 26">
            <a:extLst>
              <a:ext uri="{FF2B5EF4-FFF2-40B4-BE49-F238E27FC236}">
                <a16:creationId xmlns:a16="http://schemas.microsoft.com/office/drawing/2014/main" id="{26E6DC6E-1FA3-4048-B867-BDB51763F3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E066135-B6C1-4001-B7CC-53A443DF25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3AD82B4-5F4B-4968-B15E-29DCF8592D5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descr="A picture containing text&#10;&#10;Description automatically generated">
            <a:extLst>
              <a:ext uri="{FF2B5EF4-FFF2-40B4-BE49-F238E27FC236}">
                <a16:creationId xmlns:a16="http://schemas.microsoft.com/office/drawing/2014/main" id="{0DA4744C-D2A5-4E3C-A823-34B3D2D785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170" y="1561990"/>
            <a:ext cx="3752067" cy="3752067"/>
          </a:xfrm>
          <a:prstGeom prst="rect">
            <a:avLst/>
          </a:prstGeom>
        </p:spPr>
      </p:pic>
    </p:spTree>
    <p:extLst>
      <p:ext uri="{BB962C8B-B14F-4D97-AF65-F5344CB8AC3E}">
        <p14:creationId xmlns:p14="http://schemas.microsoft.com/office/powerpoint/2010/main" val="1705883803"/>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E0D13DB-D099-4541-888D-DE0186F1C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519" y="253548"/>
            <a:ext cx="5851795" cy="6384816"/>
          </a:xfrm>
          <a:prstGeom prst="rect">
            <a:avLst/>
          </a:prstGeom>
          <a:solidFill>
            <a:srgbClr val="FFFFFF"/>
          </a:solidFill>
          <a:ln w="6350" cap="sq" cmpd="sng" algn="ctr">
            <a:solidFill>
              <a:srgbClr val="404040"/>
            </a:solidFill>
            <a:prstDash val="solid"/>
            <a:miter lim="800000"/>
          </a:ln>
          <a:effectLst/>
        </p:spPr>
      </p:sp>
      <p:pic>
        <p:nvPicPr>
          <p:cNvPr id="5" name="Picture 4" descr="A picture containing logo&#10;&#10;Description automatically generated">
            <a:extLst>
              <a:ext uri="{FF2B5EF4-FFF2-40B4-BE49-F238E27FC236}">
                <a16:creationId xmlns:a16="http://schemas.microsoft.com/office/drawing/2014/main" id="{F931D8E5-E95A-4608-AA8F-114F35CA5BCF}"/>
              </a:ext>
            </a:extLst>
          </p:cNvPr>
          <p:cNvPicPr>
            <a:picLocks noChangeAspect="1"/>
          </p:cNvPicPr>
          <p:nvPr/>
        </p:nvPicPr>
        <p:blipFill rotWithShape="1">
          <a:blip r:embed="rId3">
            <a:extLst>
              <a:ext uri="{28A0092B-C50C-407E-A947-70E740481C1C}">
                <a14:useLocalDpi xmlns:a14="http://schemas.microsoft.com/office/drawing/2010/main" val="0"/>
              </a:ext>
            </a:extLst>
          </a:blip>
          <a:srcRect l="4071" r="3473" b="-1"/>
          <a:stretch/>
        </p:blipFill>
        <p:spPr>
          <a:xfrm>
            <a:off x="424928" y="419292"/>
            <a:ext cx="5522976" cy="6053328"/>
          </a:xfrm>
          <a:prstGeom prst="rect">
            <a:avLst/>
          </a:prstGeom>
        </p:spPr>
      </p:pic>
      <p:sp>
        <p:nvSpPr>
          <p:cNvPr id="14" name="Rectangle 13">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C6AF6-EC23-46D6-A3AD-7755A20ECDB4}"/>
              </a:ext>
            </a:extLst>
          </p:cNvPr>
          <p:cNvSpPr>
            <a:spLocks noGrp="1"/>
          </p:cNvSpPr>
          <p:nvPr>
            <p:ph type="title"/>
          </p:nvPr>
        </p:nvSpPr>
        <p:spPr>
          <a:xfrm>
            <a:off x="6846137" y="727626"/>
            <a:ext cx="4602152" cy="1718225"/>
          </a:xfrm>
        </p:spPr>
        <p:txBody>
          <a:bodyPr>
            <a:normAutofit/>
          </a:bodyPr>
          <a:lstStyle/>
          <a:p>
            <a:r>
              <a:rPr lang="en-US" dirty="0"/>
              <a:t>Revelation 3  </a:t>
            </a:r>
          </a:p>
        </p:txBody>
      </p:sp>
      <p:sp>
        <p:nvSpPr>
          <p:cNvPr id="3" name="Content Placeholder 2">
            <a:extLst>
              <a:ext uri="{FF2B5EF4-FFF2-40B4-BE49-F238E27FC236}">
                <a16:creationId xmlns:a16="http://schemas.microsoft.com/office/drawing/2014/main" id="{CFB323F2-0D86-4413-A05D-8AA14F8E6A88}"/>
              </a:ext>
            </a:extLst>
          </p:cNvPr>
          <p:cNvSpPr>
            <a:spLocks noGrp="1"/>
          </p:cNvSpPr>
          <p:nvPr>
            <p:ph idx="1"/>
          </p:nvPr>
        </p:nvSpPr>
        <p:spPr>
          <a:xfrm>
            <a:off x="6846137" y="2538919"/>
            <a:ext cx="4602152" cy="3557805"/>
          </a:xfrm>
        </p:spPr>
        <p:txBody>
          <a:bodyPr>
            <a:normAutofit/>
          </a:bodyPr>
          <a:lstStyle/>
          <a:p>
            <a:pPr marL="0" indent="0">
              <a:buNone/>
            </a:pPr>
            <a:r>
              <a:rPr lang="en-US" sz="2800" baseline="30000" dirty="0"/>
              <a:t>11 </a:t>
            </a:r>
            <a:r>
              <a:rPr lang="en-US" sz="2800" dirty="0"/>
              <a:t>Behold, I am coming quickly! Hold fast what you have, that no one may take your crown. </a:t>
            </a:r>
          </a:p>
          <a:p>
            <a:endParaRPr lang="en-US" dirty="0"/>
          </a:p>
        </p:txBody>
      </p:sp>
    </p:spTree>
    <p:extLst>
      <p:ext uri="{BB962C8B-B14F-4D97-AF65-F5344CB8AC3E}">
        <p14:creationId xmlns:p14="http://schemas.microsoft.com/office/powerpoint/2010/main" val="236629535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E0D13DB-D099-4541-888D-DE0186F1C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519" y="253548"/>
            <a:ext cx="5851795" cy="6384816"/>
          </a:xfrm>
          <a:prstGeom prst="rect">
            <a:avLst/>
          </a:prstGeom>
          <a:solidFill>
            <a:srgbClr val="FFFFFF"/>
          </a:solidFill>
          <a:ln w="6350" cap="sq" cmpd="sng" algn="ctr">
            <a:solidFill>
              <a:srgbClr val="404040"/>
            </a:solidFill>
            <a:prstDash val="solid"/>
            <a:miter lim="800000"/>
          </a:ln>
          <a:effectLst/>
        </p:spPr>
      </p:sp>
      <p:pic>
        <p:nvPicPr>
          <p:cNvPr id="5" name="Picture 4" descr="A picture containing logo&#10;&#10;Description automatically generated">
            <a:extLst>
              <a:ext uri="{FF2B5EF4-FFF2-40B4-BE49-F238E27FC236}">
                <a16:creationId xmlns:a16="http://schemas.microsoft.com/office/drawing/2014/main" id="{F931D8E5-E95A-4608-AA8F-114F35CA5BCF}"/>
              </a:ext>
            </a:extLst>
          </p:cNvPr>
          <p:cNvPicPr>
            <a:picLocks noChangeAspect="1"/>
          </p:cNvPicPr>
          <p:nvPr/>
        </p:nvPicPr>
        <p:blipFill rotWithShape="1">
          <a:blip r:embed="rId2">
            <a:extLst>
              <a:ext uri="{28A0092B-C50C-407E-A947-70E740481C1C}">
                <a14:useLocalDpi xmlns:a14="http://schemas.microsoft.com/office/drawing/2010/main" val="0"/>
              </a:ext>
            </a:extLst>
          </a:blip>
          <a:srcRect l="4071" r="3473" b="-1"/>
          <a:stretch/>
        </p:blipFill>
        <p:spPr>
          <a:xfrm>
            <a:off x="424928" y="419292"/>
            <a:ext cx="5522976" cy="6053328"/>
          </a:xfrm>
          <a:prstGeom prst="rect">
            <a:avLst/>
          </a:prstGeom>
        </p:spPr>
      </p:pic>
      <p:sp>
        <p:nvSpPr>
          <p:cNvPr id="14" name="Rectangle 13">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C6AF6-EC23-46D6-A3AD-7755A20ECDB4}"/>
              </a:ext>
            </a:extLst>
          </p:cNvPr>
          <p:cNvSpPr>
            <a:spLocks noGrp="1"/>
          </p:cNvSpPr>
          <p:nvPr>
            <p:ph type="title"/>
          </p:nvPr>
        </p:nvSpPr>
        <p:spPr>
          <a:xfrm>
            <a:off x="6846137" y="727626"/>
            <a:ext cx="4602152" cy="1718225"/>
          </a:xfrm>
        </p:spPr>
        <p:txBody>
          <a:bodyPr>
            <a:normAutofit/>
          </a:bodyPr>
          <a:lstStyle/>
          <a:p>
            <a:r>
              <a:rPr lang="en-US" dirty="0"/>
              <a:t>Revelation 22 </a:t>
            </a:r>
          </a:p>
        </p:txBody>
      </p:sp>
      <p:sp>
        <p:nvSpPr>
          <p:cNvPr id="3" name="Content Placeholder 2">
            <a:extLst>
              <a:ext uri="{FF2B5EF4-FFF2-40B4-BE49-F238E27FC236}">
                <a16:creationId xmlns:a16="http://schemas.microsoft.com/office/drawing/2014/main" id="{CFB323F2-0D86-4413-A05D-8AA14F8E6A88}"/>
              </a:ext>
            </a:extLst>
          </p:cNvPr>
          <p:cNvSpPr>
            <a:spLocks noGrp="1"/>
          </p:cNvSpPr>
          <p:nvPr>
            <p:ph idx="1"/>
          </p:nvPr>
        </p:nvSpPr>
        <p:spPr>
          <a:xfrm>
            <a:off x="6846137" y="2538919"/>
            <a:ext cx="4602152" cy="3557805"/>
          </a:xfrm>
        </p:spPr>
        <p:txBody>
          <a:bodyPr>
            <a:normAutofit lnSpcReduction="10000"/>
          </a:bodyPr>
          <a:lstStyle/>
          <a:p>
            <a:r>
              <a:rPr lang="en-US" sz="2200" baseline="30000" dirty="0"/>
              <a:t>6 </a:t>
            </a:r>
            <a:r>
              <a:rPr lang="en-US" sz="2200" dirty="0"/>
              <a:t>Then he said to me, “These words </a:t>
            </a:r>
            <a:r>
              <a:rPr lang="en-US" sz="2200" i="1" dirty="0"/>
              <a:t>are</a:t>
            </a:r>
            <a:r>
              <a:rPr lang="en-US" sz="2200" dirty="0"/>
              <a:t> faithful and true.” And the Lord God of the holy prophets sent His angel to show His servants the things which must shortly take place.</a:t>
            </a:r>
          </a:p>
          <a:p>
            <a:r>
              <a:rPr lang="en-US" sz="2200" baseline="30000" dirty="0"/>
              <a:t>7 </a:t>
            </a:r>
            <a:r>
              <a:rPr lang="en-US" sz="2200" dirty="0"/>
              <a:t>“Behold, I am coming quickly! Blessed </a:t>
            </a:r>
            <a:r>
              <a:rPr lang="en-US" sz="2200" i="1" dirty="0"/>
              <a:t>is</a:t>
            </a:r>
            <a:r>
              <a:rPr lang="en-US" sz="2200" dirty="0"/>
              <a:t> he who keeps the words of the prophecy of this book.”</a:t>
            </a:r>
          </a:p>
          <a:p>
            <a:endParaRPr lang="en-US" dirty="0"/>
          </a:p>
        </p:txBody>
      </p:sp>
    </p:spTree>
    <p:extLst>
      <p:ext uri="{BB962C8B-B14F-4D97-AF65-F5344CB8AC3E}">
        <p14:creationId xmlns:p14="http://schemas.microsoft.com/office/powerpoint/2010/main" val="1109344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E0D13DB-D099-4541-888D-DE0186F1C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519" y="253548"/>
            <a:ext cx="5851795" cy="6384816"/>
          </a:xfrm>
          <a:prstGeom prst="rect">
            <a:avLst/>
          </a:prstGeom>
          <a:solidFill>
            <a:srgbClr val="FFFFFF"/>
          </a:solidFill>
          <a:ln w="6350" cap="sq" cmpd="sng" algn="ctr">
            <a:solidFill>
              <a:srgbClr val="404040"/>
            </a:solidFill>
            <a:prstDash val="solid"/>
            <a:miter lim="800000"/>
          </a:ln>
          <a:effectLst/>
        </p:spPr>
      </p:sp>
      <p:pic>
        <p:nvPicPr>
          <p:cNvPr id="5" name="Picture 4" descr="A picture containing logo&#10;&#10;Description automatically generated">
            <a:extLst>
              <a:ext uri="{FF2B5EF4-FFF2-40B4-BE49-F238E27FC236}">
                <a16:creationId xmlns:a16="http://schemas.microsoft.com/office/drawing/2014/main" id="{F931D8E5-E95A-4608-AA8F-114F35CA5BCF}"/>
              </a:ext>
            </a:extLst>
          </p:cNvPr>
          <p:cNvPicPr>
            <a:picLocks noChangeAspect="1"/>
          </p:cNvPicPr>
          <p:nvPr/>
        </p:nvPicPr>
        <p:blipFill rotWithShape="1">
          <a:blip r:embed="rId2">
            <a:extLst>
              <a:ext uri="{28A0092B-C50C-407E-A947-70E740481C1C}">
                <a14:useLocalDpi xmlns:a14="http://schemas.microsoft.com/office/drawing/2010/main" val="0"/>
              </a:ext>
            </a:extLst>
          </a:blip>
          <a:srcRect l="4071" r="3473" b="-1"/>
          <a:stretch/>
        </p:blipFill>
        <p:spPr>
          <a:xfrm>
            <a:off x="424928" y="419292"/>
            <a:ext cx="5522976" cy="6053328"/>
          </a:xfrm>
          <a:prstGeom prst="rect">
            <a:avLst/>
          </a:prstGeom>
        </p:spPr>
      </p:pic>
      <p:sp>
        <p:nvSpPr>
          <p:cNvPr id="14" name="Rectangle 13">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C6AF6-EC23-46D6-A3AD-7755A20ECDB4}"/>
              </a:ext>
            </a:extLst>
          </p:cNvPr>
          <p:cNvSpPr>
            <a:spLocks noGrp="1"/>
          </p:cNvSpPr>
          <p:nvPr>
            <p:ph type="title"/>
          </p:nvPr>
        </p:nvSpPr>
        <p:spPr>
          <a:xfrm>
            <a:off x="6846137" y="727626"/>
            <a:ext cx="4602152" cy="1718225"/>
          </a:xfrm>
        </p:spPr>
        <p:txBody>
          <a:bodyPr>
            <a:normAutofit/>
          </a:bodyPr>
          <a:lstStyle/>
          <a:p>
            <a:r>
              <a:rPr lang="en-US" dirty="0"/>
              <a:t>Revelation 22 </a:t>
            </a:r>
          </a:p>
        </p:txBody>
      </p:sp>
      <p:sp>
        <p:nvSpPr>
          <p:cNvPr id="3" name="Content Placeholder 2">
            <a:extLst>
              <a:ext uri="{FF2B5EF4-FFF2-40B4-BE49-F238E27FC236}">
                <a16:creationId xmlns:a16="http://schemas.microsoft.com/office/drawing/2014/main" id="{CFB323F2-0D86-4413-A05D-8AA14F8E6A88}"/>
              </a:ext>
            </a:extLst>
          </p:cNvPr>
          <p:cNvSpPr>
            <a:spLocks noGrp="1"/>
          </p:cNvSpPr>
          <p:nvPr>
            <p:ph idx="1"/>
          </p:nvPr>
        </p:nvSpPr>
        <p:spPr>
          <a:xfrm>
            <a:off x="6846137" y="2538919"/>
            <a:ext cx="4602152" cy="3557805"/>
          </a:xfrm>
        </p:spPr>
        <p:txBody>
          <a:bodyPr>
            <a:normAutofit/>
          </a:bodyPr>
          <a:lstStyle/>
          <a:p>
            <a:pPr marL="0" indent="0">
              <a:buNone/>
            </a:pPr>
            <a:r>
              <a:rPr lang="en-US" sz="2800" baseline="30000" dirty="0"/>
              <a:t>12 </a:t>
            </a:r>
            <a:r>
              <a:rPr lang="en-US" sz="2800" dirty="0"/>
              <a:t>And behold, I am coming quickly, and My reward </a:t>
            </a:r>
            <a:r>
              <a:rPr lang="en-US" sz="2800" i="1" dirty="0"/>
              <a:t>is</a:t>
            </a:r>
            <a:r>
              <a:rPr lang="en-US" sz="2800" dirty="0"/>
              <a:t> with Me, to give to every one according to his work. </a:t>
            </a:r>
            <a:endParaRPr lang="en-US" sz="2000" dirty="0"/>
          </a:p>
          <a:p>
            <a:endParaRPr lang="en-US" dirty="0"/>
          </a:p>
        </p:txBody>
      </p:sp>
    </p:spTree>
    <p:extLst>
      <p:ext uri="{BB962C8B-B14F-4D97-AF65-F5344CB8AC3E}">
        <p14:creationId xmlns:p14="http://schemas.microsoft.com/office/powerpoint/2010/main" val="3533393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E0D13DB-D099-4541-888D-DE0186F1C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519" y="253548"/>
            <a:ext cx="5851795" cy="6384816"/>
          </a:xfrm>
          <a:prstGeom prst="rect">
            <a:avLst/>
          </a:prstGeom>
          <a:solidFill>
            <a:srgbClr val="FFFFFF"/>
          </a:solidFill>
          <a:ln w="6350" cap="sq" cmpd="sng" algn="ctr">
            <a:solidFill>
              <a:srgbClr val="404040"/>
            </a:solidFill>
            <a:prstDash val="solid"/>
            <a:miter lim="800000"/>
          </a:ln>
          <a:effectLst/>
        </p:spPr>
      </p:sp>
      <p:pic>
        <p:nvPicPr>
          <p:cNvPr id="5" name="Picture 4" descr="A picture containing logo&#10;&#10;Description automatically generated">
            <a:extLst>
              <a:ext uri="{FF2B5EF4-FFF2-40B4-BE49-F238E27FC236}">
                <a16:creationId xmlns:a16="http://schemas.microsoft.com/office/drawing/2014/main" id="{F931D8E5-E95A-4608-AA8F-114F35CA5BCF}"/>
              </a:ext>
            </a:extLst>
          </p:cNvPr>
          <p:cNvPicPr>
            <a:picLocks noChangeAspect="1"/>
          </p:cNvPicPr>
          <p:nvPr/>
        </p:nvPicPr>
        <p:blipFill rotWithShape="1">
          <a:blip r:embed="rId2">
            <a:extLst>
              <a:ext uri="{28A0092B-C50C-407E-A947-70E740481C1C}">
                <a14:useLocalDpi xmlns:a14="http://schemas.microsoft.com/office/drawing/2010/main" val="0"/>
              </a:ext>
            </a:extLst>
          </a:blip>
          <a:srcRect l="4071" r="3473" b="-1"/>
          <a:stretch/>
        </p:blipFill>
        <p:spPr>
          <a:xfrm>
            <a:off x="424928" y="419292"/>
            <a:ext cx="5522976" cy="6053328"/>
          </a:xfrm>
          <a:prstGeom prst="rect">
            <a:avLst/>
          </a:prstGeom>
        </p:spPr>
      </p:pic>
      <p:sp>
        <p:nvSpPr>
          <p:cNvPr id="14" name="Rectangle 13">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C6AF6-EC23-46D6-A3AD-7755A20ECDB4}"/>
              </a:ext>
            </a:extLst>
          </p:cNvPr>
          <p:cNvSpPr>
            <a:spLocks noGrp="1"/>
          </p:cNvSpPr>
          <p:nvPr>
            <p:ph type="title"/>
          </p:nvPr>
        </p:nvSpPr>
        <p:spPr>
          <a:xfrm>
            <a:off x="6846137" y="727626"/>
            <a:ext cx="4602152" cy="1718225"/>
          </a:xfrm>
        </p:spPr>
        <p:txBody>
          <a:bodyPr>
            <a:normAutofit/>
          </a:bodyPr>
          <a:lstStyle/>
          <a:p>
            <a:r>
              <a:rPr lang="en-US" dirty="0"/>
              <a:t>Revelation 22 </a:t>
            </a:r>
          </a:p>
        </p:txBody>
      </p:sp>
      <p:sp>
        <p:nvSpPr>
          <p:cNvPr id="3" name="Content Placeholder 2">
            <a:extLst>
              <a:ext uri="{FF2B5EF4-FFF2-40B4-BE49-F238E27FC236}">
                <a16:creationId xmlns:a16="http://schemas.microsoft.com/office/drawing/2014/main" id="{CFB323F2-0D86-4413-A05D-8AA14F8E6A88}"/>
              </a:ext>
            </a:extLst>
          </p:cNvPr>
          <p:cNvSpPr>
            <a:spLocks noGrp="1"/>
          </p:cNvSpPr>
          <p:nvPr>
            <p:ph idx="1"/>
          </p:nvPr>
        </p:nvSpPr>
        <p:spPr>
          <a:xfrm>
            <a:off x="6846137" y="2538919"/>
            <a:ext cx="4602152" cy="3557805"/>
          </a:xfrm>
        </p:spPr>
        <p:txBody>
          <a:bodyPr>
            <a:normAutofit/>
          </a:bodyPr>
          <a:lstStyle/>
          <a:p>
            <a:r>
              <a:rPr lang="en-US" sz="2800" baseline="30000" dirty="0"/>
              <a:t>20 </a:t>
            </a:r>
            <a:r>
              <a:rPr lang="en-US" sz="2800" dirty="0"/>
              <a:t>He who testifies to these things says, “Surely I am coming quickly….”</a:t>
            </a:r>
          </a:p>
          <a:p>
            <a:endParaRPr lang="en-US" dirty="0"/>
          </a:p>
        </p:txBody>
      </p:sp>
    </p:spTree>
    <p:extLst>
      <p:ext uri="{BB962C8B-B14F-4D97-AF65-F5344CB8AC3E}">
        <p14:creationId xmlns:p14="http://schemas.microsoft.com/office/powerpoint/2010/main" val="3314925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CB80-238B-4CC0-A2AB-DE4D4182A1E4}"/>
              </a:ext>
            </a:extLst>
          </p:cNvPr>
          <p:cNvSpPr>
            <a:spLocks noGrp="1"/>
          </p:cNvSpPr>
          <p:nvPr>
            <p:ph type="title"/>
          </p:nvPr>
        </p:nvSpPr>
        <p:spPr/>
        <p:txBody>
          <a:bodyPr/>
          <a:lstStyle/>
          <a:p>
            <a:r>
              <a:rPr lang="en-US" dirty="0"/>
              <a:t>What is meant by quickly?</a:t>
            </a:r>
          </a:p>
        </p:txBody>
      </p:sp>
      <p:sp>
        <p:nvSpPr>
          <p:cNvPr id="3" name="Content Placeholder 2">
            <a:extLst>
              <a:ext uri="{FF2B5EF4-FFF2-40B4-BE49-F238E27FC236}">
                <a16:creationId xmlns:a16="http://schemas.microsoft.com/office/drawing/2014/main" id="{8EA904C4-C62F-478B-8444-9BF9044FD421}"/>
              </a:ext>
            </a:extLst>
          </p:cNvPr>
          <p:cNvSpPr>
            <a:spLocks noGrp="1"/>
          </p:cNvSpPr>
          <p:nvPr>
            <p:ph idx="1"/>
          </p:nvPr>
        </p:nvSpPr>
        <p:spPr/>
        <p:txBody>
          <a:bodyPr>
            <a:normAutofit lnSpcReduction="10000"/>
          </a:bodyPr>
          <a:lstStyle/>
          <a:p>
            <a:pPr marL="0" indent="0">
              <a:buNone/>
            </a:pPr>
            <a:r>
              <a:rPr lang="en-US" sz="2400" dirty="0"/>
              <a:t>The Greek word </a:t>
            </a:r>
            <a:r>
              <a:rPr lang="en-US" sz="2400" i="1" dirty="0" err="1"/>
              <a:t>tachu</a:t>
            </a:r>
            <a:r>
              <a:rPr lang="en-US" sz="2400" dirty="0"/>
              <a:t>, which is translated “soon” or “quickly,” means “without unnecessary delay.” It does not mean “immediately.” The same word is used in other places in the New Testament, but, interestingly, it is used most often by Jesus in the book of Revelation </a:t>
            </a:r>
            <a:r>
              <a:rPr lang="en-US" sz="2400" b="1" dirty="0"/>
              <a:t>(</a:t>
            </a:r>
            <a:r>
              <a:rPr lang="en-US" sz="2400" b="1" dirty="0">
                <a:solidFill>
                  <a:srgbClr val="FF0000"/>
                </a:solidFill>
              </a:rPr>
              <a:t>Revelation 2:16; 3:11; 11:14; 22:7, 12, and 20</a:t>
            </a:r>
            <a:r>
              <a:rPr lang="en-US" sz="2400" dirty="0"/>
              <a:t>). The meaning seems to be that events have been set in motion that will usher in His arrival without any unnecessary delay. Everything is moving along according to God’s timetable.</a:t>
            </a:r>
          </a:p>
          <a:p>
            <a:pPr marL="0" indent="0">
              <a:buNone/>
            </a:pPr>
            <a:r>
              <a:rPr lang="en-US" sz="2400" dirty="0"/>
              <a:t>(WWW.gotquestions .org)</a:t>
            </a:r>
          </a:p>
        </p:txBody>
      </p:sp>
    </p:spTree>
    <p:extLst>
      <p:ext uri="{BB962C8B-B14F-4D97-AF65-F5344CB8AC3E}">
        <p14:creationId xmlns:p14="http://schemas.microsoft.com/office/powerpoint/2010/main" val="221319901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957E6-C623-4442-9F2B-A3855C3BEC8E}"/>
              </a:ext>
            </a:extLst>
          </p:cNvPr>
          <p:cNvSpPr>
            <a:spLocks noGrp="1"/>
          </p:cNvSpPr>
          <p:nvPr>
            <p:ph type="title"/>
          </p:nvPr>
        </p:nvSpPr>
        <p:spPr/>
        <p:txBody>
          <a:bodyPr/>
          <a:lstStyle/>
          <a:p>
            <a:r>
              <a:rPr kumimoji="0" lang="en-US" sz="3800" b="0" i="1" u="none" strike="noStrike" kern="1200" cap="none" spc="0" normalizeH="0" baseline="0" noProof="0" dirty="0">
                <a:ln>
                  <a:noFill/>
                </a:ln>
                <a:solidFill>
                  <a:prstClr val="black">
                    <a:lumMod val="85000"/>
                    <a:lumOff val="15000"/>
                  </a:prstClr>
                </a:solidFill>
                <a:effectLst/>
                <a:uLnTx/>
                <a:uFillTx/>
                <a:latin typeface="Georgia Pro Cond Black" panose="02020404030301010803"/>
                <a:ea typeface="+mn-ea"/>
                <a:cs typeface="+mn-cs"/>
              </a:rPr>
              <a:t>What is meant by quickly?</a:t>
            </a:r>
            <a:endParaRPr lang="en-US" dirty="0"/>
          </a:p>
        </p:txBody>
      </p:sp>
      <p:sp>
        <p:nvSpPr>
          <p:cNvPr id="3" name="Content Placeholder 2">
            <a:extLst>
              <a:ext uri="{FF2B5EF4-FFF2-40B4-BE49-F238E27FC236}">
                <a16:creationId xmlns:a16="http://schemas.microsoft.com/office/drawing/2014/main" id="{6C160A1A-DBA3-467E-8DFC-CAB3C725F1A5}"/>
              </a:ext>
            </a:extLst>
          </p:cNvPr>
          <p:cNvSpPr>
            <a:spLocks noGrp="1"/>
          </p:cNvSpPr>
          <p:nvPr>
            <p:ph idx="1"/>
          </p:nvPr>
        </p:nvSpPr>
        <p:spPr/>
        <p:txBody>
          <a:bodyPr/>
          <a:lstStyle/>
          <a:p>
            <a:r>
              <a:rPr lang="en-US" sz="3200" b="1" i="1" dirty="0"/>
              <a:t>Strong's Exhaustive Concordance</a:t>
            </a:r>
          </a:p>
          <a:p>
            <a:r>
              <a:rPr lang="en-US" sz="3200" dirty="0"/>
              <a:t>lightly, quickly. Neuter singular of tachus (as adverb); shortly, i.e. Without delay, soon, or (by surprise) suddenly, or (by implication, of ease) readily -- lightly, quickly. </a:t>
            </a:r>
          </a:p>
          <a:p>
            <a:endParaRPr lang="en-US" dirty="0"/>
          </a:p>
        </p:txBody>
      </p:sp>
    </p:spTree>
    <p:extLst>
      <p:ext uri="{BB962C8B-B14F-4D97-AF65-F5344CB8AC3E}">
        <p14:creationId xmlns:p14="http://schemas.microsoft.com/office/powerpoint/2010/main" val="1183373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957E6-C623-4442-9F2B-A3855C3BEC8E}"/>
              </a:ext>
            </a:extLst>
          </p:cNvPr>
          <p:cNvSpPr>
            <a:spLocks noGrp="1"/>
          </p:cNvSpPr>
          <p:nvPr>
            <p:ph type="title"/>
          </p:nvPr>
        </p:nvSpPr>
        <p:spPr/>
        <p:txBody>
          <a:bodyPr/>
          <a:lstStyle/>
          <a:p>
            <a:r>
              <a:rPr kumimoji="0" lang="en-US" sz="3800" b="0" i="1" u="none" strike="noStrike" kern="1200" cap="none" spc="0" normalizeH="0" baseline="0" noProof="0" dirty="0">
                <a:ln>
                  <a:noFill/>
                </a:ln>
                <a:solidFill>
                  <a:prstClr val="black">
                    <a:lumMod val="85000"/>
                    <a:lumOff val="15000"/>
                  </a:prstClr>
                </a:solidFill>
                <a:effectLst/>
                <a:uLnTx/>
                <a:uFillTx/>
                <a:latin typeface="Georgia Pro Cond Black" panose="02020404030301010803"/>
                <a:ea typeface="+mn-ea"/>
                <a:cs typeface="+mn-cs"/>
              </a:rPr>
              <a:t>What is meant by quickly (the how, not the when)</a:t>
            </a:r>
            <a:endParaRPr lang="en-US" dirty="0"/>
          </a:p>
        </p:txBody>
      </p:sp>
      <p:sp>
        <p:nvSpPr>
          <p:cNvPr id="3" name="Content Placeholder 2">
            <a:extLst>
              <a:ext uri="{FF2B5EF4-FFF2-40B4-BE49-F238E27FC236}">
                <a16:creationId xmlns:a16="http://schemas.microsoft.com/office/drawing/2014/main" id="{6C160A1A-DBA3-467E-8DFC-CAB3C725F1A5}"/>
              </a:ext>
            </a:extLst>
          </p:cNvPr>
          <p:cNvSpPr>
            <a:spLocks noGrp="1"/>
          </p:cNvSpPr>
          <p:nvPr>
            <p:ph idx="1"/>
          </p:nvPr>
        </p:nvSpPr>
        <p:spPr/>
        <p:txBody>
          <a:bodyPr>
            <a:normAutofit fontScale="55000" lnSpcReduction="20000"/>
          </a:bodyPr>
          <a:lstStyle/>
          <a:p>
            <a:pPr marL="0" indent="0">
              <a:buNone/>
            </a:pPr>
            <a:r>
              <a:rPr lang="en-US" sz="5100" dirty="0"/>
              <a:t>Mt 24:36-40</a:t>
            </a:r>
          </a:p>
          <a:p>
            <a:pPr marL="0" indent="0">
              <a:buNone/>
            </a:pPr>
            <a:r>
              <a:rPr lang="en-US" sz="5100" dirty="0"/>
              <a:t> </a:t>
            </a:r>
            <a:r>
              <a:rPr lang="en-US" sz="5100" baseline="30000" dirty="0"/>
              <a:t>36 </a:t>
            </a:r>
            <a:r>
              <a:rPr lang="en-US" sz="5100" dirty="0"/>
              <a:t>“But of that day and hour no one knows, not even the angels of heaven, but My Father only. </a:t>
            </a:r>
            <a:r>
              <a:rPr lang="en-US" sz="5100" baseline="30000" dirty="0"/>
              <a:t>37 </a:t>
            </a:r>
            <a:r>
              <a:rPr lang="en-US" sz="5100" dirty="0"/>
              <a:t>But as the days of Noah </a:t>
            </a:r>
            <a:r>
              <a:rPr lang="en-US" sz="5100" i="1" dirty="0"/>
              <a:t>were,</a:t>
            </a:r>
            <a:r>
              <a:rPr lang="en-US" sz="5100" dirty="0"/>
              <a:t> so also will the coming of the Son of Man be. </a:t>
            </a:r>
            <a:r>
              <a:rPr lang="en-US" sz="5100" baseline="30000" dirty="0"/>
              <a:t>38 </a:t>
            </a:r>
            <a:r>
              <a:rPr lang="en-US" sz="5100" dirty="0"/>
              <a:t>For as in the days before the flood, they were eating and drinking, marrying and giving in marriage, until the day that Noah entered the ark, </a:t>
            </a:r>
            <a:r>
              <a:rPr lang="en-US" sz="5100" baseline="30000" dirty="0"/>
              <a:t>39 </a:t>
            </a:r>
            <a:r>
              <a:rPr lang="en-US" sz="5100" dirty="0"/>
              <a:t>and did not know until the flood came and took them all away, so also will the coming of the Son of Man be. </a:t>
            </a:r>
          </a:p>
          <a:p>
            <a:endParaRPr lang="en-US" sz="4000" dirty="0"/>
          </a:p>
          <a:p>
            <a:endParaRPr lang="en-US" sz="3200" dirty="0"/>
          </a:p>
          <a:p>
            <a:endParaRPr lang="en-US" dirty="0"/>
          </a:p>
        </p:txBody>
      </p:sp>
    </p:spTree>
    <p:extLst>
      <p:ext uri="{BB962C8B-B14F-4D97-AF65-F5344CB8AC3E}">
        <p14:creationId xmlns:p14="http://schemas.microsoft.com/office/powerpoint/2010/main" val="177300535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957E6-C623-4442-9F2B-A3855C3BEC8E}"/>
              </a:ext>
            </a:extLst>
          </p:cNvPr>
          <p:cNvSpPr>
            <a:spLocks noGrp="1"/>
          </p:cNvSpPr>
          <p:nvPr>
            <p:ph type="title"/>
          </p:nvPr>
        </p:nvSpPr>
        <p:spPr/>
        <p:txBody>
          <a:bodyPr/>
          <a:lstStyle/>
          <a:p>
            <a:r>
              <a:rPr kumimoji="0" lang="en-US" sz="3800" b="0" i="1" u="none" strike="noStrike" kern="1200" cap="none" spc="0" normalizeH="0" baseline="0" noProof="0" dirty="0">
                <a:ln>
                  <a:noFill/>
                </a:ln>
                <a:solidFill>
                  <a:prstClr val="black">
                    <a:lumMod val="85000"/>
                    <a:lumOff val="15000"/>
                  </a:prstClr>
                </a:solidFill>
                <a:effectLst/>
                <a:uLnTx/>
                <a:uFillTx/>
                <a:latin typeface="Georgia Pro Cond Black" panose="02020404030301010803"/>
                <a:ea typeface="+mn-ea"/>
                <a:cs typeface="+mn-cs"/>
              </a:rPr>
              <a:t>What is meant by quickly (the how, not the when)</a:t>
            </a:r>
            <a:endParaRPr lang="en-US" dirty="0"/>
          </a:p>
        </p:txBody>
      </p:sp>
      <p:sp>
        <p:nvSpPr>
          <p:cNvPr id="3" name="Content Placeholder 2">
            <a:extLst>
              <a:ext uri="{FF2B5EF4-FFF2-40B4-BE49-F238E27FC236}">
                <a16:creationId xmlns:a16="http://schemas.microsoft.com/office/drawing/2014/main" id="{6C160A1A-DBA3-467E-8DFC-CAB3C725F1A5}"/>
              </a:ext>
            </a:extLst>
          </p:cNvPr>
          <p:cNvSpPr>
            <a:spLocks noGrp="1"/>
          </p:cNvSpPr>
          <p:nvPr>
            <p:ph idx="1"/>
          </p:nvPr>
        </p:nvSpPr>
        <p:spPr/>
        <p:txBody>
          <a:bodyPr>
            <a:normAutofit fontScale="25000" lnSpcReduction="20000"/>
          </a:bodyPr>
          <a:lstStyle/>
          <a:p>
            <a:r>
              <a:rPr lang="en-US" sz="9600" dirty="0"/>
              <a:t>1 </a:t>
            </a:r>
            <a:r>
              <a:rPr lang="en-US" sz="9600" dirty="0" err="1"/>
              <a:t>Thes</a:t>
            </a:r>
            <a:r>
              <a:rPr lang="en-US" sz="9600" dirty="0"/>
              <a:t> 5:1-6 </a:t>
            </a:r>
          </a:p>
          <a:p>
            <a:r>
              <a:rPr lang="en-US" sz="9600" dirty="0"/>
              <a:t>5 But concerning the times and the seasons, brethren, you have no need that I should write to you. </a:t>
            </a:r>
            <a:r>
              <a:rPr lang="en-US" sz="9600" baseline="30000" dirty="0"/>
              <a:t>2 </a:t>
            </a:r>
            <a:r>
              <a:rPr lang="en-US" sz="9600" dirty="0"/>
              <a:t>For you yourselves know perfectly that the day of the Lord so comes as a thief in the night. </a:t>
            </a:r>
            <a:r>
              <a:rPr lang="en-US" sz="9600" baseline="30000" dirty="0"/>
              <a:t>3 </a:t>
            </a:r>
            <a:r>
              <a:rPr lang="en-US" sz="9600" dirty="0"/>
              <a:t>For when they say, “Peace and safety!” then sudden destruction comes upon them, as labor pains upon a pregnant woman. And they shall not escape. </a:t>
            </a:r>
            <a:r>
              <a:rPr lang="en-US" sz="9600" baseline="30000" dirty="0"/>
              <a:t>4 </a:t>
            </a:r>
            <a:r>
              <a:rPr lang="en-US" sz="9600" dirty="0"/>
              <a:t>But you, brethren, are not in darkness, so that this Day should overtake you as a thief. </a:t>
            </a:r>
            <a:r>
              <a:rPr lang="en-US" sz="9600" baseline="30000" dirty="0"/>
              <a:t>5 </a:t>
            </a:r>
            <a:r>
              <a:rPr lang="en-US" sz="9600" dirty="0"/>
              <a:t>You are all sons of light and sons of the day. We are not of the night nor of darkness. </a:t>
            </a:r>
            <a:r>
              <a:rPr lang="en-US" sz="9600" baseline="30000" dirty="0"/>
              <a:t>6 </a:t>
            </a:r>
            <a:r>
              <a:rPr lang="en-US" sz="9600" dirty="0"/>
              <a:t>Therefore let us not sleep, as others </a:t>
            </a:r>
            <a:r>
              <a:rPr lang="en-US" sz="9600" i="1" dirty="0"/>
              <a:t>do,</a:t>
            </a:r>
            <a:r>
              <a:rPr lang="en-US" sz="9600" dirty="0"/>
              <a:t> but let us watch and be sober.</a:t>
            </a:r>
          </a:p>
          <a:p>
            <a:endParaRPr lang="en-US" sz="4000" dirty="0"/>
          </a:p>
          <a:p>
            <a:endParaRPr lang="en-US" sz="3200" dirty="0"/>
          </a:p>
          <a:p>
            <a:endParaRPr lang="en-US" dirty="0"/>
          </a:p>
        </p:txBody>
      </p:sp>
    </p:spTree>
    <p:extLst>
      <p:ext uri="{BB962C8B-B14F-4D97-AF65-F5344CB8AC3E}">
        <p14:creationId xmlns:p14="http://schemas.microsoft.com/office/powerpoint/2010/main" val="966708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eorgia Pro Cond Blac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958</Words>
  <Application>Microsoft Office PowerPoint</Application>
  <PresentationFormat>Widescreen</PresentationFormat>
  <Paragraphs>60</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Garamond</vt:lpstr>
      <vt:lpstr>Georgia Pro</vt:lpstr>
      <vt:lpstr>Georgia Pro Cond Black</vt:lpstr>
      <vt:lpstr>SavonVTI</vt:lpstr>
      <vt:lpstr>Make yourself ready</vt:lpstr>
      <vt:lpstr>Revelation 3  </vt:lpstr>
      <vt:lpstr>Revelation 22 </vt:lpstr>
      <vt:lpstr>Revelation 22 </vt:lpstr>
      <vt:lpstr>Revelation 22 </vt:lpstr>
      <vt:lpstr>What is meant by quickly?</vt:lpstr>
      <vt:lpstr>What is meant by quickly?</vt:lpstr>
      <vt:lpstr>What is meant by quickly (the how, not the when)</vt:lpstr>
      <vt:lpstr>What is meant by quickly (the how, not the when)</vt:lpstr>
      <vt:lpstr>John 3</vt:lpstr>
      <vt:lpstr>John 3</vt:lpstr>
      <vt:lpstr>Jesus has told us two things…</vt:lpstr>
      <vt:lpstr>What is meant by born again ?</vt:lpstr>
      <vt:lpstr>Why remission of sins?</vt:lpstr>
      <vt:lpstr>Make yourself ready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yourself ready</dc:title>
  <dc:creator>West End</dc:creator>
  <cp:lastModifiedBy>christian miller</cp:lastModifiedBy>
  <cp:revision>16</cp:revision>
  <cp:lastPrinted>2021-06-04T18:28:57Z</cp:lastPrinted>
  <dcterms:created xsi:type="dcterms:W3CDTF">2021-05-31T18:47:42Z</dcterms:created>
  <dcterms:modified xsi:type="dcterms:W3CDTF">2021-06-04T18:29:18Z</dcterms:modified>
</cp:coreProperties>
</file>