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3"/>
  </p:notesMasterIdLst>
  <p:sldIdLst>
    <p:sldId id="258" r:id="rId2"/>
    <p:sldId id="261"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iller" initials="RM" lastIdx="1" clrIdx="0">
    <p:extLst>
      <p:ext uri="{19B8F6BF-5375-455C-9EA6-DF929625EA0E}">
        <p15:presenceInfo xmlns:p15="http://schemas.microsoft.com/office/powerpoint/2012/main" userId="03a1c689c4386d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1" d="100"/>
          <a:sy n="81" d="100"/>
        </p:scale>
        <p:origin x="120" y="432"/>
      </p:cViewPr>
      <p:guideLst/>
    </p:cSldViewPr>
  </p:slideViewPr>
  <p:outlineViewPr>
    <p:cViewPr>
      <p:scale>
        <a:sx n="33" d="100"/>
        <a:sy n="33" d="100"/>
      </p:scale>
      <p:origin x="0" y="-19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4/21/2021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12 apostles save John suffered a martyr’s death</a:t>
            </a:r>
          </a:p>
        </p:txBody>
      </p:sp>
      <p:sp>
        <p:nvSpPr>
          <p:cNvPr id="4" name="Slide Number Placeholder 3"/>
          <p:cNvSpPr>
            <a:spLocks noGrp="1"/>
          </p:cNvSpPr>
          <p:nvPr>
            <p:ph type="sldNum" sz="quarter" idx="5"/>
          </p:nvPr>
        </p:nvSpPr>
        <p:spPr/>
        <p:txBody>
          <a:bodyPr/>
          <a:lstStyle/>
          <a:p>
            <a:fld id="{E2456664-F79A-43B4-B586-F8084CC89FB7}" type="slidenum">
              <a:rPr lang="en-US" smtClean="0"/>
              <a:t>10</a:t>
            </a:fld>
            <a:endParaRPr lang="en-US"/>
          </a:p>
        </p:txBody>
      </p:sp>
    </p:spTree>
    <p:extLst>
      <p:ext uri="{BB962C8B-B14F-4D97-AF65-F5344CB8AC3E}">
        <p14:creationId xmlns:p14="http://schemas.microsoft.com/office/powerpoint/2010/main" val="31258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12 apostles save John suffered a martyr’s death</a:t>
            </a:r>
          </a:p>
        </p:txBody>
      </p:sp>
      <p:sp>
        <p:nvSpPr>
          <p:cNvPr id="4" name="Slide Number Placeholder 3"/>
          <p:cNvSpPr>
            <a:spLocks noGrp="1"/>
          </p:cNvSpPr>
          <p:nvPr>
            <p:ph type="sldNum" sz="quarter" idx="5"/>
          </p:nvPr>
        </p:nvSpPr>
        <p:spPr/>
        <p:txBody>
          <a:bodyPr/>
          <a:lstStyle/>
          <a:p>
            <a:fld id="{E2456664-F79A-43B4-B586-F8084CC89FB7}" type="slidenum">
              <a:rPr lang="en-US" smtClean="0"/>
              <a:t>11</a:t>
            </a:fld>
            <a:endParaRPr lang="en-US"/>
          </a:p>
        </p:txBody>
      </p:sp>
    </p:spTree>
    <p:extLst>
      <p:ext uri="{BB962C8B-B14F-4D97-AF65-F5344CB8AC3E}">
        <p14:creationId xmlns:p14="http://schemas.microsoft.com/office/powerpoint/2010/main" val="410884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4/21/2021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10: 35 – 41</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lnSpcReduction="10000"/>
          </a:bodyPr>
          <a:lstStyle/>
          <a:p>
            <a:r>
              <a:rPr lang="en-US" sz="2600" dirty="0"/>
              <a:t>Jesus is speaking of their future sufferings for their faith</a:t>
            </a:r>
          </a:p>
          <a:p>
            <a:pPr lvl="1"/>
            <a:r>
              <a:rPr lang="en-US" sz="2400" dirty="0"/>
              <a:t>While James and John are thinking of the cup and baptism as wonderful blessings, Jesus knows that they will involve pain, sacrifice, and death. It is these that he promises to share with James and John. (Barclay)</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45373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“but to sit on My right hand and on My left is not Mine to give, but </a:t>
            </a:r>
            <a:r>
              <a:rPr lang="en-US" sz="2600" i="1" dirty="0"/>
              <a:t>it is for those</a:t>
            </a:r>
            <a:r>
              <a:rPr lang="en-US" sz="2600" dirty="0"/>
              <a:t> for whom it is prepared.”</a:t>
            </a:r>
          </a:p>
          <a:p>
            <a:pPr lvl="1"/>
            <a:r>
              <a:rPr lang="en-US" sz="2400" dirty="0"/>
              <a:t>Jesus is once again showing His submission to the Father</a:t>
            </a:r>
          </a:p>
          <a:p>
            <a:pPr lvl="1"/>
            <a:r>
              <a:rPr lang="en-US" sz="2400" dirty="0"/>
              <a:t>Positions in the Kingdom will be based on the will of God</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6"/>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1339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 35-37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James and John come to Jesus with a request</a:t>
            </a:r>
          </a:p>
          <a:p>
            <a:pPr lvl="1"/>
            <a:r>
              <a:rPr lang="en-US" sz="2400" dirty="0"/>
              <a:t>“Teacher, we want You to do for us whatever we ask.”</a:t>
            </a:r>
          </a:p>
          <a:p>
            <a:pPr lvl="1"/>
            <a:r>
              <a:rPr lang="en-US" sz="2400" dirty="0"/>
              <a:t>Note that they are asking Him to do something for them without stating what it is they desire</a:t>
            </a:r>
          </a:p>
          <a:p>
            <a:pPr marL="0" indent="0">
              <a:buNone/>
            </a:pPr>
            <a:endParaRPr lang="en-US" dirty="0"/>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8905453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35 - 37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Jesus responds to their request with a question</a:t>
            </a:r>
          </a:p>
          <a:p>
            <a:pPr lvl="1"/>
            <a:r>
              <a:rPr lang="en-US" sz="2400" dirty="0"/>
              <a:t>“What do you want Me to do for you?”</a:t>
            </a:r>
          </a:p>
          <a:p>
            <a:pPr lvl="1"/>
            <a:r>
              <a:rPr lang="en-US" sz="2400" dirty="0"/>
              <a:t>Jesus already knows the answer but He is questioning them both for them to speak it and for us to learn from it</a:t>
            </a:r>
          </a:p>
          <a:p>
            <a:pPr marL="0" indent="0">
              <a:buNone/>
            </a:pPr>
            <a:endParaRPr lang="en-US" dirty="0"/>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176176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35 - 37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Their answer</a:t>
            </a:r>
          </a:p>
          <a:p>
            <a:pPr lvl="1"/>
            <a:r>
              <a:rPr lang="en-US" dirty="0"/>
              <a:t>“Grant us that we may sit, one on Your right hand and the other on Your left, in Your glory.”</a:t>
            </a:r>
          </a:p>
          <a:p>
            <a:pPr lvl="1"/>
            <a:r>
              <a:rPr lang="en-US" dirty="0"/>
              <a:t>The image here is of a king sitting at the head of a table and then the two seated on His right and left as a sign of being chief advisors</a:t>
            </a:r>
          </a:p>
          <a:p>
            <a:pPr lvl="1"/>
            <a:r>
              <a:rPr lang="en-US" dirty="0"/>
              <a:t>A role of authority and power</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67678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35 - 37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It is important to remember what has just taken place prior to their request</a:t>
            </a:r>
          </a:p>
          <a:p>
            <a:pPr lvl="1"/>
            <a:r>
              <a:rPr lang="en-US" dirty="0"/>
              <a:t>Jesus has just advised them of what was about to happen (vs 32-34)</a:t>
            </a:r>
          </a:p>
          <a:p>
            <a:pPr lvl="1"/>
            <a:r>
              <a:rPr lang="en-US" dirty="0"/>
              <a:t>It appears they didn’t truly comprehend what Jesus was saying as they were more focused on personal positioning </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35703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Jesus responds with a statement and a question</a:t>
            </a:r>
          </a:p>
          <a:p>
            <a:pPr lvl="1"/>
            <a:r>
              <a:rPr lang="en-US" sz="2400" dirty="0"/>
              <a:t>“You do not know what you ask.”</a:t>
            </a:r>
          </a:p>
          <a:p>
            <a:pPr lvl="1"/>
            <a:r>
              <a:rPr lang="en-US" sz="2400" dirty="0"/>
              <a:t>“Are you able to drink the cup that I drink, and be baptized with the baptism that I am baptized with?”</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428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Jesus responds with a statement and a question</a:t>
            </a:r>
          </a:p>
          <a:p>
            <a:pPr lvl="1"/>
            <a:r>
              <a:rPr lang="en-US" sz="2400" dirty="0"/>
              <a:t>Jesus is trying to show them that they don’t truly understand what they are asking</a:t>
            </a:r>
          </a:p>
          <a:p>
            <a:pPr lvl="1"/>
            <a:r>
              <a:rPr lang="en-US" sz="2400" dirty="0"/>
              <a:t>He has just stated the suffering and death that He is about to endure</a:t>
            </a:r>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85710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Their response</a:t>
            </a:r>
          </a:p>
          <a:p>
            <a:pPr lvl="1"/>
            <a:r>
              <a:rPr lang="en-US" sz="2400" dirty="0"/>
              <a:t>“We are able.”</a:t>
            </a:r>
          </a:p>
          <a:p>
            <a:pPr lvl="1"/>
            <a:r>
              <a:rPr lang="en-US" sz="2400" dirty="0"/>
              <a:t>You can see from this response they are ready and willing to take on the challenge</a:t>
            </a:r>
          </a:p>
          <a:p>
            <a:pPr lvl="1"/>
            <a:r>
              <a:rPr lang="en-US" sz="2400" dirty="0"/>
              <a:t>They are acting impulsively without fully understanding the consequences</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261751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2" name="Group 6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3" name="Rectangle 7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3" name="Picture 7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6" name="Picture 7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07F715F8-6130-4479-89F0-87CB5EAF156A}"/>
              </a:ext>
            </a:extLst>
          </p:cNvPr>
          <p:cNvSpPr>
            <a:spLocks noGrp="1"/>
          </p:cNvSpPr>
          <p:nvPr>
            <p:ph type="title"/>
          </p:nvPr>
        </p:nvSpPr>
        <p:spPr>
          <a:xfrm>
            <a:off x="6094412" y="982132"/>
            <a:ext cx="4802185" cy="1303867"/>
          </a:xfrm>
        </p:spPr>
        <p:txBody>
          <a:bodyPr>
            <a:normAutofit/>
          </a:bodyPr>
          <a:lstStyle/>
          <a:p>
            <a:r>
              <a:rPr lang="en-US" dirty="0"/>
              <a:t>Verses 38 -40 </a:t>
            </a:r>
          </a:p>
        </p:txBody>
      </p:sp>
      <p:sp>
        <p:nvSpPr>
          <p:cNvPr id="84" name="Rectangle 7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7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8E716AD-0729-49E3-A4EB-B926FF883FA5}"/>
              </a:ext>
            </a:extLst>
          </p:cNvPr>
          <p:cNvSpPr>
            <a:spLocks noGrp="1"/>
          </p:cNvSpPr>
          <p:nvPr>
            <p:ph idx="1"/>
          </p:nvPr>
        </p:nvSpPr>
        <p:spPr>
          <a:xfrm>
            <a:off x="6094412" y="2556931"/>
            <a:ext cx="4802184" cy="3654969"/>
          </a:xfrm>
        </p:spPr>
        <p:txBody>
          <a:bodyPr>
            <a:normAutofit/>
          </a:bodyPr>
          <a:lstStyle/>
          <a:p>
            <a:r>
              <a:rPr lang="en-US" sz="2600" dirty="0"/>
              <a:t>Jesus’ response</a:t>
            </a:r>
          </a:p>
          <a:p>
            <a:pPr lvl="1"/>
            <a:r>
              <a:rPr lang="en-US" sz="2400" dirty="0"/>
              <a:t>“You will indeed drink the cup that I drink, and with the baptism I am baptized with you will be baptized; </a:t>
            </a:r>
            <a:r>
              <a:rPr lang="en-US" sz="2400" baseline="30000" dirty="0"/>
              <a:t>40 </a:t>
            </a:r>
            <a:r>
              <a:rPr lang="en-US" sz="2400" dirty="0"/>
              <a:t>but to sit on My right hand and on My left is not Mine to give, but </a:t>
            </a:r>
            <a:r>
              <a:rPr lang="en-US" sz="2400" i="1" dirty="0"/>
              <a:t>it is for those</a:t>
            </a:r>
            <a:r>
              <a:rPr lang="en-US" sz="2400" dirty="0"/>
              <a:t> for whom it is prepared.”</a:t>
            </a:r>
          </a:p>
          <a:p>
            <a:pPr lvl="1"/>
            <a:endParaRPr lang="en-US" dirty="0"/>
          </a:p>
        </p:txBody>
      </p:sp>
      <p:pic>
        <p:nvPicPr>
          <p:cNvPr id="6" name="Picture 5">
            <a:extLst>
              <a:ext uri="{FF2B5EF4-FFF2-40B4-BE49-F238E27FC236}">
                <a16:creationId xmlns:a16="http://schemas.microsoft.com/office/drawing/2014/main" id="{9200AF13-0808-4DA3-A83C-BEED3A81D156}"/>
              </a:ext>
            </a:extLst>
          </p:cNvPr>
          <p:cNvPicPr>
            <a:picLocks noChangeAspect="1"/>
          </p:cNvPicPr>
          <p:nvPr/>
        </p:nvPicPr>
        <p:blipFill rotWithShape="1">
          <a:blip r:embed="rId5"/>
          <a:srcRect l="357" b="2511"/>
          <a:stretch/>
        </p:blipFill>
        <p:spPr>
          <a:xfrm>
            <a:off x="1199409" y="1250696"/>
            <a:ext cx="4286990" cy="4098544"/>
          </a:xfrm>
          <a:prstGeom prst="rect">
            <a:avLst/>
          </a:prstGeom>
        </p:spPr>
      </p:pic>
    </p:spTree>
    <p:extLst>
      <p:ext uri="{BB962C8B-B14F-4D97-AF65-F5344CB8AC3E}">
        <p14:creationId xmlns:p14="http://schemas.microsoft.com/office/powerpoint/2010/main" val="19410661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527</Words>
  <Application>Microsoft Office PowerPoint</Application>
  <PresentationFormat>Widescreen</PresentationFormat>
  <Paragraphs>45</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PowerPoint Presentation</vt:lpstr>
      <vt:lpstr>Verse 35-37 </vt:lpstr>
      <vt:lpstr>Verses 35 - 37 </vt:lpstr>
      <vt:lpstr>Verses 35 - 37 </vt:lpstr>
      <vt:lpstr>Verses 35 - 37 </vt:lpstr>
      <vt:lpstr>Verses 38 -40 </vt:lpstr>
      <vt:lpstr>Verses 38 -40 </vt:lpstr>
      <vt:lpstr>Verses 38 -40 </vt:lpstr>
      <vt:lpstr>Verses 38 -40 </vt:lpstr>
      <vt:lpstr>Verses 38 -40 </vt:lpstr>
      <vt:lpstr>Verses 38 -40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176</cp:revision>
  <dcterms:created xsi:type="dcterms:W3CDTF">2020-11-10T04:37:52Z</dcterms:created>
  <dcterms:modified xsi:type="dcterms:W3CDTF">2021-04-21T21:07:44Z</dcterms:modified>
</cp:coreProperties>
</file>