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8" r:id="rId2"/>
    <p:sldId id="260" r:id="rId3"/>
    <p:sldId id="259" r:id="rId4"/>
    <p:sldId id="261"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1/19/2021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9:11 – 13</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11</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2"/>
            <a:ext cx="4802184" cy="3318936"/>
          </a:xfrm>
        </p:spPr>
        <p:txBody>
          <a:bodyPr>
            <a:normAutofit fontScale="85000" lnSpcReduction="10000"/>
          </a:bodyPr>
          <a:lstStyle/>
          <a:p>
            <a:r>
              <a:rPr lang="en-US" sz="2600" dirty="0"/>
              <a:t>“</a:t>
            </a:r>
            <a:r>
              <a:rPr lang="en-US" baseline="30000" dirty="0"/>
              <a:t>11 </a:t>
            </a:r>
            <a:r>
              <a:rPr lang="en-US" dirty="0"/>
              <a:t>And they asked Him, saying, “Why do the scribes say that Elijah must come first?”</a:t>
            </a:r>
          </a:p>
          <a:p>
            <a:pPr lvl="1"/>
            <a:r>
              <a:rPr lang="en-US" sz="2100" dirty="0"/>
              <a:t>This question was based on the prophecy of </a:t>
            </a:r>
            <a:r>
              <a:rPr lang="en-US" sz="2100"/>
              <a:t>Mal 4:5-6</a:t>
            </a:r>
            <a:endParaRPr lang="en-US" sz="2100" dirty="0"/>
          </a:p>
          <a:p>
            <a:pPr lvl="1"/>
            <a:r>
              <a:rPr lang="en-US" sz="2100" dirty="0"/>
              <a:t>Mt 17:12-13 “</a:t>
            </a:r>
            <a:r>
              <a:rPr lang="en-US" sz="2100" baseline="30000" dirty="0"/>
              <a:t>12 </a:t>
            </a:r>
            <a:r>
              <a:rPr lang="en-US" sz="2100" dirty="0"/>
              <a:t>But I say to you that Elijah has come already, and they did not know him but did to him whatever they wished. Likewise the Son of Man is also about to suffer at their hands.” </a:t>
            </a:r>
            <a:r>
              <a:rPr lang="en-US" sz="2100" baseline="30000" dirty="0"/>
              <a:t>13 </a:t>
            </a:r>
            <a:r>
              <a:rPr lang="en-US" sz="2100" dirty="0"/>
              <a:t>Then the disciples understood that He spoke to them of John the Baptist.”</a:t>
            </a:r>
          </a:p>
          <a:p>
            <a:pPr marL="457200" lvl="1" indent="0">
              <a:buNone/>
            </a:pPr>
            <a:endParaRPr lang="en-US"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509521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11</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2"/>
            <a:ext cx="4802184" cy="3318936"/>
          </a:xfrm>
        </p:spPr>
        <p:txBody>
          <a:bodyPr>
            <a:normAutofit fontScale="92500" lnSpcReduction="20000"/>
          </a:bodyPr>
          <a:lstStyle/>
          <a:p>
            <a:r>
              <a:rPr lang="en-US" sz="2600" dirty="0"/>
              <a:t>“</a:t>
            </a:r>
            <a:r>
              <a:rPr lang="en-US" baseline="30000" dirty="0"/>
              <a:t>11 </a:t>
            </a:r>
            <a:r>
              <a:rPr lang="en-US" dirty="0"/>
              <a:t>And they asked Him, saying, “Why do the scribes say that Elijah must come first?”</a:t>
            </a:r>
          </a:p>
          <a:p>
            <a:pPr lvl="1"/>
            <a:r>
              <a:rPr lang="en-US" dirty="0"/>
              <a:t>In speaking of John the Baptist the prophecy in Lk 1:17 states, “</a:t>
            </a:r>
            <a:r>
              <a:rPr lang="en-US" baseline="30000" dirty="0"/>
              <a:t>17 </a:t>
            </a:r>
            <a:r>
              <a:rPr lang="en-US" dirty="0"/>
              <a:t>He will also go before Him in the spirit and power of Elijah, ‘to turn the hearts of the fathers to the children,’ and the disobedient to the wisdom of the just, to make ready a people prepared for the Lord.”</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69444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12</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2"/>
            <a:ext cx="4802184" cy="3318936"/>
          </a:xfrm>
        </p:spPr>
        <p:txBody>
          <a:bodyPr>
            <a:normAutofit fontScale="77500" lnSpcReduction="20000"/>
          </a:bodyPr>
          <a:lstStyle/>
          <a:p>
            <a:r>
              <a:rPr lang="en-US" dirty="0"/>
              <a:t>“</a:t>
            </a:r>
            <a:r>
              <a:rPr lang="en-US" baseline="30000" dirty="0"/>
              <a:t>12 </a:t>
            </a:r>
            <a:r>
              <a:rPr lang="en-US" dirty="0"/>
              <a:t>Then He answered and told them, “Indeed, Elijah is coming first and restores all things. And how is it written concerning the Son of Man, that He must suffer many things and be treated with contempt?”</a:t>
            </a:r>
          </a:p>
          <a:p>
            <a:pPr lvl="1"/>
            <a:r>
              <a:rPr lang="en-US" sz="2400" dirty="0"/>
              <a:t>Jesus acknowledges their interpretation of the prophecy</a:t>
            </a:r>
          </a:p>
          <a:p>
            <a:pPr lvl="1"/>
            <a:r>
              <a:rPr lang="en-US" sz="2400" dirty="0"/>
              <a:t>Jesus then turns the focus on Himself by asking them what is written about the Son of Man that He must suffer many things and be treated with contempt</a:t>
            </a:r>
          </a:p>
          <a:p>
            <a:pPr marL="457200" lvl="1" indent="0">
              <a:buNone/>
            </a:pPr>
            <a:endParaRPr lang="en-US"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0728465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13</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2"/>
            <a:ext cx="4802184" cy="3318936"/>
          </a:xfrm>
        </p:spPr>
        <p:txBody>
          <a:bodyPr>
            <a:normAutofit/>
          </a:bodyPr>
          <a:lstStyle/>
          <a:p>
            <a:r>
              <a:rPr lang="en-US" sz="2000" dirty="0"/>
              <a:t>“</a:t>
            </a:r>
            <a:r>
              <a:rPr lang="en-US" sz="2000" baseline="30000" dirty="0"/>
              <a:t>13 </a:t>
            </a:r>
            <a:r>
              <a:rPr lang="en-US" sz="2000" dirty="0"/>
              <a:t>But I say to you that Elijah has also come, and they did to him whatever they wished, as it is written of him.”</a:t>
            </a:r>
          </a:p>
          <a:p>
            <a:pPr lvl="1"/>
            <a:r>
              <a:rPr lang="en-US" dirty="0"/>
              <a:t>The prophecies of Elijah were fulfilled in John the Baptist</a:t>
            </a:r>
          </a:p>
          <a:p>
            <a:pPr lvl="1"/>
            <a:r>
              <a:rPr lang="en-US" dirty="0"/>
              <a:t>John came in the “spirit of Elijah” and would have fulfilled the prophecies   (</a:t>
            </a:r>
            <a:r>
              <a:rPr lang="en-US" dirty="0" err="1"/>
              <a:t>cf</a:t>
            </a:r>
            <a:r>
              <a:rPr lang="en-US" dirty="0"/>
              <a:t>: Lk 1:17)</a:t>
            </a:r>
          </a:p>
          <a:p>
            <a:pPr lvl="1"/>
            <a:endParaRPr lang="en-US"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5671578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13</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2"/>
            <a:ext cx="4802184" cy="3318936"/>
          </a:xfrm>
        </p:spPr>
        <p:txBody>
          <a:bodyPr>
            <a:normAutofit/>
          </a:bodyPr>
          <a:lstStyle/>
          <a:p>
            <a:r>
              <a:rPr lang="en-US" sz="2000" dirty="0"/>
              <a:t>“</a:t>
            </a:r>
            <a:r>
              <a:rPr lang="en-US" sz="2000" baseline="30000" dirty="0"/>
              <a:t>13 </a:t>
            </a:r>
            <a:r>
              <a:rPr lang="en-US" sz="2000" dirty="0"/>
              <a:t>But I say to you that Elijah has also come, and they did to him whatever they wished, as it is written of him.”</a:t>
            </a:r>
          </a:p>
          <a:p>
            <a:pPr lvl="1"/>
            <a:r>
              <a:rPr lang="en-US" dirty="0"/>
              <a:t>The Jewish leaders rejected John the Baptist (</a:t>
            </a:r>
            <a:r>
              <a:rPr lang="en-US" dirty="0" err="1"/>
              <a:t>cf</a:t>
            </a:r>
            <a:r>
              <a:rPr lang="en-US" dirty="0"/>
              <a:t> Mt  21:25; Lk 7:33)</a:t>
            </a:r>
          </a:p>
          <a:p>
            <a:pPr lvl="1"/>
            <a:r>
              <a:rPr lang="en-US" dirty="0"/>
              <a:t>Herod would have John the Baptist beheaded (Jn 6:17-29)</a:t>
            </a:r>
          </a:p>
          <a:p>
            <a:pPr lvl="1"/>
            <a:endParaRPr lang="en-US"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900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13</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2"/>
            <a:ext cx="4802184" cy="3318936"/>
          </a:xfrm>
        </p:spPr>
        <p:txBody>
          <a:bodyPr>
            <a:normAutofit fontScale="92500" lnSpcReduction="20000"/>
          </a:bodyPr>
          <a:lstStyle/>
          <a:p>
            <a:r>
              <a:rPr lang="en-US" sz="2000" dirty="0"/>
              <a:t>“</a:t>
            </a:r>
            <a:r>
              <a:rPr lang="en-US" sz="2000" baseline="30000" dirty="0"/>
              <a:t>13 </a:t>
            </a:r>
            <a:r>
              <a:rPr lang="en-US" sz="2000" dirty="0"/>
              <a:t>But I say to you that Elijah has also come, and they did to him whatever they wished, as it is written of him.”</a:t>
            </a:r>
          </a:p>
          <a:p>
            <a:pPr lvl="1"/>
            <a:r>
              <a:rPr lang="en-US" dirty="0"/>
              <a:t>The sequence of thought is as follows: Elijah is coming as the restorer                (</a:t>
            </a:r>
            <a:r>
              <a:rPr lang="en-US" dirty="0">
                <a:solidFill>
                  <a:schemeClr val="tx1"/>
                </a:solidFill>
              </a:rPr>
              <a:t>Mal. 4:5</a:t>
            </a:r>
            <a:r>
              <a:rPr lang="en-US" dirty="0"/>
              <a:t>)</a:t>
            </a:r>
          </a:p>
          <a:p>
            <a:pPr lvl="1"/>
            <a:r>
              <a:rPr lang="en-US" dirty="0"/>
              <a:t>he came, unrecognized, in the form of John the Baptist, and was killed</a:t>
            </a:r>
          </a:p>
          <a:p>
            <a:pPr lvl="1"/>
            <a:r>
              <a:rPr lang="en-US" dirty="0"/>
              <a:t>the Son of Man faces a like fate. The disciples seem to grasp only the first two points. (Ryrie)</a:t>
            </a:r>
          </a:p>
          <a:p>
            <a:pPr marL="457200" lvl="1" indent="0">
              <a:buNone/>
            </a:pPr>
            <a:endParaRPr lang="en-US" dirty="0"/>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66672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468</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PowerPoint Presentation</vt:lpstr>
      <vt:lpstr>Verse 11</vt:lpstr>
      <vt:lpstr>Verse 11</vt:lpstr>
      <vt:lpstr>Verse 12</vt:lpstr>
      <vt:lpstr>Verse 13</vt:lpstr>
      <vt:lpstr>Verse 13</vt:lpstr>
      <vt:lpstr>Verse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83</cp:revision>
  <dcterms:created xsi:type="dcterms:W3CDTF">2020-11-10T04:37:52Z</dcterms:created>
  <dcterms:modified xsi:type="dcterms:W3CDTF">2021-01-19T21:03:59Z</dcterms:modified>
</cp:coreProperties>
</file>