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A16D3-E26E-4799-BA76-182A786E7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5A42C5-0C65-46C8-AD7D-E6C27D5A9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DC4F24-ABF3-4004-A892-8C64565E9752}"/>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4F06DDA1-8E63-478E-8E5D-4748405D2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66D1E-35D5-45D7-9CEB-62B212F8EDB5}"/>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54078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14A29-0312-4CA9-AC7C-BA2BE7ED49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D29895-EEE2-45C4-A349-56ADB58D12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F64DD-FE66-4295-A466-8109F98AB841}"/>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255238AD-E107-4FE2-8343-02A76891D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AA941-A724-4D69-8861-DAE9A5CDE251}"/>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13113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8B9205-BF57-4736-9FB7-ADE3C3D0E4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9B2375-CE66-49F8-99CC-20F2C022B2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9CCD32-4F61-4291-86B9-A24B66D309C3}"/>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D70E2C86-8CBC-413E-8BCC-4539C1EC8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57C35A-B971-46D9-B72E-4861317A19B7}"/>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282282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6B94-7C82-4C82-916D-72AFE52F75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05B71-59D8-42A0-A55D-2FFB273236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27909-53EC-4CDD-BB86-A145966961C0}"/>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0C9D8355-D00A-4E0E-BEAB-9C6BEB509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5A0C0-CEE4-4C36-AB2C-F2C9EAEC98CB}"/>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37937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4FE0-A829-4485-8EC1-57BD0E2D21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A0DA4B-74FB-425D-A83C-1564CCE4B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C940C8-9618-4919-ACEF-9D4789CF6699}"/>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2094B191-A3A9-4CBA-B3E7-E6A656DB1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B2D97-F90A-4DED-B390-1AB0DDA9990C}"/>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384699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227E-3815-49FC-8167-F39407D3AA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AC5CA-45E5-446D-A184-357681620C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9E86F1-57B5-4368-A5A1-FB87DAE4E7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A8CC9-9323-4EF3-8B98-71BE530D6912}"/>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6" name="Footer Placeholder 5">
            <a:extLst>
              <a:ext uri="{FF2B5EF4-FFF2-40B4-BE49-F238E27FC236}">
                <a16:creationId xmlns:a16="http://schemas.microsoft.com/office/drawing/2014/main" id="{87F3F670-09EC-429C-975B-A44B4AB6C0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2F6F1-9F16-4839-B98F-D9804001DA2E}"/>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94930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DA906-199F-43F3-A762-0C32E6589A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FFE2F9-030E-4519-A439-6AC62B63F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2A7122-A2D2-48D1-A964-C78F638C50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91AFF3-C3D2-4D23-B6F1-49B2C0EFB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1C2494-1EEE-40C3-B56D-1C1A05C639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72956C-2B3D-4015-8C80-F43932B0881A}"/>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8" name="Footer Placeholder 7">
            <a:extLst>
              <a:ext uri="{FF2B5EF4-FFF2-40B4-BE49-F238E27FC236}">
                <a16:creationId xmlns:a16="http://schemas.microsoft.com/office/drawing/2014/main" id="{3ED7F282-7340-4144-BEC0-4413E9CC94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7E5A71-2140-412A-8D23-0E6B2842170A}"/>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306275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D066-2B3A-4C79-832A-7FA4190941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F61EBA-C6C4-48FB-8984-8512A6717630}"/>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4" name="Footer Placeholder 3">
            <a:extLst>
              <a:ext uri="{FF2B5EF4-FFF2-40B4-BE49-F238E27FC236}">
                <a16:creationId xmlns:a16="http://schemas.microsoft.com/office/drawing/2014/main" id="{041F0CDE-AB84-4A26-9621-C543139748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82DD4-C955-4F17-93E1-17FBEB583FF7}"/>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86959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FB4DF-5F6D-4379-B3B0-0B39763B71B0}"/>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3" name="Footer Placeholder 2">
            <a:extLst>
              <a:ext uri="{FF2B5EF4-FFF2-40B4-BE49-F238E27FC236}">
                <a16:creationId xmlns:a16="http://schemas.microsoft.com/office/drawing/2014/main" id="{9998EF24-B26A-4160-8B8B-B5838B4F2D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3BD75F-3A2F-4D7A-863C-DE7237F0399B}"/>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236241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A37C-EA90-4480-A1AB-7632EDC6D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F5428-10BE-4097-B285-27E89F30B3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5FA5DE-97CF-4AEB-B425-D94F92DEA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B95754-6FF0-498A-997A-383DA52B5D32}"/>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6" name="Footer Placeholder 5">
            <a:extLst>
              <a:ext uri="{FF2B5EF4-FFF2-40B4-BE49-F238E27FC236}">
                <a16:creationId xmlns:a16="http://schemas.microsoft.com/office/drawing/2014/main" id="{7C252B06-2A3B-4C30-A508-A6B74C513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3B715C-D3FC-44B0-BC6A-5E2C3DB82DB4}"/>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2564469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ADCA8-5FE8-46D1-A954-08BFA3B12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726E8C-978D-47B4-9B29-A9BD850E5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DCEA05-6B2A-4781-B22F-9369DBEDC4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A6699B-2F41-44DF-AC89-BC3D6D39DBAD}"/>
              </a:ext>
            </a:extLst>
          </p:cNvPr>
          <p:cNvSpPr>
            <a:spLocks noGrp="1"/>
          </p:cNvSpPr>
          <p:nvPr>
            <p:ph type="dt" sz="half" idx="10"/>
          </p:nvPr>
        </p:nvSpPr>
        <p:spPr/>
        <p:txBody>
          <a:bodyPr/>
          <a:lstStyle/>
          <a:p>
            <a:fld id="{A6F7C637-FCA1-4C9A-8103-E12EC67DE11C}" type="datetimeFigureOut">
              <a:rPr lang="en-US" smtClean="0"/>
              <a:t>12/4/2020</a:t>
            </a:fld>
            <a:endParaRPr lang="en-US"/>
          </a:p>
        </p:txBody>
      </p:sp>
      <p:sp>
        <p:nvSpPr>
          <p:cNvPr id="6" name="Footer Placeholder 5">
            <a:extLst>
              <a:ext uri="{FF2B5EF4-FFF2-40B4-BE49-F238E27FC236}">
                <a16:creationId xmlns:a16="http://schemas.microsoft.com/office/drawing/2014/main" id="{DB52EF16-9AE6-4E6E-9D6D-102179BCE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555BA0-5D3C-430D-926B-CD6C0449F518}"/>
              </a:ext>
            </a:extLst>
          </p:cNvPr>
          <p:cNvSpPr>
            <a:spLocks noGrp="1"/>
          </p:cNvSpPr>
          <p:nvPr>
            <p:ph type="sldNum" sz="quarter" idx="12"/>
          </p:nvPr>
        </p:nvSpPr>
        <p:spPr/>
        <p:txBody>
          <a:bodyPr/>
          <a:lstStyle/>
          <a:p>
            <a:fld id="{E755C7D6-EA06-47AC-81EC-BFA518A97430}" type="slidenum">
              <a:rPr lang="en-US" smtClean="0"/>
              <a:t>‹#›</a:t>
            </a:fld>
            <a:endParaRPr lang="en-US"/>
          </a:p>
        </p:txBody>
      </p:sp>
    </p:spTree>
    <p:extLst>
      <p:ext uri="{BB962C8B-B14F-4D97-AF65-F5344CB8AC3E}">
        <p14:creationId xmlns:p14="http://schemas.microsoft.com/office/powerpoint/2010/main" val="135109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1CD64F-C03B-4C4F-A6FB-FA0E925888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8B9686-A5BA-4023-B21C-407C8EB4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2A5575-34A8-4FF3-88EC-C2B05B5BC6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7C637-FCA1-4C9A-8103-E12EC67DE11C}" type="datetimeFigureOut">
              <a:rPr lang="en-US" smtClean="0"/>
              <a:t>12/4/2020</a:t>
            </a:fld>
            <a:endParaRPr lang="en-US"/>
          </a:p>
        </p:txBody>
      </p:sp>
      <p:sp>
        <p:nvSpPr>
          <p:cNvPr id="5" name="Footer Placeholder 4">
            <a:extLst>
              <a:ext uri="{FF2B5EF4-FFF2-40B4-BE49-F238E27FC236}">
                <a16:creationId xmlns:a16="http://schemas.microsoft.com/office/drawing/2014/main" id="{B654AAB2-F69D-4B6F-B57D-EEFF26C35D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F39B39-EB9A-4BDC-AD2A-D6E6564516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5C7D6-EA06-47AC-81EC-BFA518A97430}" type="slidenum">
              <a:rPr lang="en-US" smtClean="0"/>
              <a:t>‹#›</a:t>
            </a:fld>
            <a:endParaRPr lang="en-US"/>
          </a:p>
        </p:txBody>
      </p:sp>
    </p:spTree>
    <p:extLst>
      <p:ext uri="{BB962C8B-B14F-4D97-AF65-F5344CB8AC3E}">
        <p14:creationId xmlns:p14="http://schemas.microsoft.com/office/powerpoint/2010/main" val="143619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75C5CAA-F2ED-4C6F-8A9D-602C947144A1}"/>
              </a:ext>
            </a:extLst>
          </p:cNvPr>
          <p:cNvSpPr>
            <a:spLocks noGrp="1"/>
          </p:cNvSpPr>
          <p:nvPr>
            <p:ph type="ctrTitle"/>
          </p:nvPr>
        </p:nvSpPr>
        <p:spPr>
          <a:xfrm>
            <a:off x="1100669" y="1031353"/>
            <a:ext cx="7736255" cy="3181135"/>
          </a:xfrm>
        </p:spPr>
        <p:txBody>
          <a:bodyPr anchor="ctr">
            <a:normAutofit/>
          </a:bodyPr>
          <a:lstStyle/>
          <a:p>
            <a:pPr algn="l"/>
            <a:r>
              <a:rPr lang="en-US" sz="6600">
                <a:solidFill>
                  <a:srgbClr val="FFFFFF"/>
                </a:solidFill>
              </a:rPr>
              <a:t>Barnabas: Son of Encouragment</a:t>
            </a:r>
          </a:p>
        </p:txBody>
      </p:sp>
      <p:sp>
        <p:nvSpPr>
          <p:cNvPr id="10" name="Rectangle 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Subtitle 2">
            <a:extLst>
              <a:ext uri="{FF2B5EF4-FFF2-40B4-BE49-F238E27FC236}">
                <a16:creationId xmlns:a16="http://schemas.microsoft.com/office/drawing/2014/main" id="{D2A8C6D6-C53A-4C1D-8106-D21CCCCFF109}"/>
              </a:ext>
            </a:extLst>
          </p:cNvPr>
          <p:cNvSpPr>
            <a:spLocks noGrp="1"/>
          </p:cNvSpPr>
          <p:nvPr>
            <p:ph type="subTitle" idx="1"/>
          </p:nvPr>
        </p:nvSpPr>
        <p:spPr>
          <a:xfrm>
            <a:off x="1100669" y="5184138"/>
            <a:ext cx="10008863" cy="963741"/>
          </a:xfrm>
        </p:spPr>
        <p:txBody>
          <a:bodyPr anchor="ctr">
            <a:normAutofit/>
          </a:bodyPr>
          <a:lstStyle/>
          <a:p>
            <a:pPr algn="l"/>
            <a:endParaRPr lang="en-US">
              <a:solidFill>
                <a:schemeClr val="tx1">
                  <a:lumMod val="95000"/>
                  <a:lumOff val="5000"/>
                </a:schemeClr>
              </a:solidFill>
            </a:endParaRPr>
          </a:p>
        </p:txBody>
      </p:sp>
      <p:sp>
        <p:nvSpPr>
          <p:cNvPr id="14" name="Rectangle 13">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99362138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Barnabas Encouraged John-Mark</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480956"/>
            <a:ext cx="8370393" cy="3918121"/>
          </a:xfrm>
        </p:spPr>
        <p:txBody>
          <a:bodyPr anchor="ctr">
            <a:normAutofit/>
          </a:bodyPr>
          <a:lstStyle/>
          <a:p>
            <a:endParaRPr lang="en-US" sz="1800" b="1" dirty="0"/>
          </a:p>
          <a:p>
            <a:r>
              <a:rPr lang="en-US" sz="2000" b="1" dirty="0"/>
              <a:t>2 Timothy 4:6-11 New King James Version (NKJV)</a:t>
            </a:r>
          </a:p>
          <a:p>
            <a:r>
              <a:rPr lang="en-US" sz="2000" baseline="30000" dirty="0"/>
              <a:t>6 </a:t>
            </a:r>
            <a:r>
              <a:rPr lang="en-US" sz="2000" dirty="0"/>
              <a:t>For I am already being poured out as a drink offering, and the time of my departure is at hand. </a:t>
            </a:r>
            <a:r>
              <a:rPr lang="en-US" sz="2000" baseline="30000" dirty="0"/>
              <a:t>7 </a:t>
            </a:r>
            <a:r>
              <a:rPr lang="en-US" sz="2000" dirty="0"/>
              <a:t>I have fought the good fight, I have finished the race, I have kept the faith. </a:t>
            </a:r>
            <a:r>
              <a:rPr lang="en-US" sz="2000" baseline="30000" dirty="0"/>
              <a:t>8 </a:t>
            </a:r>
            <a:r>
              <a:rPr lang="en-US" sz="2000" dirty="0"/>
              <a:t>Finally, there is laid up for me the crown of righteousness, which the Lord, the righteous Judge, will give to me on that Day, and not to me only but also to all who have loved His appearing.</a:t>
            </a:r>
          </a:p>
          <a:p>
            <a:r>
              <a:rPr lang="en-US" sz="2000" baseline="30000" dirty="0"/>
              <a:t>9 </a:t>
            </a:r>
            <a:r>
              <a:rPr lang="en-US" sz="2000" dirty="0"/>
              <a:t>Be diligent to come to me quickly; </a:t>
            </a:r>
            <a:r>
              <a:rPr lang="en-US" sz="2000" baseline="30000" dirty="0"/>
              <a:t>10 </a:t>
            </a:r>
            <a:r>
              <a:rPr lang="en-US" sz="2000" dirty="0"/>
              <a:t>for Demas has forsaken me, having loved this present world, and has departed for Thessalonica—</a:t>
            </a:r>
            <a:r>
              <a:rPr lang="en-US" sz="2000" dirty="0" err="1"/>
              <a:t>Crescens</a:t>
            </a:r>
            <a:r>
              <a:rPr lang="en-US" sz="2000" dirty="0"/>
              <a:t> for Galatia, Titus for Dalmatia. </a:t>
            </a:r>
            <a:r>
              <a:rPr lang="en-US" sz="2000" baseline="30000" dirty="0"/>
              <a:t>11 </a:t>
            </a:r>
            <a:r>
              <a:rPr lang="en-US" sz="2000" dirty="0"/>
              <a:t>Only Luke is with me. Get Mark and bring him with you, for he is useful to me for ministry. </a:t>
            </a:r>
          </a:p>
          <a:p>
            <a:endParaRPr lang="en-US" sz="2400" dirty="0"/>
          </a:p>
          <a:p>
            <a:pPr marL="0" indent="0">
              <a:buNone/>
            </a:pPr>
            <a:endParaRPr lang="en-US" sz="24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70086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a:solidFill>
                  <a:srgbClr val="FFFFFF"/>
                </a:solidFill>
              </a:rPr>
              <a:t>What can I do to be an Encourager?</a:t>
            </a:r>
            <a:endParaRPr lang="en-US" dirty="0">
              <a:solidFill>
                <a:srgbClr val="FFFFFF"/>
              </a:solidFill>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480956"/>
            <a:ext cx="8370393" cy="3918121"/>
          </a:xfrm>
        </p:spPr>
        <p:txBody>
          <a:bodyPr anchor="ctr">
            <a:normAutofit/>
          </a:bodyPr>
          <a:lstStyle/>
          <a:p>
            <a:r>
              <a:rPr lang="en-US" sz="2200" dirty="0"/>
              <a:t>I can remind the older to encourage the young </a:t>
            </a:r>
            <a:r>
              <a:rPr lang="en-US" sz="2200" b="1" i="1" dirty="0">
                <a:solidFill>
                  <a:srgbClr val="FF0000"/>
                </a:solidFill>
              </a:rPr>
              <a:t>(</a:t>
            </a:r>
            <a:r>
              <a:rPr lang="en-US" sz="2200" b="1" i="1" dirty="0" err="1">
                <a:solidFill>
                  <a:srgbClr val="FF0000"/>
                </a:solidFill>
              </a:rPr>
              <a:t>Deut</a:t>
            </a:r>
            <a:r>
              <a:rPr lang="en-US" sz="2200" b="1" i="1" dirty="0">
                <a:solidFill>
                  <a:srgbClr val="FF0000"/>
                </a:solidFill>
              </a:rPr>
              <a:t> 1:38, 31:7-8)</a:t>
            </a:r>
          </a:p>
          <a:p>
            <a:r>
              <a:rPr lang="en-US" sz="2200" dirty="0"/>
              <a:t>I can let someone know I am praying for him/her </a:t>
            </a:r>
            <a:r>
              <a:rPr lang="en-US" sz="2200" b="1" i="1" dirty="0">
                <a:solidFill>
                  <a:srgbClr val="FF0000"/>
                </a:solidFill>
              </a:rPr>
              <a:t>(Lk 22:31-32)</a:t>
            </a:r>
          </a:p>
          <a:p>
            <a:r>
              <a:rPr lang="en-US" sz="2200" dirty="0"/>
              <a:t>I can encourage through good deeds like Dorcas                                  </a:t>
            </a:r>
            <a:r>
              <a:rPr lang="en-US" sz="2200" b="1" i="1" dirty="0">
                <a:solidFill>
                  <a:srgbClr val="FF0000"/>
                </a:solidFill>
              </a:rPr>
              <a:t>(Acts 9:36, 39; Mt 5:16)</a:t>
            </a:r>
          </a:p>
          <a:p>
            <a:r>
              <a:rPr lang="en-US" sz="2200" dirty="0"/>
              <a:t>I can encourage through my words </a:t>
            </a:r>
            <a:r>
              <a:rPr lang="en-US" sz="2200" b="1" i="1" dirty="0">
                <a:solidFill>
                  <a:srgbClr val="FF0000"/>
                </a:solidFill>
              </a:rPr>
              <a:t>(Prov 25:11; Acts 11:23)</a:t>
            </a:r>
          </a:p>
          <a:p>
            <a:r>
              <a:rPr lang="en-US" sz="2200" dirty="0"/>
              <a:t>I can encourage through writing</a:t>
            </a:r>
          </a:p>
          <a:p>
            <a:pPr lvl="1"/>
            <a:r>
              <a:rPr lang="en-US" sz="2200" dirty="0"/>
              <a:t>The Hebrew writer referred to his letter as “The word of exhortation” </a:t>
            </a:r>
            <a:r>
              <a:rPr lang="en-US" sz="2200" b="1" i="1" dirty="0">
                <a:solidFill>
                  <a:srgbClr val="FF0000"/>
                </a:solidFill>
              </a:rPr>
              <a:t>(Heb 13:22)</a:t>
            </a:r>
          </a:p>
          <a:p>
            <a:pPr lvl="1"/>
            <a:r>
              <a:rPr lang="en-US" sz="2200" dirty="0"/>
              <a:t>Written encouragement includes cards, letters, email, texts etc.</a:t>
            </a: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25170764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a:solidFill>
                  <a:srgbClr val="FFFFFF"/>
                </a:solidFill>
              </a:rPr>
              <a:t>Conclusion</a:t>
            </a:r>
          </a:p>
        </p:txBody>
      </p:sp>
      <p:sp>
        <p:nvSpPr>
          <p:cNvPr id="21" name="Rectangle 2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34664" y="5119223"/>
            <a:ext cx="1830086" cy="1022860"/>
          </a:xfrm>
        </p:spPr>
        <p:txBody>
          <a:bodyPr vert="horz" lIns="91440" tIns="45720" rIns="91440" bIns="45720" rtlCol="0" anchor="ctr">
            <a:normAutofit/>
          </a:bodyPr>
          <a:lstStyle/>
          <a:p>
            <a:pPr marL="0" indent="0">
              <a:buNone/>
            </a:pPr>
            <a:r>
              <a:rPr lang="en-US" sz="1900">
                <a:solidFill>
                  <a:srgbClr val="FFFFFF"/>
                </a:solidFill>
              </a:rPr>
              <a:t>.</a:t>
            </a:r>
          </a:p>
        </p:txBody>
      </p:sp>
      <p:sp>
        <p:nvSpPr>
          <p:cNvPr id="23" name="Rectangle 2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5D352A"/>
          </a:solidFill>
          <a:ln w="25400">
            <a:solidFill>
              <a:srgbClr val="5D3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pic>
        <p:nvPicPr>
          <p:cNvPr id="5" name="Picture 4" descr="Text&#10;&#10;Description automatically generated">
            <a:extLst>
              <a:ext uri="{FF2B5EF4-FFF2-40B4-BE49-F238E27FC236}">
                <a16:creationId xmlns:a16="http://schemas.microsoft.com/office/drawing/2014/main" id="{B3B70074-4BC6-4944-A3BA-A7BC38D1C387}"/>
              </a:ext>
            </a:extLst>
          </p:cNvPr>
          <p:cNvPicPr>
            <a:picLocks noChangeAspect="1"/>
          </p:cNvPicPr>
          <p:nvPr/>
        </p:nvPicPr>
        <p:blipFill rotWithShape="1">
          <a:blip r:embed="rId2">
            <a:extLst>
              <a:ext uri="{28A0092B-C50C-407E-A947-70E740481C1C}">
                <a14:useLocalDpi xmlns:a14="http://schemas.microsoft.com/office/drawing/2010/main" val="0"/>
              </a:ext>
            </a:extLst>
          </a:blip>
          <a:srcRect l="5012" r="4296" b="-1"/>
          <a:stretch/>
        </p:blipFill>
        <p:spPr>
          <a:xfrm>
            <a:off x="4517401" y="450221"/>
            <a:ext cx="7203993" cy="5957557"/>
          </a:xfrm>
          <a:prstGeom prst="rect">
            <a:avLst/>
          </a:prstGeom>
        </p:spPr>
      </p:pic>
    </p:spTree>
    <p:extLst>
      <p:ext uri="{BB962C8B-B14F-4D97-AF65-F5344CB8AC3E}">
        <p14:creationId xmlns:p14="http://schemas.microsoft.com/office/powerpoint/2010/main" val="46686806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5186CC3-901F-4B79-8B44-5CF015114AA4}"/>
              </a:ext>
            </a:extLst>
          </p:cNvPr>
          <p:cNvSpPr>
            <a:spLocks noGrp="1"/>
          </p:cNvSpPr>
          <p:nvPr>
            <p:ph type="title"/>
          </p:nvPr>
        </p:nvSpPr>
        <p:spPr>
          <a:xfrm>
            <a:off x="731519" y="731520"/>
            <a:ext cx="10666145" cy="1426464"/>
          </a:xfrm>
        </p:spPr>
        <p:txBody>
          <a:bodyPr>
            <a:normAutofit/>
          </a:bodyPr>
          <a:lstStyle/>
          <a:p>
            <a:r>
              <a:rPr lang="en-US">
                <a:solidFill>
                  <a:srgbClr val="FFFFFF"/>
                </a:solidFill>
              </a:rPr>
              <a:t>Encourage Defined</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FA34D5-5984-4812-B817-46833C45FDAF}"/>
              </a:ext>
            </a:extLst>
          </p:cNvPr>
          <p:cNvSpPr>
            <a:spLocks noGrp="1"/>
          </p:cNvSpPr>
          <p:nvPr>
            <p:ph idx="1"/>
          </p:nvPr>
        </p:nvSpPr>
        <p:spPr>
          <a:xfrm>
            <a:off x="789456" y="2789918"/>
            <a:ext cx="8370393" cy="3300196"/>
          </a:xfrm>
        </p:spPr>
        <p:txBody>
          <a:bodyPr anchor="ctr">
            <a:normAutofit/>
          </a:bodyPr>
          <a:lstStyle/>
          <a:p>
            <a:r>
              <a:rPr lang="en-US" sz="2400" b="1"/>
              <a:t>verb (used with object), en·cour·aged, en·cour·ag·ing.</a:t>
            </a:r>
          </a:p>
          <a:p>
            <a:r>
              <a:rPr lang="en-US" sz="2400"/>
              <a:t>to inspire with courage, spirit, or confidence: His coach encouraged him throughout the marathon race to keep on running.</a:t>
            </a:r>
          </a:p>
          <a:p>
            <a:r>
              <a:rPr lang="en-US" sz="2400"/>
              <a:t>to stimulate by assistance, approval, etc.: One of the chief duties of a teacher is to encourage students.</a:t>
            </a:r>
          </a:p>
          <a:p>
            <a:r>
              <a:rPr lang="en-US" sz="2400"/>
              <a:t>to promote, advance, or foster: Poverty often encourages crime.</a:t>
            </a:r>
          </a:p>
          <a:p>
            <a:pPr marL="0" indent="0">
              <a:buNone/>
            </a:pPr>
            <a:endParaRPr lang="en-US" sz="240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93346942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10;&#10;Description automatically generated">
            <a:extLst>
              <a:ext uri="{FF2B5EF4-FFF2-40B4-BE49-F238E27FC236}">
                <a16:creationId xmlns:a16="http://schemas.microsoft.com/office/drawing/2014/main" id="{27CAC276-18B8-4F8D-AD72-FB130105342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654" r="3" b="3"/>
          <a:stretch/>
        </p:blipFill>
        <p:spPr>
          <a:xfrm>
            <a:off x="741023" y="731673"/>
            <a:ext cx="8621342" cy="5394653"/>
          </a:xfrm>
          <a:prstGeom prst="rect">
            <a:avLst/>
          </a:prstGeom>
        </p:spPr>
      </p:pic>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04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42158968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ext&#10;&#10;Description automatically generated">
            <a:extLst>
              <a:ext uri="{FF2B5EF4-FFF2-40B4-BE49-F238E27FC236}">
                <a16:creationId xmlns:a16="http://schemas.microsoft.com/office/drawing/2014/main" id="{FF8A6798-9FE9-4F4A-AB8A-C846D068B5B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6099" b="1"/>
          <a:stretch/>
        </p:blipFill>
        <p:spPr>
          <a:xfrm>
            <a:off x="741023" y="731673"/>
            <a:ext cx="8621342" cy="5394653"/>
          </a:xfrm>
          <a:prstGeom prst="rect">
            <a:avLst/>
          </a:prstGeom>
        </p:spPr>
      </p:pic>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63392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53573271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8CB573-D6D3-467D-8833-860280A4470B}"/>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Barnabas Encouraged the Needy</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756938-FF4D-45B7-9CA8-4212B537A7E1}"/>
              </a:ext>
            </a:extLst>
          </p:cNvPr>
          <p:cNvSpPr>
            <a:spLocks noGrp="1"/>
          </p:cNvSpPr>
          <p:nvPr>
            <p:ph idx="1"/>
          </p:nvPr>
        </p:nvSpPr>
        <p:spPr>
          <a:xfrm>
            <a:off x="789456" y="2789918"/>
            <a:ext cx="8370393" cy="3300196"/>
          </a:xfrm>
        </p:spPr>
        <p:txBody>
          <a:bodyPr anchor="ctr">
            <a:normAutofit/>
          </a:bodyPr>
          <a:lstStyle/>
          <a:p>
            <a:r>
              <a:rPr lang="en-US" sz="2200" b="1" dirty="0"/>
              <a:t>Acts 4:34-37 New King James Version (NKJV)</a:t>
            </a:r>
          </a:p>
          <a:p>
            <a:r>
              <a:rPr lang="en-US" sz="2200" baseline="30000" dirty="0"/>
              <a:t>34 </a:t>
            </a:r>
            <a:r>
              <a:rPr lang="en-US" sz="2200" dirty="0"/>
              <a:t>Nor was there anyone among them who lacked; for all who were possessors of lands or houses sold them, and brought the proceeds of the things that were sold, </a:t>
            </a:r>
            <a:r>
              <a:rPr lang="en-US" sz="2200" baseline="30000" dirty="0"/>
              <a:t>35 </a:t>
            </a:r>
            <a:r>
              <a:rPr lang="en-US" sz="2200" dirty="0"/>
              <a:t>and laid </a:t>
            </a:r>
            <a:r>
              <a:rPr lang="en-US" sz="2200" i="1" dirty="0"/>
              <a:t>them</a:t>
            </a:r>
            <a:r>
              <a:rPr lang="en-US" sz="2200" dirty="0"/>
              <a:t> at the apostles’ feet; and they distributed to each as anyone had need.</a:t>
            </a:r>
          </a:p>
          <a:p>
            <a:r>
              <a:rPr lang="en-US" sz="2200" baseline="30000" dirty="0"/>
              <a:t>36 </a:t>
            </a:r>
            <a:r>
              <a:rPr lang="en-US" sz="2200" dirty="0"/>
              <a:t>And </a:t>
            </a:r>
            <a:r>
              <a:rPr lang="en-US" sz="2200" dirty="0" err="1"/>
              <a:t>Joses</a:t>
            </a:r>
            <a:r>
              <a:rPr lang="en-US" sz="2200" dirty="0"/>
              <a:t>, who was also named Barnabas by the apostles (which is translated Son of Encouragement), a Levite of the country of Cyprus, </a:t>
            </a:r>
            <a:r>
              <a:rPr lang="en-US" sz="2200" baseline="30000" dirty="0"/>
              <a:t>37 </a:t>
            </a:r>
            <a:r>
              <a:rPr lang="en-US" sz="2200" dirty="0"/>
              <a:t>having land, sold </a:t>
            </a:r>
            <a:r>
              <a:rPr lang="en-US" sz="2200" i="1" dirty="0"/>
              <a:t>it,</a:t>
            </a:r>
            <a:r>
              <a:rPr lang="en-US" sz="2200" dirty="0"/>
              <a:t> and brought the money and laid </a:t>
            </a:r>
            <a:r>
              <a:rPr lang="en-US" sz="2200" i="1" dirty="0"/>
              <a:t>it</a:t>
            </a:r>
            <a:r>
              <a:rPr lang="en-US" sz="2200" dirty="0"/>
              <a:t> at the apostles’ feet.</a:t>
            </a:r>
          </a:p>
          <a:p>
            <a:endParaRPr lang="en-US" sz="22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96865284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a:solidFill>
                  <a:srgbClr val="FFFFFF"/>
                </a:solidFill>
              </a:rPr>
              <a:t>Barnabas Encouraged a new Convert</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789918"/>
            <a:ext cx="8370393" cy="3300196"/>
          </a:xfrm>
        </p:spPr>
        <p:txBody>
          <a:bodyPr anchor="ctr">
            <a:normAutofit/>
          </a:bodyPr>
          <a:lstStyle/>
          <a:p>
            <a:r>
              <a:rPr lang="en-US" sz="2400" b="1" dirty="0"/>
              <a:t>Acts 9:26-28 New King James Version (NKJV)</a:t>
            </a:r>
          </a:p>
          <a:p>
            <a:r>
              <a:rPr lang="en-US" sz="2400" baseline="30000" dirty="0"/>
              <a:t>26 </a:t>
            </a:r>
            <a:r>
              <a:rPr lang="en-US" sz="2400" dirty="0"/>
              <a:t>And when Saul had come to Jerusalem, he tried to join the disciples; but they were all afraid of him, and did not believe that he was a disciple. </a:t>
            </a:r>
            <a:r>
              <a:rPr lang="en-US" sz="2400" baseline="30000" dirty="0"/>
              <a:t>27 </a:t>
            </a:r>
            <a:r>
              <a:rPr lang="en-US" sz="2400" dirty="0"/>
              <a:t>But Barnabas took him and brought </a:t>
            </a:r>
            <a:r>
              <a:rPr lang="en-US" sz="2400" i="1" dirty="0"/>
              <a:t>him</a:t>
            </a:r>
            <a:r>
              <a:rPr lang="en-US" sz="2400" dirty="0"/>
              <a:t> to the apostles. And he declared to them how he had seen the Lord on the road, and that He had spoken to him, and how he had preached boldly at Damascus in the name of Jesus. </a:t>
            </a:r>
            <a:r>
              <a:rPr lang="en-US" sz="2400" baseline="30000" dirty="0"/>
              <a:t>28 </a:t>
            </a:r>
            <a:r>
              <a:rPr lang="en-US" sz="2400" dirty="0"/>
              <a:t>So he was with them at Jerusalem, coming in and going out. </a:t>
            </a:r>
          </a:p>
          <a:p>
            <a:endParaRPr lang="en-US" sz="24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3727514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Barnabas Encouraged the church at Antioch </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609331"/>
            <a:ext cx="8370393" cy="3480783"/>
          </a:xfrm>
        </p:spPr>
        <p:txBody>
          <a:bodyPr anchor="ctr">
            <a:normAutofit/>
          </a:bodyPr>
          <a:lstStyle/>
          <a:p>
            <a:r>
              <a:rPr lang="en-US" sz="2000" b="1" dirty="0"/>
              <a:t>Acts 11:22-26 New King James Version (NKJV)</a:t>
            </a:r>
          </a:p>
          <a:p>
            <a:r>
              <a:rPr lang="en-US" sz="2000" baseline="30000" dirty="0"/>
              <a:t>22 </a:t>
            </a:r>
            <a:r>
              <a:rPr lang="en-US" sz="2000" dirty="0"/>
              <a:t>Then news of these things came to the ears of the church in Jerusalem, and they sent out Barnabas to go as far as Antioch. </a:t>
            </a:r>
            <a:r>
              <a:rPr lang="en-US" sz="2000" baseline="30000" dirty="0"/>
              <a:t>23 </a:t>
            </a:r>
            <a:r>
              <a:rPr lang="en-US" sz="2000" dirty="0"/>
              <a:t>When he came and had seen the grace of God, he was glad, and encouraged them all that with purpose of heart they should continue with the Lord. </a:t>
            </a:r>
            <a:r>
              <a:rPr lang="en-US" sz="2000" baseline="30000" dirty="0"/>
              <a:t>24 </a:t>
            </a:r>
            <a:r>
              <a:rPr lang="en-US" sz="2000" dirty="0"/>
              <a:t>For he was a good man, full of the Holy Spirit and of faith. And a great many people were added to the Lord.</a:t>
            </a:r>
          </a:p>
          <a:p>
            <a:r>
              <a:rPr lang="en-US" sz="2000" baseline="30000" dirty="0"/>
              <a:t>25 </a:t>
            </a:r>
            <a:r>
              <a:rPr lang="en-US" sz="2000" dirty="0"/>
              <a:t>Then Barnabas departed for Tarsus to seek Saul. </a:t>
            </a:r>
            <a:r>
              <a:rPr lang="en-US" sz="2000" baseline="30000" dirty="0"/>
              <a:t>26 </a:t>
            </a:r>
            <a:r>
              <a:rPr lang="en-US" sz="2000" dirty="0"/>
              <a:t>And when he had found him, he brought him to Antioch. So it was that for a whole year they assembled with the church and taught a great many people. And the disciples were first called Christians in Antioch.</a:t>
            </a:r>
          </a:p>
          <a:p>
            <a:pPr marL="0" indent="0">
              <a:buNone/>
            </a:pPr>
            <a:endParaRPr lang="en-US" sz="24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67412369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Barnabas Encouraged John-Mark</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480956"/>
            <a:ext cx="8370393" cy="3918121"/>
          </a:xfrm>
        </p:spPr>
        <p:txBody>
          <a:bodyPr anchor="ctr">
            <a:normAutofit/>
          </a:bodyPr>
          <a:lstStyle/>
          <a:p>
            <a:r>
              <a:rPr lang="en-US" sz="1800" b="1" dirty="0"/>
              <a:t>Acts 13:1-5 New King James Version (NKJV)</a:t>
            </a:r>
          </a:p>
          <a:p>
            <a:r>
              <a:rPr lang="en-US" sz="1800" dirty="0"/>
              <a:t>13 Now in the church that was at Antioch there were certain prophets and teachers: Barnabas, Simeon who was called Niger, Lucius of Cyrene, Manaen who had been brought up with Herod the tetrarch, and Saul. </a:t>
            </a:r>
            <a:r>
              <a:rPr lang="en-US" sz="1800" baseline="30000" dirty="0"/>
              <a:t>2 </a:t>
            </a:r>
            <a:r>
              <a:rPr lang="en-US" sz="1800" dirty="0"/>
              <a:t>As they ministered to the Lord and fasted, the Holy Spirit said, “Now separate to Me Barnabas and Saul for the work to which I have called them.” </a:t>
            </a:r>
            <a:r>
              <a:rPr lang="en-US" sz="1800" baseline="30000" dirty="0"/>
              <a:t>3 </a:t>
            </a:r>
            <a:r>
              <a:rPr lang="en-US" sz="1800" dirty="0"/>
              <a:t>Then, having fasted and prayed, and laid hands on them, they sent </a:t>
            </a:r>
            <a:r>
              <a:rPr lang="en-US" sz="1800" i="1" dirty="0"/>
              <a:t>them</a:t>
            </a:r>
            <a:r>
              <a:rPr lang="en-US" sz="1800" dirty="0"/>
              <a:t> away.</a:t>
            </a:r>
          </a:p>
          <a:p>
            <a:r>
              <a:rPr lang="en-US" sz="1800" baseline="30000" dirty="0"/>
              <a:t>4 </a:t>
            </a:r>
            <a:r>
              <a:rPr lang="en-US" sz="1800" dirty="0"/>
              <a:t>So, being sent out by the Holy Spirit, they went down to Seleucia, and from there they sailed to Cyprus. </a:t>
            </a:r>
            <a:r>
              <a:rPr lang="en-US" sz="1800" baseline="30000" dirty="0"/>
              <a:t>5 </a:t>
            </a:r>
            <a:r>
              <a:rPr lang="en-US" sz="1800" dirty="0"/>
              <a:t>And when they arrived in Salamis, they preached the word of God in the synagogues of the Jews. They also had John as </a:t>
            </a:r>
            <a:r>
              <a:rPr lang="en-US" sz="1800" i="1" dirty="0"/>
              <a:t>their</a:t>
            </a:r>
            <a:r>
              <a:rPr lang="en-US" sz="1800" dirty="0"/>
              <a:t> assistant….</a:t>
            </a:r>
            <a:r>
              <a:rPr lang="en-US" sz="1800" baseline="30000" dirty="0"/>
              <a:t> 13 </a:t>
            </a:r>
            <a:r>
              <a:rPr lang="en-US" sz="1800" dirty="0"/>
              <a:t>Now when Paul and his party set sail from </a:t>
            </a:r>
            <a:r>
              <a:rPr lang="en-US" sz="1800" dirty="0" err="1"/>
              <a:t>Paphos</a:t>
            </a:r>
            <a:r>
              <a:rPr lang="en-US" sz="1800" dirty="0"/>
              <a:t>, they came to </a:t>
            </a:r>
            <a:r>
              <a:rPr lang="en-US" sz="1800" dirty="0" err="1"/>
              <a:t>Perga</a:t>
            </a:r>
            <a:r>
              <a:rPr lang="en-US" sz="1800" dirty="0"/>
              <a:t> in Pamphylia; and John, departing from them, returned to Jerusalem. </a:t>
            </a:r>
          </a:p>
          <a:p>
            <a:pPr marL="0" indent="0">
              <a:buNone/>
            </a:pPr>
            <a:endParaRPr lang="en-US" sz="24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97527570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A9BF353-48B3-43DD-845A-456C2B4DF15B}"/>
              </a:ext>
            </a:extLst>
          </p:cNvPr>
          <p:cNvSpPr>
            <a:spLocks noGrp="1"/>
          </p:cNvSpPr>
          <p:nvPr>
            <p:ph type="title"/>
          </p:nvPr>
        </p:nvSpPr>
        <p:spPr>
          <a:xfrm>
            <a:off x="731519" y="731520"/>
            <a:ext cx="10666145" cy="1426464"/>
          </a:xfrm>
        </p:spPr>
        <p:txBody>
          <a:bodyPr>
            <a:normAutofit/>
          </a:bodyPr>
          <a:lstStyle/>
          <a:p>
            <a:r>
              <a:rPr lang="en-US" dirty="0">
                <a:solidFill>
                  <a:srgbClr val="FFFFFF"/>
                </a:solidFill>
              </a:rPr>
              <a:t>Barnabas Encouraged John-Mark</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1B6409-0D20-4A6A-9F87-DE0533EC7D38}"/>
              </a:ext>
            </a:extLst>
          </p:cNvPr>
          <p:cNvSpPr>
            <a:spLocks noGrp="1"/>
          </p:cNvSpPr>
          <p:nvPr>
            <p:ph idx="1"/>
          </p:nvPr>
        </p:nvSpPr>
        <p:spPr>
          <a:xfrm>
            <a:off x="789456" y="2480956"/>
            <a:ext cx="8370393" cy="3918121"/>
          </a:xfrm>
        </p:spPr>
        <p:txBody>
          <a:bodyPr anchor="ctr">
            <a:normAutofit/>
          </a:bodyPr>
          <a:lstStyle/>
          <a:p>
            <a:r>
              <a:rPr lang="en-US" sz="2200" b="1" dirty="0"/>
              <a:t>Acts 15:36-40 New King James Version (NKJV)</a:t>
            </a:r>
          </a:p>
          <a:p>
            <a:r>
              <a:rPr lang="en-US" sz="2200" baseline="30000" dirty="0"/>
              <a:t>36 </a:t>
            </a:r>
            <a:r>
              <a:rPr lang="en-US" sz="2200" dirty="0"/>
              <a:t>Then after some days Paul said to Barnabas, “Let us now go back and visit our brethren in every city where we have preached the word of the Lord, </a:t>
            </a:r>
            <a:r>
              <a:rPr lang="en-US" sz="2200" i="1" dirty="0"/>
              <a:t>and see</a:t>
            </a:r>
            <a:r>
              <a:rPr lang="en-US" sz="2200" dirty="0"/>
              <a:t> how they are doing.” </a:t>
            </a:r>
            <a:r>
              <a:rPr lang="en-US" sz="2200" baseline="30000" dirty="0"/>
              <a:t>37 </a:t>
            </a:r>
            <a:r>
              <a:rPr lang="en-US" sz="2200" dirty="0"/>
              <a:t>Now Barnabas was determined to take with them John called Mark. </a:t>
            </a:r>
            <a:r>
              <a:rPr lang="en-US" sz="2200" baseline="30000" dirty="0"/>
              <a:t>38 </a:t>
            </a:r>
            <a:r>
              <a:rPr lang="en-US" sz="2200" dirty="0"/>
              <a:t>But Paul insisted that they should not take with them the one who had departed from them in Pamphylia, and had not gone with them to the work. </a:t>
            </a:r>
            <a:r>
              <a:rPr lang="en-US" sz="2200" baseline="30000" dirty="0"/>
              <a:t>39 </a:t>
            </a:r>
            <a:r>
              <a:rPr lang="en-US" sz="2200" dirty="0"/>
              <a:t>Then the contention became so sharp that they parted from one another. And so Barnabas took Mark and sailed to Cyprus; </a:t>
            </a:r>
            <a:r>
              <a:rPr lang="en-US" sz="2200" baseline="30000" dirty="0"/>
              <a:t>40 </a:t>
            </a:r>
            <a:r>
              <a:rPr lang="en-US" sz="2200" dirty="0"/>
              <a:t>but Paul chose Silas and departed, being commended by the brethren to the grace of God. </a:t>
            </a:r>
          </a:p>
          <a:p>
            <a:pPr marL="0" indent="0">
              <a:buNone/>
            </a:pPr>
            <a:endParaRPr lang="en-US" sz="24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281453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1065</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Barnabas: Son of Encouragment</vt:lpstr>
      <vt:lpstr>Encourage Defined</vt:lpstr>
      <vt:lpstr>PowerPoint Presentation</vt:lpstr>
      <vt:lpstr>PowerPoint Presentation</vt:lpstr>
      <vt:lpstr>Barnabas Encouraged the Needy</vt:lpstr>
      <vt:lpstr>Barnabas Encouraged a new Convert</vt:lpstr>
      <vt:lpstr>Barnabas Encouraged the church at Antioch </vt:lpstr>
      <vt:lpstr>Barnabas Encouraged John-Mark</vt:lpstr>
      <vt:lpstr>Barnabas Encouraged John-Mark</vt:lpstr>
      <vt:lpstr>Barnabas Encouraged John-Mark</vt:lpstr>
      <vt:lpstr>What can I do to be an Encourager?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Barnabas: Son of Encouragment</dc:title>
  <dc:creator>Rob Miller</dc:creator>
  <cp:lastModifiedBy>Rob Miller</cp:lastModifiedBy>
  <cp:revision>2</cp:revision>
  <dcterms:created xsi:type="dcterms:W3CDTF">2020-12-05T03:14:24Z</dcterms:created>
  <dcterms:modified xsi:type="dcterms:W3CDTF">2020-12-05T03:18:17Z</dcterms:modified>
</cp:coreProperties>
</file>