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69" r:id="rId6"/>
    <p:sldId id="258" r:id="rId7"/>
    <p:sldId id="259" r:id="rId8"/>
    <p:sldId id="260" r:id="rId9"/>
    <p:sldId id="268" r:id="rId10"/>
    <p:sldId id="261" r:id="rId11"/>
    <p:sldId id="263" r:id="rId12"/>
    <p:sldId id="262" r:id="rId13"/>
    <p:sldId id="264" r:id="rId14"/>
    <p:sldId id="265" r:id="rId15"/>
    <p:sldId id="266" r:id="rId16"/>
    <p:sldId id="275" r:id="rId17"/>
    <p:sldId id="267" r:id="rId18"/>
    <p:sldId id="270" r:id="rId19"/>
    <p:sldId id="272" r:id="rId20"/>
    <p:sldId id="271" r:id="rId21"/>
    <p:sldId id="276" r:id="rId22"/>
    <p:sldId id="278" r:id="rId23"/>
    <p:sldId id="277"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6F16-F26A-4205-93CE-46D5C6256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E65F03-153A-4BCB-84CD-F679FAE68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80B965-66A6-449A-8055-9B117B5C3918}"/>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5" name="Footer Placeholder 4">
            <a:extLst>
              <a:ext uri="{FF2B5EF4-FFF2-40B4-BE49-F238E27FC236}">
                <a16:creationId xmlns:a16="http://schemas.microsoft.com/office/drawing/2014/main" id="{0F660F76-8F5F-4E09-800A-41B7648B1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CE832-ACE9-498C-93A6-9757C1810675}"/>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33946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9A5C-7D2F-4893-82D8-4123D10633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844157-23B3-424E-8B25-2A714A956B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E29B9-A319-43DA-8D4D-167764AB9FB3}"/>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5" name="Footer Placeholder 4">
            <a:extLst>
              <a:ext uri="{FF2B5EF4-FFF2-40B4-BE49-F238E27FC236}">
                <a16:creationId xmlns:a16="http://schemas.microsoft.com/office/drawing/2014/main" id="{F6C4556B-C273-49DF-AEA7-2122685F9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B063-5937-4EF6-9300-06F860A1F98A}"/>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194211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7B1A9-9D23-4D80-B313-1388F30E59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3B0CBA-37E4-48C2-BE17-80158E764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DDAEC-5A3A-4C91-976E-595696868D73}"/>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5" name="Footer Placeholder 4">
            <a:extLst>
              <a:ext uri="{FF2B5EF4-FFF2-40B4-BE49-F238E27FC236}">
                <a16:creationId xmlns:a16="http://schemas.microsoft.com/office/drawing/2014/main" id="{CC96371F-A10D-4479-B9B5-023FC2340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096A-38B1-456E-A3E0-E594A069F8C4}"/>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414807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42AC-B2FF-4F8D-BC36-17AD30546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C858F-5FE9-41A2-BBF1-E866D6DE1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1DBB9-DAD5-4FDD-936B-BEFD6CF7BB2B}"/>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5" name="Footer Placeholder 4">
            <a:extLst>
              <a:ext uri="{FF2B5EF4-FFF2-40B4-BE49-F238E27FC236}">
                <a16:creationId xmlns:a16="http://schemas.microsoft.com/office/drawing/2014/main" id="{A54FBC90-3D12-46A5-81C0-FC8EECA0D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19435-F16B-4D9B-B5A4-9511F21EC2C4}"/>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253404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D638-0657-4AE2-B96B-68D7D0B686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A98B6D-193D-4018-9215-9E759A116C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2D922B-B21D-4681-BF52-7D3A6FDA0AF3}"/>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5" name="Footer Placeholder 4">
            <a:extLst>
              <a:ext uri="{FF2B5EF4-FFF2-40B4-BE49-F238E27FC236}">
                <a16:creationId xmlns:a16="http://schemas.microsoft.com/office/drawing/2014/main" id="{2B095C30-01A6-4D98-9CE2-CCD55ABD6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F1A00-29F9-4EE4-9D92-6BA28125AFA5}"/>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10398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5E96-8426-4416-A558-6A21B93332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DE814-1AD4-4837-AFFD-B52A46180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98C0C-C978-4A07-A1F2-99AA1DDEB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61CC0-677F-4921-9F4E-897806A127D9}"/>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6" name="Footer Placeholder 5">
            <a:extLst>
              <a:ext uri="{FF2B5EF4-FFF2-40B4-BE49-F238E27FC236}">
                <a16:creationId xmlns:a16="http://schemas.microsoft.com/office/drawing/2014/main" id="{FECE1F8F-80F4-48DB-A3C6-799789DDF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C06595-522E-47C1-AA1E-3EF73659B093}"/>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163521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6BA6-E760-41EF-80F8-28E43136EB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08BAF-0EFD-48B1-AFE6-73BD7FA15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EC736B-4505-4CE9-9AC6-03413494CD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7AAB6-512B-4AD9-8452-189AA766F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3683B8-BA17-4211-8790-D8B738D8F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D66333-0C34-44DC-B461-5AA2961827F4}"/>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8" name="Footer Placeholder 7">
            <a:extLst>
              <a:ext uri="{FF2B5EF4-FFF2-40B4-BE49-F238E27FC236}">
                <a16:creationId xmlns:a16="http://schemas.microsoft.com/office/drawing/2014/main" id="{1E914E51-25C9-4D07-AEFC-579228AC27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8C7358-1B3A-4253-AA4E-D90FAC0D89B0}"/>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297560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5A12-7570-4D7E-9D93-564A240BED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46FF36-21C3-4E48-B6AD-524E4FE6D9CB}"/>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4" name="Footer Placeholder 3">
            <a:extLst>
              <a:ext uri="{FF2B5EF4-FFF2-40B4-BE49-F238E27FC236}">
                <a16:creationId xmlns:a16="http://schemas.microsoft.com/office/drawing/2014/main" id="{899A2DE0-65E3-4EEC-B492-A18702EF7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78706E-1F4B-4699-9F09-987DA37A9B68}"/>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232163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A96C3-6856-4045-9827-4D34D3F2C01E}"/>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3" name="Footer Placeholder 2">
            <a:extLst>
              <a:ext uri="{FF2B5EF4-FFF2-40B4-BE49-F238E27FC236}">
                <a16:creationId xmlns:a16="http://schemas.microsoft.com/office/drawing/2014/main" id="{144C9A50-256B-4C74-9043-09F57D48D7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8163B-852A-487D-8CE6-AB81DBBB78CD}"/>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402382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2C64-DB27-497C-B576-6D4A7FB4A6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FA3BAF-2817-4F43-A83A-33B86F30F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9FA64-CEC9-48D5-8BF5-4C91F0D84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65E6-2C4A-43AB-891F-5A27B1BA692D}"/>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6" name="Footer Placeholder 5">
            <a:extLst>
              <a:ext uri="{FF2B5EF4-FFF2-40B4-BE49-F238E27FC236}">
                <a16:creationId xmlns:a16="http://schemas.microsoft.com/office/drawing/2014/main" id="{E1AD3566-600A-4340-B954-F8612FEAF1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73FD2-1ED0-498B-B10C-6A8D4A0EC4F8}"/>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372796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14D2-B034-42F0-A2B9-B73FFC984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BA489-3EEC-40AC-AB47-1982F3DB9A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E82550-D7FB-4ADE-8C0B-B37EABEB5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A1018-3BDC-4063-984B-60ACF446BEFE}"/>
              </a:ext>
            </a:extLst>
          </p:cNvPr>
          <p:cNvSpPr>
            <a:spLocks noGrp="1"/>
          </p:cNvSpPr>
          <p:nvPr>
            <p:ph type="dt" sz="half" idx="10"/>
          </p:nvPr>
        </p:nvSpPr>
        <p:spPr/>
        <p:txBody>
          <a:bodyPr/>
          <a:lstStyle/>
          <a:p>
            <a:fld id="{EABA8408-8AF0-4424-AC98-6C08625CD21A}" type="datetimeFigureOut">
              <a:rPr lang="en-US" smtClean="0"/>
              <a:t>8/21/2020</a:t>
            </a:fld>
            <a:endParaRPr lang="en-US"/>
          </a:p>
        </p:txBody>
      </p:sp>
      <p:sp>
        <p:nvSpPr>
          <p:cNvPr id="6" name="Footer Placeholder 5">
            <a:extLst>
              <a:ext uri="{FF2B5EF4-FFF2-40B4-BE49-F238E27FC236}">
                <a16:creationId xmlns:a16="http://schemas.microsoft.com/office/drawing/2014/main" id="{B42E4F9A-F630-407E-ADEA-B47FE2580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82D31-6501-4610-AD04-52314A8AEA75}"/>
              </a:ext>
            </a:extLst>
          </p:cNvPr>
          <p:cNvSpPr>
            <a:spLocks noGrp="1"/>
          </p:cNvSpPr>
          <p:nvPr>
            <p:ph type="sldNum" sz="quarter" idx="12"/>
          </p:nvPr>
        </p:nvSpPr>
        <p:spPr/>
        <p:txBody>
          <a:bodyPr/>
          <a:lstStyle/>
          <a:p>
            <a:fld id="{6E309212-B13F-47BB-8C3E-40EC6FCA0A3F}" type="slidenum">
              <a:rPr lang="en-US" smtClean="0"/>
              <a:t>‹#›</a:t>
            </a:fld>
            <a:endParaRPr lang="en-US"/>
          </a:p>
        </p:txBody>
      </p:sp>
    </p:spTree>
    <p:extLst>
      <p:ext uri="{BB962C8B-B14F-4D97-AF65-F5344CB8AC3E}">
        <p14:creationId xmlns:p14="http://schemas.microsoft.com/office/powerpoint/2010/main" val="288376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8E49D-D0BF-4939-8F37-0E404F86A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DC9BB-D68E-4EEE-8AD9-28F7CBE6A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5AA48-A162-45DD-B2E2-C2F961D01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A8408-8AF0-4424-AC98-6C08625CD21A}" type="datetimeFigureOut">
              <a:rPr lang="en-US" smtClean="0"/>
              <a:t>8/21/2020</a:t>
            </a:fld>
            <a:endParaRPr lang="en-US"/>
          </a:p>
        </p:txBody>
      </p:sp>
      <p:sp>
        <p:nvSpPr>
          <p:cNvPr id="5" name="Footer Placeholder 4">
            <a:extLst>
              <a:ext uri="{FF2B5EF4-FFF2-40B4-BE49-F238E27FC236}">
                <a16:creationId xmlns:a16="http://schemas.microsoft.com/office/drawing/2014/main" id="{1BF7E60E-A086-47E3-9877-3EF1CC5660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29708-AD00-46CE-AF3B-6B1C9A0E9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09212-B13F-47BB-8C3E-40EC6FCA0A3F}" type="slidenum">
              <a:rPr lang="en-US" smtClean="0"/>
              <a:t>‹#›</a:t>
            </a:fld>
            <a:endParaRPr lang="en-US"/>
          </a:p>
        </p:txBody>
      </p:sp>
    </p:spTree>
    <p:extLst>
      <p:ext uri="{BB962C8B-B14F-4D97-AF65-F5344CB8AC3E}">
        <p14:creationId xmlns:p14="http://schemas.microsoft.com/office/powerpoint/2010/main" val="277933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8C4E-4C37-4435-9471-D7F9EB899C6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B3ADE43-9B1C-4747-AD25-2FA0ED0796A4}"/>
              </a:ext>
            </a:extLst>
          </p:cNvPr>
          <p:cNvSpPr>
            <a:spLocks noGrp="1"/>
          </p:cNvSpPr>
          <p:nvPr>
            <p:ph type="subTitle" idx="1"/>
          </p:nvPr>
        </p:nvSpPr>
        <p:spPr/>
        <p:txBody>
          <a:bodyPr/>
          <a:lstStyle/>
          <a:p>
            <a:endParaRPr lang="en-US"/>
          </a:p>
        </p:txBody>
      </p:sp>
      <p:pic>
        <p:nvPicPr>
          <p:cNvPr id="5" name="Picture 4" descr="A person posing for the camera&#10;&#10;Description automatically generated">
            <a:extLst>
              <a:ext uri="{FF2B5EF4-FFF2-40B4-BE49-F238E27FC236}">
                <a16:creationId xmlns:a16="http://schemas.microsoft.com/office/drawing/2014/main" id="{79588E44-D5B2-4A6B-B7E6-F40E46F0B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3099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838200" y="585216"/>
            <a:ext cx="10515600" cy="1325563"/>
          </a:xfrm>
        </p:spPr>
        <p:txBody>
          <a:bodyPr>
            <a:normAutofit/>
          </a:bodyPr>
          <a:lstStyle/>
          <a:p>
            <a:r>
              <a:rPr lang="en-US">
                <a:solidFill>
                  <a:schemeClr val="bg1"/>
                </a:solidFill>
              </a:rPr>
              <a:t>Key Scriptures</a:t>
            </a:r>
          </a:p>
        </p:txBody>
      </p:sp>
      <p:pic>
        <p:nvPicPr>
          <p:cNvPr id="1026" name="Picture 2" descr="Introduction to the Old Testament – Grace Baptist Church">
            <a:extLst>
              <a:ext uri="{FF2B5EF4-FFF2-40B4-BE49-F238E27FC236}">
                <a16:creationId xmlns:a16="http://schemas.microsoft.com/office/drawing/2014/main" id="{40898106-17D7-4270-A83F-8F864B7FD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7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1033" name="Content Placeholder 1029">
            <a:extLst>
              <a:ext uri="{FF2B5EF4-FFF2-40B4-BE49-F238E27FC236}">
                <a16:creationId xmlns:a16="http://schemas.microsoft.com/office/drawing/2014/main" id="{56490B44-C1B0-4207-81FA-AFA8B6826A51}"/>
              </a:ext>
            </a:extLst>
          </p:cNvPr>
          <p:cNvSpPr>
            <a:spLocks noGrp="1"/>
          </p:cNvSpPr>
          <p:nvPr>
            <p:ph idx="1"/>
          </p:nvPr>
        </p:nvSpPr>
        <p:spPr>
          <a:xfrm>
            <a:off x="7546847" y="2516777"/>
            <a:ext cx="4102607" cy="3756007"/>
          </a:xfrm>
        </p:spPr>
        <p:txBody>
          <a:bodyPr anchor="ctr">
            <a:noAutofit/>
          </a:bodyPr>
          <a:lstStyle/>
          <a:p>
            <a:r>
              <a:rPr lang="en-US" sz="2000" dirty="0"/>
              <a:t>Gen 1:26 “</a:t>
            </a:r>
            <a:r>
              <a:rPr lang="en-US" sz="2000" baseline="30000" dirty="0"/>
              <a:t>26 </a:t>
            </a:r>
            <a:r>
              <a:rPr lang="en-US" sz="2000" dirty="0"/>
              <a:t>Then God said, “Let Us make man in Our image, according to Our likeness; let them have dominion over the fish of the sea, over the birds of the air, and over the cattle, over all the earth and over every creeping thing that creeps on the earth.”</a:t>
            </a:r>
          </a:p>
          <a:p>
            <a:endParaRPr lang="en-US" sz="2000" dirty="0"/>
          </a:p>
          <a:p>
            <a:r>
              <a:rPr lang="en-US" sz="2000" dirty="0"/>
              <a:t>Gen 1:27 “</a:t>
            </a:r>
            <a:r>
              <a:rPr lang="en-US" sz="2000" baseline="30000" dirty="0"/>
              <a:t>27 </a:t>
            </a:r>
            <a:r>
              <a:rPr lang="en-US" sz="2000" dirty="0"/>
              <a:t>So God created man in His </a:t>
            </a:r>
            <a:r>
              <a:rPr lang="en-US" sz="2000" i="1" dirty="0"/>
              <a:t>own</a:t>
            </a:r>
            <a:r>
              <a:rPr lang="en-US" sz="2000" dirty="0"/>
              <a:t> image; in the image of God He created him; male and female He created them.”</a:t>
            </a:r>
          </a:p>
        </p:txBody>
      </p:sp>
    </p:spTree>
    <p:extLst>
      <p:ext uri="{BB962C8B-B14F-4D97-AF65-F5344CB8AC3E}">
        <p14:creationId xmlns:p14="http://schemas.microsoft.com/office/powerpoint/2010/main" val="24770255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838200" y="585216"/>
            <a:ext cx="10515600" cy="1325563"/>
          </a:xfrm>
        </p:spPr>
        <p:txBody>
          <a:bodyPr>
            <a:normAutofit/>
          </a:bodyPr>
          <a:lstStyle/>
          <a:p>
            <a:r>
              <a:rPr lang="en-US">
                <a:solidFill>
                  <a:schemeClr val="bg1"/>
                </a:solidFill>
              </a:rPr>
              <a:t>Key Scriptures</a:t>
            </a:r>
          </a:p>
        </p:txBody>
      </p:sp>
      <p:pic>
        <p:nvPicPr>
          <p:cNvPr id="1026" name="Picture 2" descr="Introduction to the Old Testament – Grace Baptist Church">
            <a:extLst>
              <a:ext uri="{FF2B5EF4-FFF2-40B4-BE49-F238E27FC236}">
                <a16:creationId xmlns:a16="http://schemas.microsoft.com/office/drawing/2014/main" id="{40898106-17D7-4270-A83F-8F864B7FD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7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1033" name="Content Placeholder 1029">
            <a:extLst>
              <a:ext uri="{FF2B5EF4-FFF2-40B4-BE49-F238E27FC236}">
                <a16:creationId xmlns:a16="http://schemas.microsoft.com/office/drawing/2014/main" id="{56490B44-C1B0-4207-81FA-AFA8B6826A51}"/>
              </a:ext>
            </a:extLst>
          </p:cNvPr>
          <p:cNvSpPr>
            <a:spLocks noGrp="1"/>
          </p:cNvSpPr>
          <p:nvPr>
            <p:ph idx="1"/>
          </p:nvPr>
        </p:nvSpPr>
        <p:spPr>
          <a:xfrm>
            <a:off x="7546847" y="2516777"/>
            <a:ext cx="4102607" cy="3756007"/>
          </a:xfrm>
        </p:spPr>
        <p:txBody>
          <a:bodyPr anchor="ctr">
            <a:noAutofit/>
          </a:bodyPr>
          <a:lstStyle/>
          <a:p>
            <a:r>
              <a:rPr lang="en-US" sz="2400" dirty="0" err="1"/>
              <a:t>Deut</a:t>
            </a:r>
            <a:r>
              <a:rPr lang="en-US" sz="2400" dirty="0"/>
              <a:t> 10:17 “</a:t>
            </a:r>
            <a:r>
              <a:rPr lang="en-US" sz="2400" baseline="30000" dirty="0"/>
              <a:t>17 </a:t>
            </a:r>
            <a:r>
              <a:rPr lang="en-US" sz="2400" dirty="0"/>
              <a:t>For the </a:t>
            </a:r>
            <a:r>
              <a:rPr lang="en-US" sz="2400" cap="small" dirty="0">
                <a:effectLst/>
              </a:rPr>
              <a:t>Lord</a:t>
            </a:r>
            <a:r>
              <a:rPr lang="en-US" sz="2400" dirty="0"/>
              <a:t> your God </a:t>
            </a:r>
            <a:r>
              <a:rPr lang="en-US" sz="2400" i="1" dirty="0"/>
              <a:t>is</a:t>
            </a:r>
            <a:r>
              <a:rPr lang="en-US" sz="2400" dirty="0"/>
              <a:t> God of gods and Lord of lords, the great God, mighty and awesome, who shows no partiality nor takes a bribe.”</a:t>
            </a:r>
          </a:p>
        </p:txBody>
      </p:sp>
    </p:spTree>
    <p:extLst>
      <p:ext uri="{BB962C8B-B14F-4D97-AF65-F5344CB8AC3E}">
        <p14:creationId xmlns:p14="http://schemas.microsoft.com/office/powerpoint/2010/main" val="175793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838200" y="585216"/>
            <a:ext cx="10515600" cy="1325563"/>
          </a:xfrm>
        </p:spPr>
        <p:txBody>
          <a:bodyPr>
            <a:normAutofit/>
          </a:bodyPr>
          <a:lstStyle/>
          <a:p>
            <a:r>
              <a:rPr lang="en-US">
                <a:solidFill>
                  <a:schemeClr val="bg1"/>
                </a:solidFill>
              </a:rPr>
              <a:t>Key Scriptures</a:t>
            </a:r>
          </a:p>
        </p:txBody>
      </p:sp>
      <p:pic>
        <p:nvPicPr>
          <p:cNvPr id="1026" name="Picture 2" descr="Introduction to the Old Testament – Grace Baptist Church">
            <a:extLst>
              <a:ext uri="{FF2B5EF4-FFF2-40B4-BE49-F238E27FC236}">
                <a16:creationId xmlns:a16="http://schemas.microsoft.com/office/drawing/2014/main" id="{40898106-17D7-4270-A83F-8F864B7FD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78"/>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close up of a device&#10;&#10;Description automatically generated">
            <a:extLst>
              <a:ext uri="{FF2B5EF4-FFF2-40B4-BE49-F238E27FC236}">
                <a16:creationId xmlns:a16="http://schemas.microsoft.com/office/drawing/2014/main" id="{7BA250DF-978D-4DC7-8CBB-082647EF70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57403" y="2516777"/>
            <a:ext cx="4291672" cy="3660185"/>
          </a:xfrm>
        </p:spPr>
      </p:pic>
    </p:spTree>
    <p:extLst>
      <p:ext uri="{BB962C8B-B14F-4D97-AF65-F5344CB8AC3E}">
        <p14:creationId xmlns:p14="http://schemas.microsoft.com/office/powerpoint/2010/main" val="349532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Key Scriptures</a:t>
            </a:r>
          </a:p>
        </p:txBody>
      </p:sp>
      <p:pic>
        <p:nvPicPr>
          <p:cNvPr id="6" name="Content Placeholder 4" descr="A close up of a piece of paper&#10;&#10;Description automatically generated">
            <a:extLst>
              <a:ext uri="{FF2B5EF4-FFF2-40B4-BE49-F238E27FC236}">
                <a16:creationId xmlns:a16="http://schemas.microsoft.com/office/drawing/2014/main" id="{9B4AB5AF-B20D-4781-8A18-81E5629A4E40}"/>
              </a:ext>
            </a:extLst>
          </p:cNvPr>
          <p:cNvPicPr/>
          <p:nvPr/>
        </p:nvPicPr>
        <p:blipFill>
          <a:blip r:embed="rId2">
            <a:extLst>
              <a:ext uri="{28A0092B-C50C-407E-A947-70E740481C1C}">
                <a14:useLocalDpi xmlns:a14="http://schemas.microsoft.com/office/drawing/2010/main" val="0"/>
              </a:ext>
            </a:extLst>
          </a:blip>
          <a:stretch>
            <a:fillRect/>
          </a:stretch>
        </p:blipFill>
        <p:spPr>
          <a:xfrm>
            <a:off x="838200" y="2516777"/>
            <a:ext cx="6198704" cy="3660185"/>
          </a:xfrm>
          <a:prstGeom prst="rect">
            <a:avLst/>
          </a:prstGeom>
        </p:spPr>
      </p:pic>
      <p:pic>
        <p:nvPicPr>
          <p:cNvPr id="12" name="Content Placeholder 11" descr="A close up of a piece of paper&#10;&#10;Description automatically generated">
            <a:extLst>
              <a:ext uri="{FF2B5EF4-FFF2-40B4-BE49-F238E27FC236}">
                <a16:creationId xmlns:a16="http://schemas.microsoft.com/office/drawing/2014/main" id="{BF333C9A-F6AB-4A0B-A6B0-C84B79352F5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06969" y="2516777"/>
            <a:ext cx="4142486" cy="3660185"/>
          </a:xfrm>
        </p:spPr>
      </p:pic>
    </p:spTree>
    <p:extLst>
      <p:ext uri="{BB962C8B-B14F-4D97-AF65-F5344CB8AC3E}">
        <p14:creationId xmlns:p14="http://schemas.microsoft.com/office/powerpoint/2010/main" val="169868649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Key Scriptures</a:t>
            </a:r>
          </a:p>
        </p:txBody>
      </p:sp>
      <p:pic>
        <p:nvPicPr>
          <p:cNvPr id="6" name="Content Placeholder 4" descr="A close up of a piece of paper&#10;&#10;Description automatically generated">
            <a:extLst>
              <a:ext uri="{FF2B5EF4-FFF2-40B4-BE49-F238E27FC236}">
                <a16:creationId xmlns:a16="http://schemas.microsoft.com/office/drawing/2014/main" id="{9B4AB5AF-B20D-4781-8A18-81E5629A4E40}"/>
              </a:ext>
            </a:extLst>
          </p:cNvPr>
          <p:cNvPicPr/>
          <p:nvPr/>
        </p:nvPicPr>
        <p:blipFill>
          <a:blip r:embed="rId2">
            <a:extLst>
              <a:ext uri="{28A0092B-C50C-407E-A947-70E740481C1C}">
                <a14:useLocalDpi xmlns:a14="http://schemas.microsoft.com/office/drawing/2010/main" val="0"/>
              </a:ext>
            </a:extLst>
          </a:blip>
          <a:stretch>
            <a:fillRect/>
          </a:stretch>
        </p:blipFill>
        <p:spPr>
          <a:xfrm>
            <a:off x="838200" y="2516777"/>
            <a:ext cx="6198704" cy="3660185"/>
          </a:xfrm>
          <a:prstGeom prst="rect">
            <a:avLst/>
          </a:prstGeom>
        </p:spPr>
      </p:pic>
      <p:pic>
        <p:nvPicPr>
          <p:cNvPr id="7" name="Content Placeholder 6" descr="A screenshot of a cell phone&#10;&#10;Description automatically generated">
            <a:extLst>
              <a:ext uri="{FF2B5EF4-FFF2-40B4-BE49-F238E27FC236}">
                <a16:creationId xmlns:a16="http://schemas.microsoft.com/office/drawing/2014/main" id="{C4034C78-A63C-4C0B-B04A-D9B5CCF6DFD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883" b="18133"/>
          <a:stretch/>
        </p:blipFill>
        <p:spPr>
          <a:xfrm>
            <a:off x="7438401" y="2516777"/>
            <a:ext cx="4211053" cy="3660185"/>
          </a:xfrm>
        </p:spPr>
      </p:pic>
    </p:spTree>
    <p:extLst>
      <p:ext uri="{BB962C8B-B14F-4D97-AF65-F5344CB8AC3E}">
        <p14:creationId xmlns:p14="http://schemas.microsoft.com/office/powerpoint/2010/main" val="33313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Key Scriptures</a:t>
            </a:r>
          </a:p>
        </p:txBody>
      </p:sp>
      <p:pic>
        <p:nvPicPr>
          <p:cNvPr id="6" name="Content Placeholder 4" descr="A close up of a piece of paper&#10;&#10;Description automatically generated">
            <a:extLst>
              <a:ext uri="{FF2B5EF4-FFF2-40B4-BE49-F238E27FC236}">
                <a16:creationId xmlns:a16="http://schemas.microsoft.com/office/drawing/2014/main" id="{9B4AB5AF-B20D-4781-8A18-81E5629A4E40}"/>
              </a:ext>
            </a:extLst>
          </p:cNvPr>
          <p:cNvPicPr/>
          <p:nvPr/>
        </p:nvPicPr>
        <p:blipFill>
          <a:blip r:embed="rId2">
            <a:extLst>
              <a:ext uri="{28A0092B-C50C-407E-A947-70E740481C1C}">
                <a14:useLocalDpi xmlns:a14="http://schemas.microsoft.com/office/drawing/2010/main" val="0"/>
              </a:ext>
            </a:extLst>
          </a:blip>
          <a:stretch>
            <a:fillRect/>
          </a:stretch>
        </p:blipFill>
        <p:spPr>
          <a:xfrm>
            <a:off x="838200" y="2516777"/>
            <a:ext cx="6198704" cy="3660185"/>
          </a:xfrm>
          <a:prstGeom prst="rect">
            <a:avLst/>
          </a:prstGeom>
        </p:spPr>
      </p:pic>
      <p:pic>
        <p:nvPicPr>
          <p:cNvPr id="8" name="Content Placeholder 7" descr="A screenshot of a cell phone&#10;&#10;Description automatically generated">
            <a:extLst>
              <a:ext uri="{FF2B5EF4-FFF2-40B4-BE49-F238E27FC236}">
                <a16:creationId xmlns:a16="http://schemas.microsoft.com/office/drawing/2014/main" id="{B108C4D7-2D06-4A58-A5DB-747BB5AC5B8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034" t="11272" r="-300"/>
          <a:stretch/>
        </p:blipFill>
        <p:spPr>
          <a:xfrm>
            <a:off x="7512148" y="2612600"/>
            <a:ext cx="4137307" cy="3660184"/>
          </a:xfrm>
        </p:spPr>
      </p:pic>
    </p:spTree>
    <p:extLst>
      <p:ext uri="{BB962C8B-B14F-4D97-AF65-F5344CB8AC3E}">
        <p14:creationId xmlns:p14="http://schemas.microsoft.com/office/powerpoint/2010/main" val="175700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5A990-8A07-487E-9235-98606ABDBDAD}"/>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Concluding Scriptures</a:t>
            </a:r>
          </a:p>
        </p:txBody>
      </p:sp>
      <p:pic>
        <p:nvPicPr>
          <p:cNvPr id="6" name="Content Placeholder 5" descr="Sermon: The Promise to Abraham Goes to All the Nations, Acts 10 ...">
            <a:extLst>
              <a:ext uri="{FF2B5EF4-FFF2-40B4-BE49-F238E27FC236}">
                <a16:creationId xmlns:a16="http://schemas.microsoft.com/office/drawing/2014/main" id="{FF653DD2-4A92-4F2F-AA51-38428FA0CBF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530" t="33230" r="8563" b="6773"/>
          <a:stretch/>
        </p:blipFill>
        <p:spPr bwMode="auto">
          <a:xfrm>
            <a:off x="4972593" y="0"/>
            <a:ext cx="7219407" cy="685800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7335954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indoor, sitting, table, cat&#10;&#10;Description automatically generated">
            <a:extLst>
              <a:ext uri="{FF2B5EF4-FFF2-40B4-BE49-F238E27FC236}">
                <a16:creationId xmlns:a16="http://schemas.microsoft.com/office/drawing/2014/main" id="{5B402155-C181-4F68-902B-E5821616DA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Tree>
    <p:extLst>
      <p:ext uri="{BB962C8B-B14F-4D97-AF65-F5344CB8AC3E}">
        <p14:creationId xmlns:p14="http://schemas.microsoft.com/office/powerpoint/2010/main" val="134809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C7F9AC4-A457-40E2-8967-B5C4DD04A800}"/>
              </a:ext>
            </a:extLst>
          </p:cNvPr>
          <p:cNvSpPr>
            <a:spLocks noGrp="1"/>
          </p:cNvSpPr>
          <p:nvPr>
            <p:ph type="title"/>
          </p:nvPr>
        </p:nvSpPr>
        <p:spPr>
          <a:xfrm>
            <a:off x="804671" y="365125"/>
            <a:ext cx="3405821" cy="3117038"/>
          </a:xfrm>
        </p:spPr>
        <p:txBody>
          <a:bodyPr anchor="ctr">
            <a:normAutofit/>
          </a:bodyPr>
          <a:lstStyle/>
          <a:p>
            <a:r>
              <a:rPr lang="en-US"/>
              <a:t>Who were the Samaritans?</a:t>
            </a:r>
            <a:endParaRPr lang="en-US" dirty="0"/>
          </a:p>
        </p:txBody>
      </p:sp>
      <p:sp>
        <p:nvSpPr>
          <p:cNvPr id="3" name="Content Placeholder 2">
            <a:extLst>
              <a:ext uri="{FF2B5EF4-FFF2-40B4-BE49-F238E27FC236}">
                <a16:creationId xmlns:a16="http://schemas.microsoft.com/office/drawing/2014/main" id="{AD09BC5B-2AB9-4F83-A03A-02D7457A11C5}"/>
              </a:ext>
            </a:extLst>
          </p:cNvPr>
          <p:cNvSpPr>
            <a:spLocks noGrp="1"/>
          </p:cNvSpPr>
          <p:nvPr>
            <p:ph idx="1"/>
          </p:nvPr>
        </p:nvSpPr>
        <p:spPr>
          <a:xfrm>
            <a:off x="6374219" y="994145"/>
            <a:ext cx="5156364" cy="4832498"/>
          </a:xfrm>
        </p:spPr>
        <p:txBody>
          <a:bodyPr anchor="ctr">
            <a:normAutofit/>
          </a:bodyPr>
          <a:lstStyle/>
          <a:p>
            <a:r>
              <a:rPr lang="en-US" sz="2100" dirty="0"/>
              <a:t>A people who occupied the country formerly belonging to the tribe of Ephraim and the half-tribe of Manasseh</a:t>
            </a:r>
          </a:p>
          <a:p>
            <a:endParaRPr lang="en-US" sz="2100" dirty="0"/>
          </a:p>
          <a:p>
            <a:r>
              <a:rPr lang="en-US" sz="2100" dirty="0"/>
              <a:t>In 721 B.C., the northern kingdom of Israel fell to the Assyrians. Many of the people of Israel were led off to Assyria as captives, but some remained in the land and intermarried with foreigners planted there by the Assyrians</a:t>
            </a:r>
          </a:p>
          <a:p>
            <a:endParaRPr lang="en-US" sz="2100" dirty="0"/>
          </a:p>
          <a:p>
            <a:r>
              <a:rPr lang="en-US" sz="2100" dirty="0"/>
              <a:t>These half-Jewish, half-Gentile people became known as the Samaritans.</a:t>
            </a:r>
          </a:p>
        </p:txBody>
      </p:sp>
    </p:spTree>
    <p:extLst>
      <p:ext uri="{BB962C8B-B14F-4D97-AF65-F5344CB8AC3E}">
        <p14:creationId xmlns:p14="http://schemas.microsoft.com/office/powerpoint/2010/main" val="567555373"/>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01000A-86F7-4AF9-9428-A039C5F38138}"/>
              </a:ext>
            </a:extLst>
          </p:cNvPr>
          <p:cNvSpPr>
            <a:spLocks noGrp="1"/>
          </p:cNvSpPr>
          <p:nvPr>
            <p:ph type="title"/>
          </p:nvPr>
        </p:nvSpPr>
        <p:spPr>
          <a:xfrm>
            <a:off x="804671" y="365125"/>
            <a:ext cx="3405821" cy="3117038"/>
          </a:xfrm>
        </p:spPr>
        <p:txBody>
          <a:bodyPr anchor="ctr">
            <a:normAutofit/>
          </a:bodyPr>
          <a:lstStyle/>
          <a:p>
            <a:r>
              <a:rPr lang="en-US" dirty="0"/>
              <a:t>Why did the Jews of Jesus’ time still hate the Samaritans</a:t>
            </a:r>
          </a:p>
        </p:txBody>
      </p:sp>
      <p:sp>
        <p:nvSpPr>
          <p:cNvPr id="3" name="Content Placeholder 2">
            <a:extLst>
              <a:ext uri="{FF2B5EF4-FFF2-40B4-BE49-F238E27FC236}">
                <a16:creationId xmlns:a16="http://schemas.microsoft.com/office/drawing/2014/main" id="{35DBCF78-5D66-4D2A-9AFE-657395146D86}"/>
              </a:ext>
            </a:extLst>
          </p:cNvPr>
          <p:cNvSpPr>
            <a:spLocks noGrp="1"/>
          </p:cNvSpPr>
          <p:nvPr>
            <p:ph idx="1"/>
          </p:nvPr>
        </p:nvSpPr>
        <p:spPr>
          <a:xfrm>
            <a:off x="6374219" y="994145"/>
            <a:ext cx="5156364" cy="4832498"/>
          </a:xfrm>
        </p:spPr>
        <p:txBody>
          <a:bodyPr anchor="ctr">
            <a:normAutofit/>
          </a:bodyPr>
          <a:lstStyle/>
          <a:p>
            <a:r>
              <a:rPr lang="en-US" sz="2100" dirty="0"/>
              <a:t>They created for themselves their own religion that the Jews considered to be heresy</a:t>
            </a:r>
          </a:p>
          <a:p>
            <a:endParaRPr lang="en-US" sz="2100" dirty="0"/>
          </a:p>
          <a:p>
            <a:r>
              <a:rPr lang="en-US" sz="2100" dirty="0"/>
              <a:t>They established a temple on Mt. Gerizim as their center of worship claiming this is the place Moses had originally intended them to worship</a:t>
            </a:r>
          </a:p>
          <a:p>
            <a:endParaRPr lang="en-US" sz="2100" dirty="0"/>
          </a:p>
          <a:p>
            <a:r>
              <a:rPr lang="en-US" sz="2100" dirty="0"/>
              <a:t>They saw themselves as true descendants of Israel and preservers of the “True religion” and the Jerusalem temple and Levitical priesthood illegitimate</a:t>
            </a:r>
          </a:p>
          <a:p>
            <a:endParaRPr lang="en-US" sz="2100" dirty="0"/>
          </a:p>
        </p:txBody>
      </p:sp>
    </p:spTree>
    <p:extLst>
      <p:ext uri="{BB962C8B-B14F-4D97-AF65-F5344CB8AC3E}">
        <p14:creationId xmlns:p14="http://schemas.microsoft.com/office/powerpoint/2010/main" val="63934704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D1F42A-6F66-4CAF-B98A-A5651B9ADAC7}"/>
              </a:ext>
            </a:extLst>
          </p:cNvPr>
          <p:cNvSpPr>
            <a:spLocks noGrp="1"/>
          </p:cNvSpPr>
          <p:nvPr>
            <p:ph type="title"/>
          </p:nvPr>
        </p:nvSpPr>
        <p:spPr>
          <a:xfrm>
            <a:off x="804671" y="365125"/>
            <a:ext cx="3405821" cy="3117038"/>
          </a:xfrm>
        </p:spPr>
        <p:txBody>
          <a:bodyPr anchor="ctr">
            <a:normAutofit/>
          </a:bodyPr>
          <a:lstStyle/>
          <a:p>
            <a:r>
              <a:rPr lang="en-US" dirty="0"/>
              <a:t>Prejudice Defined (Webster’s Dictionary)</a:t>
            </a:r>
          </a:p>
        </p:txBody>
      </p:sp>
      <p:sp>
        <p:nvSpPr>
          <p:cNvPr id="3" name="Content Placeholder 2">
            <a:extLst>
              <a:ext uri="{FF2B5EF4-FFF2-40B4-BE49-F238E27FC236}">
                <a16:creationId xmlns:a16="http://schemas.microsoft.com/office/drawing/2014/main" id="{7007F6C3-227F-453E-9F74-4BFC85CB3869}"/>
              </a:ext>
            </a:extLst>
          </p:cNvPr>
          <p:cNvSpPr>
            <a:spLocks noGrp="1"/>
          </p:cNvSpPr>
          <p:nvPr>
            <p:ph idx="1"/>
          </p:nvPr>
        </p:nvSpPr>
        <p:spPr>
          <a:xfrm>
            <a:off x="6374219" y="994145"/>
            <a:ext cx="5156364" cy="4832498"/>
          </a:xfrm>
        </p:spPr>
        <p:txBody>
          <a:bodyPr anchor="ctr">
            <a:normAutofit/>
          </a:bodyPr>
          <a:lstStyle/>
          <a:p>
            <a:r>
              <a:rPr lang="en-US" sz="2100" dirty="0"/>
              <a:t>(1) </a:t>
            </a:r>
            <a:r>
              <a:rPr lang="en-US" sz="2100" b="1" dirty="0"/>
              <a:t>: </a:t>
            </a:r>
            <a:r>
              <a:rPr lang="en-US" sz="2100" dirty="0"/>
              <a:t>preconceived judgment or opinion</a:t>
            </a:r>
          </a:p>
          <a:p>
            <a:endParaRPr lang="en-US" sz="2100" dirty="0"/>
          </a:p>
          <a:p>
            <a:r>
              <a:rPr lang="en-US" sz="2100" dirty="0"/>
              <a:t>(2) </a:t>
            </a:r>
            <a:r>
              <a:rPr lang="en-US" sz="2100" b="1" dirty="0"/>
              <a:t>: </a:t>
            </a:r>
            <a:r>
              <a:rPr lang="en-US" sz="2100" dirty="0"/>
              <a:t>an adverse opinion or leaning formed without just grounds or before sufficient knowledge</a:t>
            </a:r>
          </a:p>
          <a:p>
            <a:pPr lvl="1"/>
            <a:r>
              <a:rPr lang="en-US" sz="2100" dirty="0"/>
              <a:t>b </a:t>
            </a:r>
            <a:r>
              <a:rPr lang="en-US" sz="2100" b="1" dirty="0"/>
              <a:t>: </a:t>
            </a:r>
            <a:r>
              <a:rPr lang="en-US" sz="2100" dirty="0"/>
              <a:t>an instance of such judgment or opinion</a:t>
            </a:r>
          </a:p>
          <a:p>
            <a:pPr lvl="1"/>
            <a:r>
              <a:rPr lang="en-US" sz="2100" dirty="0"/>
              <a:t>c </a:t>
            </a:r>
            <a:r>
              <a:rPr lang="en-US" sz="2100" b="1" dirty="0"/>
              <a:t>: </a:t>
            </a:r>
            <a:r>
              <a:rPr lang="en-US" sz="2100" dirty="0"/>
              <a:t>an irrational attitude of hostility directed against an individual, a group, a race, or their supposed characteristics</a:t>
            </a:r>
          </a:p>
          <a:p>
            <a:endParaRPr lang="en-US" sz="2100" dirty="0"/>
          </a:p>
        </p:txBody>
      </p:sp>
    </p:spTree>
    <p:extLst>
      <p:ext uri="{BB962C8B-B14F-4D97-AF65-F5344CB8AC3E}">
        <p14:creationId xmlns:p14="http://schemas.microsoft.com/office/powerpoint/2010/main" val="362217674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01000A-86F7-4AF9-9428-A039C5F38138}"/>
              </a:ext>
            </a:extLst>
          </p:cNvPr>
          <p:cNvSpPr>
            <a:spLocks noGrp="1"/>
          </p:cNvSpPr>
          <p:nvPr>
            <p:ph type="title"/>
          </p:nvPr>
        </p:nvSpPr>
        <p:spPr>
          <a:xfrm>
            <a:off x="804671" y="365125"/>
            <a:ext cx="3405821" cy="3117038"/>
          </a:xfrm>
        </p:spPr>
        <p:txBody>
          <a:bodyPr anchor="ctr">
            <a:normAutofit/>
          </a:bodyPr>
          <a:lstStyle/>
          <a:p>
            <a:r>
              <a:rPr lang="en-US" dirty="0"/>
              <a:t>Why did the Jews of Jesus’ time still hate the Samaritans</a:t>
            </a:r>
          </a:p>
        </p:txBody>
      </p:sp>
      <p:sp>
        <p:nvSpPr>
          <p:cNvPr id="3" name="Content Placeholder 2">
            <a:extLst>
              <a:ext uri="{FF2B5EF4-FFF2-40B4-BE49-F238E27FC236}">
                <a16:creationId xmlns:a16="http://schemas.microsoft.com/office/drawing/2014/main" id="{35DBCF78-5D66-4D2A-9AFE-657395146D86}"/>
              </a:ext>
            </a:extLst>
          </p:cNvPr>
          <p:cNvSpPr>
            <a:spLocks noGrp="1"/>
          </p:cNvSpPr>
          <p:nvPr>
            <p:ph idx="1"/>
          </p:nvPr>
        </p:nvSpPr>
        <p:spPr>
          <a:xfrm>
            <a:off x="6374219" y="994145"/>
            <a:ext cx="5156364" cy="4832498"/>
          </a:xfrm>
        </p:spPr>
        <p:txBody>
          <a:bodyPr anchor="ctr">
            <a:normAutofit/>
          </a:bodyPr>
          <a:lstStyle/>
          <a:p>
            <a:r>
              <a:rPr lang="en-US" sz="2100" dirty="0"/>
              <a:t>They opposed the Jews attempt to rebuild the temple in Jerusalem</a:t>
            </a:r>
          </a:p>
          <a:p>
            <a:endParaRPr lang="en-US" sz="2100" dirty="0"/>
          </a:p>
          <a:p>
            <a:r>
              <a:rPr lang="en-US" sz="2100" dirty="0"/>
              <a:t>This lead to greater ill-will toward the Jews as they lived in the land in opposition to one another</a:t>
            </a:r>
          </a:p>
          <a:p>
            <a:endParaRPr lang="en-US" sz="2100" dirty="0"/>
          </a:p>
          <a:p>
            <a:r>
              <a:rPr lang="en-US" sz="2100" dirty="0"/>
              <a:t>The Jews saw the Samaritans as nothing more than “Half-breeds” who defiled true religion</a:t>
            </a:r>
          </a:p>
        </p:txBody>
      </p:sp>
    </p:spTree>
    <p:extLst>
      <p:ext uri="{BB962C8B-B14F-4D97-AF65-F5344CB8AC3E}">
        <p14:creationId xmlns:p14="http://schemas.microsoft.com/office/powerpoint/2010/main" val="29942219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B3E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B3A9C5-41AB-41DC-9645-22AA80C80668}"/>
              </a:ext>
            </a:extLst>
          </p:cNvPr>
          <p:cNvSpPr>
            <a:spLocks noGrp="1"/>
          </p:cNvSpPr>
          <p:nvPr>
            <p:ph type="title"/>
          </p:nvPr>
        </p:nvSpPr>
        <p:spPr>
          <a:xfrm>
            <a:off x="524256" y="491260"/>
            <a:ext cx="6594189" cy="1625210"/>
          </a:xfrm>
        </p:spPr>
        <p:txBody>
          <a:bodyPr>
            <a:normAutofit/>
          </a:bodyPr>
          <a:lstStyle/>
          <a:p>
            <a:r>
              <a:rPr lang="en-US">
                <a:solidFill>
                  <a:srgbClr val="FFFFFF"/>
                </a:solidFill>
              </a:rPr>
              <a:t>Jesus and the Samaritans</a:t>
            </a:r>
          </a:p>
        </p:txBody>
      </p:sp>
      <p:pic>
        <p:nvPicPr>
          <p:cNvPr id="4" name="Picture 3" descr="The Parable of the Good Samaritan Bible Animation (Luke 10:25-37 ...">
            <a:extLst>
              <a:ext uri="{FF2B5EF4-FFF2-40B4-BE49-F238E27FC236}">
                <a16:creationId xmlns:a16="http://schemas.microsoft.com/office/drawing/2014/main" id="{1C03A634-F055-48AF-9DC6-572991624133}"/>
              </a:ext>
            </a:extLst>
          </p:cNvPr>
          <p:cNvPicPr/>
          <p:nvPr/>
        </p:nvPicPr>
        <p:blipFill rotWithShape="1">
          <a:blip r:embed="rId2">
            <a:extLst>
              <a:ext uri="{28A0092B-C50C-407E-A947-70E740481C1C}">
                <a14:useLocalDpi xmlns:a14="http://schemas.microsoft.com/office/drawing/2010/main" val="0"/>
              </a:ext>
            </a:extLst>
          </a:blip>
          <a:srcRect r="2692" b="-3"/>
          <a:stretch/>
        </p:blipFill>
        <p:spPr bwMode="auto">
          <a:xfrm>
            <a:off x="327547" y="2454903"/>
            <a:ext cx="7058306" cy="408025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58CC80-B7A5-4693-BE32-340366ED75C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200842472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7776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B3A9C5-41AB-41DC-9645-22AA80C80668}"/>
              </a:ext>
            </a:extLst>
          </p:cNvPr>
          <p:cNvSpPr>
            <a:spLocks noGrp="1"/>
          </p:cNvSpPr>
          <p:nvPr>
            <p:ph type="title"/>
          </p:nvPr>
        </p:nvSpPr>
        <p:spPr>
          <a:xfrm>
            <a:off x="524256" y="491260"/>
            <a:ext cx="6594189" cy="1625210"/>
          </a:xfrm>
        </p:spPr>
        <p:txBody>
          <a:bodyPr>
            <a:normAutofit/>
          </a:bodyPr>
          <a:lstStyle/>
          <a:p>
            <a:r>
              <a:rPr lang="en-US">
                <a:solidFill>
                  <a:srgbClr val="FFFFFF"/>
                </a:solidFill>
              </a:rPr>
              <a:t>Jesus and the Samaritans</a:t>
            </a:r>
          </a:p>
        </p:txBody>
      </p:sp>
      <p:pic>
        <p:nvPicPr>
          <p:cNvPr id="6" name="Picture 5" descr="A person holding a sign&#10;&#10;Description automatically generated">
            <a:extLst>
              <a:ext uri="{FF2B5EF4-FFF2-40B4-BE49-F238E27FC236}">
                <a16:creationId xmlns:a16="http://schemas.microsoft.com/office/drawing/2014/main" id="{3E6B174D-92ED-405B-A41E-DB2FCCB4CB6E}"/>
              </a:ext>
            </a:extLst>
          </p:cNvPr>
          <p:cNvPicPr>
            <a:picLocks noChangeAspect="1"/>
          </p:cNvPicPr>
          <p:nvPr/>
        </p:nvPicPr>
        <p:blipFill rotWithShape="1">
          <a:blip r:embed="rId2">
            <a:extLst>
              <a:ext uri="{28A0092B-C50C-407E-A947-70E740481C1C}">
                <a14:useLocalDpi xmlns:a14="http://schemas.microsoft.com/office/drawing/2010/main" val="0"/>
              </a:ext>
            </a:extLst>
          </a:blip>
          <a:srcRect t="2163" r="1" b="11234"/>
          <a:stretch/>
        </p:blipFill>
        <p:spPr>
          <a:xfrm>
            <a:off x="327547" y="2454903"/>
            <a:ext cx="7058306" cy="4080254"/>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58CC80-B7A5-4693-BE32-340366ED75C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377891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D514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B3A9C5-41AB-41DC-9645-22AA80C80668}"/>
              </a:ext>
            </a:extLst>
          </p:cNvPr>
          <p:cNvSpPr>
            <a:spLocks noGrp="1"/>
          </p:cNvSpPr>
          <p:nvPr>
            <p:ph type="title"/>
          </p:nvPr>
        </p:nvSpPr>
        <p:spPr>
          <a:xfrm>
            <a:off x="524256" y="491260"/>
            <a:ext cx="6594189" cy="1625210"/>
          </a:xfrm>
        </p:spPr>
        <p:txBody>
          <a:bodyPr>
            <a:normAutofit/>
          </a:bodyPr>
          <a:lstStyle/>
          <a:p>
            <a:r>
              <a:rPr lang="en-US">
                <a:solidFill>
                  <a:srgbClr val="FFFFFF"/>
                </a:solidFill>
              </a:rPr>
              <a:t>Jesus and the Samaritans</a:t>
            </a:r>
          </a:p>
        </p:txBody>
      </p:sp>
      <p:pic>
        <p:nvPicPr>
          <p:cNvPr id="7" name="Picture 6" descr="John 4:5-42 Jesus and the Samaritan Woman - RCIA Sunday 2015-03-08 ...">
            <a:extLst>
              <a:ext uri="{FF2B5EF4-FFF2-40B4-BE49-F238E27FC236}">
                <a16:creationId xmlns:a16="http://schemas.microsoft.com/office/drawing/2014/main" id="{8C32AEDE-02DD-4321-BBB8-E257E1EE70C2}"/>
              </a:ext>
            </a:extLst>
          </p:cNvPr>
          <p:cNvPicPr/>
          <p:nvPr/>
        </p:nvPicPr>
        <p:blipFill rotWithShape="1">
          <a:blip r:embed="rId2">
            <a:extLst>
              <a:ext uri="{28A0092B-C50C-407E-A947-70E740481C1C}">
                <a14:useLocalDpi xmlns:a14="http://schemas.microsoft.com/office/drawing/2010/main" val="0"/>
              </a:ext>
            </a:extLst>
          </a:blip>
          <a:srcRect l="1347" t="13616" r="1345" b="12945"/>
          <a:stretch/>
        </p:blipFill>
        <p:spPr bwMode="auto">
          <a:xfrm>
            <a:off x="327547" y="2455526"/>
            <a:ext cx="7058306" cy="3911214"/>
          </a:xfrm>
          <a:prstGeom prst="rect">
            <a:avLst/>
          </a:prstGeom>
          <a:noFill/>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58CC80-B7A5-4693-BE32-340366ED75C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66464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8505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B3A9C5-41AB-41DC-9645-22AA80C80668}"/>
              </a:ext>
            </a:extLst>
          </p:cNvPr>
          <p:cNvSpPr>
            <a:spLocks noGrp="1"/>
          </p:cNvSpPr>
          <p:nvPr>
            <p:ph type="title"/>
          </p:nvPr>
        </p:nvSpPr>
        <p:spPr>
          <a:xfrm>
            <a:off x="524256" y="491260"/>
            <a:ext cx="6594189" cy="1625210"/>
          </a:xfrm>
        </p:spPr>
        <p:txBody>
          <a:bodyPr>
            <a:normAutofit/>
          </a:bodyPr>
          <a:lstStyle/>
          <a:p>
            <a:r>
              <a:rPr lang="en-US">
                <a:solidFill>
                  <a:srgbClr val="FFFFFF"/>
                </a:solidFill>
              </a:rPr>
              <a:t>Jesus and the Samaritans</a:t>
            </a:r>
          </a:p>
        </p:txBody>
      </p:sp>
      <p:pic>
        <p:nvPicPr>
          <p:cNvPr id="5" name="Picture 4" descr="A picture containing game, drawing&#10;&#10;Description automatically generated">
            <a:extLst>
              <a:ext uri="{FF2B5EF4-FFF2-40B4-BE49-F238E27FC236}">
                <a16:creationId xmlns:a16="http://schemas.microsoft.com/office/drawing/2014/main" id="{57CFB517-B3A4-4957-BC07-4766CABAADAC}"/>
              </a:ext>
            </a:extLst>
          </p:cNvPr>
          <p:cNvPicPr>
            <a:picLocks noChangeAspect="1"/>
          </p:cNvPicPr>
          <p:nvPr/>
        </p:nvPicPr>
        <p:blipFill rotWithShape="1">
          <a:blip r:embed="rId2">
            <a:extLst>
              <a:ext uri="{28A0092B-C50C-407E-A947-70E740481C1C}">
                <a14:useLocalDpi xmlns:a14="http://schemas.microsoft.com/office/drawing/2010/main" val="0"/>
              </a:ext>
            </a:extLst>
          </a:blip>
          <a:srcRect r="2692" b="-3"/>
          <a:stretch/>
        </p:blipFill>
        <p:spPr>
          <a:xfrm>
            <a:off x="327547" y="2454903"/>
            <a:ext cx="7058306" cy="4080254"/>
          </a:xfrm>
          <a:prstGeom prst="rect">
            <a:avLst/>
          </a:prstGeom>
        </p:spPr>
      </p:pic>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58CC80-B7A5-4693-BE32-340366ED75C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363389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C868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B3A9C5-41AB-41DC-9645-22AA80C80668}"/>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Philip and the Samaritans</a:t>
            </a:r>
          </a:p>
        </p:txBody>
      </p:sp>
      <p:pic>
        <p:nvPicPr>
          <p:cNvPr id="6" name="Picture 5" descr="A picture containing drawing&#10;&#10;Description automatically generated">
            <a:extLst>
              <a:ext uri="{FF2B5EF4-FFF2-40B4-BE49-F238E27FC236}">
                <a16:creationId xmlns:a16="http://schemas.microsoft.com/office/drawing/2014/main" id="{041587C7-57AE-4126-AD94-CB7A06431E07}"/>
              </a:ext>
            </a:extLst>
          </p:cNvPr>
          <p:cNvPicPr>
            <a:picLocks noChangeAspect="1"/>
          </p:cNvPicPr>
          <p:nvPr/>
        </p:nvPicPr>
        <p:blipFill rotWithShape="1">
          <a:blip r:embed="rId2">
            <a:extLst>
              <a:ext uri="{28A0092B-C50C-407E-A947-70E740481C1C}">
                <a14:useLocalDpi xmlns:a14="http://schemas.microsoft.com/office/drawing/2010/main" val="0"/>
              </a:ext>
            </a:extLst>
          </a:blip>
          <a:srcRect l="1873" r="819" b="-3"/>
          <a:stretch/>
        </p:blipFill>
        <p:spPr>
          <a:xfrm>
            <a:off x="327547" y="2454903"/>
            <a:ext cx="7058306" cy="4080254"/>
          </a:xfrm>
          <a:prstGeom prst="rect">
            <a:avLst/>
          </a:prstGeom>
        </p:spPr>
      </p:pic>
      <p:sp>
        <p:nvSpPr>
          <p:cNvPr id="33"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558CC80-B7A5-4693-BE32-340366ED75CB}"/>
              </a:ext>
            </a:extLst>
          </p:cNvPr>
          <p:cNvSpPr>
            <a:spLocks noGrp="1"/>
          </p:cNvSpPr>
          <p:nvPr>
            <p:ph idx="1"/>
          </p:nvPr>
        </p:nvSpPr>
        <p:spPr>
          <a:xfrm>
            <a:off x="8029319" y="917725"/>
            <a:ext cx="3424739" cy="4852362"/>
          </a:xfrm>
        </p:spPr>
        <p:txBody>
          <a:bodyPr anchor="ctr">
            <a:normAutofit/>
          </a:bodyPr>
          <a:lstStyle/>
          <a:p>
            <a:endParaRPr lang="en-US" sz="2000">
              <a:solidFill>
                <a:srgbClr val="FFFFFF"/>
              </a:solidFill>
            </a:endParaRPr>
          </a:p>
          <a:p>
            <a:endParaRPr lang="en-US" sz="2000">
              <a:solidFill>
                <a:srgbClr val="FFFFFF"/>
              </a:solidFill>
            </a:endParaRPr>
          </a:p>
        </p:txBody>
      </p:sp>
    </p:spTree>
    <p:extLst>
      <p:ext uri="{BB962C8B-B14F-4D97-AF65-F5344CB8AC3E}">
        <p14:creationId xmlns:p14="http://schemas.microsoft.com/office/powerpoint/2010/main" val="287717198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39B36B-268E-47FB-AA77-959196409D63}"/>
              </a:ext>
            </a:extLst>
          </p:cNvPr>
          <p:cNvSpPr>
            <a:spLocks noGrp="1"/>
          </p:cNvSpPr>
          <p:nvPr>
            <p:ph type="title"/>
          </p:nvPr>
        </p:nvSpPr>
        <p:spPr>
          <a:xfrm>
            <a:off x="804671" y="365125"/>
            <a:ext cx="3405821" cy="3117038"/>
          </a:xfrm>
        </p:spPr>
        <p:txBody>
          <a:bodyPr anchor="ctr">
            <a:normAutofit/>
          </a:bodyPr>
          <a:lstStyle/>
          <a:p>
            <a:r>
              <a:rPr lang="en-US" sz="3700"/>
              <a:t>Discrimination Defined (Dictionary.com &amp; Wikipedia) </a:t>
            </a:r>
          </a:p>
        </p:txBody>
      </p:sp>
      <p:sp>
        <p:nvSpPr>
          <p:cNvPr id="3" name="Content Placeholder 2">
            <a:extLst>
              <a:ext uri="{FF2B5EF4-FFF2-40B4-BE49-F238E27FC236}">
                <a16:creationId xmlns:a16="http://schemas.microsoft.com/office/drawing/2014/main" id="{384886EB-81CE-4F1C-A063-9BC21BA4C2A0}"/>
              </a:ext>
            </a:extLst>
          </p:cNvPr>
          <p:cNvSpPr>
            <a:spLocks noGrp="1"/>
          </p:cNvSpPr>
          <p:nvPr>
            <p:ph idx="1"/>
          </p:nvPr>
        </p:nvSpPr>
        <p:spPr>
          <a:xfrm>
            <a:off x="6374219" y="994145"/>
            <a:ext cx="5156364" cy="4832498"/>
          </a:xfrm>
        </p:spPr>
        <p:txBody>
          <a:bodyPr anchor="ctr">
            <a:normAutofit/>
          </a:bodyPr>
          <a:lstStyle/>
          <a:p>
            <a:r>
              <a:rPr lang="en-US" sz="1900" dirty="0"/>
              <a:t>An act or instance of discriminating, or of making a distinction</a:t>
            </a:r>
          </a:p>
          <a:p>
            <a:pPr lvl="1"/>
            <a:endParaRPr lang="en-US" sz="1900" dirty="0"/>
          </a:p>
          <a:p>
            <a:r>
              <a:rPr lang="en-US" sz="1900" dirty="0"/>
              <a:t>treatment or consideration of, or making a distinction in favor of or against, a person or thing based on the group, class, or category to which that person or thing belongs rather than on individual merit: racial and religious intolerance and discrimination</a:t>
            </a:r>
          </a:p>
          <a:p>
            <a:endParaRPr lang="en-US" sz="1900" dirty="0"/>
          </a:p>
          <a:p>
            <a:r>
              <a:rPr lang="en-US" sz="1900" dirty="0"/>
              <a:t>Discrimination is the act of making distinctions between human beings based on the groups, classes, or other categories to which they are perceived to belong</a:t>
            </a:r>
            <a:endParaRPr lang="pt-BR" sz="1900" dirty="0"/>
          </a:p>
          <a:p>
            <a:endParaRPr lang="pt-BR" sz="1900" dirty="0"/>
          </a:p>
          <a:p>
            <a:endParaRPr lang="en-US" sz="1900" dirty="0"/>
          </a:p>
        </p:txBody>
      </p:sp>
    </p:spTree>
    <p:extLst>
      <p:ext uri="{BB962C8B-B14F-4D97-AF65-F5344CB8AC3E}">
        <p14:creationId xmlns:p14="http://schemas.microsoft.com/office/powerpoint/2010/main" val="174838355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B4EE21-A9BF-493E-A58C-719542C42D2F}"/>
              </a:ext>
            </a:extLst>
          </p:cNvPr>
          <p:cNvSpPr>
            <a:spLocks noGrp="1"/>
          </p:cNvSpPr>
          <p:nvPr>
            <p:ph type="title"/>
          </p:nvPr>
        </p:nvSpPr>
        <p:spPr>
          <a:xfrm>
            <a:off x="804671" y="365125"/>
            <a:ext cx="3405821" cy="3117038"/>
          </a:xfrm>
        </p:spPr>
        <p:txBody>
          <a:bodyPr anchor="ctr">
            <a:normAutofit/>
          </a:bodyPr>
          <a:lstStyle/>
          <a:p>
            <a:r>
              <a:rPr lang="en-US" sz="3700"/>
              <a:t>Racism Defined (Dictionary.com &amp; Wikipedia)</a:t>
            </a:r>
          </a:p>
        </p:txBody>
      </p:sp>
      <p:sp>
        <p:nvSpPr>
          <p:cNvPr id="3" name="Content Placeholder 2">
            <a:extLst>
              <a:ext uri="{FF2B5EF4-FFF2-40B4-BE49-F238E27FC236}">
                <a16:creationId xmlns:a16="http://schemas.microsoft.com/office/drawing/2014/main" id="{29755988-9A41-42F8-84CC-5355D13E7596}"/>
              </a:ext>
            </a:extLst>
          </p:cNvPr>
          <p:cNvSpPr>
            <a:spLocks noGrp="1"/>
          </p:cNvSpPr>
          <p:nvPr>
            <p:ph idx="1"/>
          </p:nvPr>
        </p:nvSpPr>
        <p:spPr>
          <a:xfrm>
            <a:off x="6374219" y="994145"/>
            <a:ext cx="5156364" cy="4832498"/>
          </a:xfrm>
        </p:spPr>
        <p:txBody>
          <a:bodyPr anchor="ctr">
            <a:normAutofit/>
          </a:bodyPr>
          <a:lstStyle/>
          <a:p>
            <a:r>
              <a:rPr lang="en-US" sz="1900" dirty="0"/>
              <a:t>A belief or doctrine that inherent differences among the various human racial groups determine cultural or individual achievement, usually involving the idea that one's own race is superior and has the right to dominate others or that a particular racial group is inferior to the others</a:t>
            </a:r>
          </a:p>
          <a:p>
            <a:endParaRPr lang="en-US" sz="1900" dirty="0"/>
          </a:p>
          <a:p>
            <a:r>
              <a:rPr lang="en-US" sz="1900" dirty="0"/>
              <a:t>Hatred or intolerance of another race or other races</a:t>
            </a:r>
          </a:p>
          <a:p>
            <a:endParaRPr lang="en-US" sz="1900" dirty="0"/>
          </a:p>
          <a:p>
            <a:r>
              <a:rPr lang="en-US" sz="1900" dirty="0"/>
              <a:t>Racism is the belief that groups of humans possess different behavioral traits corresponding to physical appearance and can be divided based on the superiority of one race over another</a:t>
            </a:r>
          </a:p>
          <a:p>
            <a:endParaRPr lang="en-US" sz="1900" dirty="0"/>
          </a:p>
        </p:txBody>
      </p:sp>
    </p:spTree>
    <p:extLst>
      <p:ext uri="{BB962C8B-B14F-4D97-AF65-F5344CB8AC3E}">
        <p14:creationId xmlns:p14="http://schemas.microsoft.com/office/powerpoint/2010/main" val="229321573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8574EA63-2A5A-4730-9716-A6480CA01E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3522"/>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3432185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52CCCBE8-2FD3-4983-8681-D342F68B7F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427" b="14197"/>
          <a:stretch/>
        </p:blipFill>
        <p:spPr>
          <a:xfrm>
            <a:off x="20" y="1282"/>
            <a:ext cx="12191980" cy="6856718"/>
          </a:xfrm>
          <a:prstGeom prst="rect">
            <a:avLst/>
          </a:prstGeom>
        </p:spPr>
      </p:pic>
    </p:spTree>
    <p:extLst>
      <p:ext uri="{BB962C8B-B14F-4D97-AF65-F5344CB8AC3E}">
        <p14:creationId xmlns:p14="http://schemas.microsoft.com/office/powerpoint/2010/main" val="356728396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DD57-236E-4B6F-8F59-C033EB58BAF9}"/>
              </a:ext>
            </a:extLst>
          </p:cNvPr>
          <p:cNvSpPr>
            <a:spLocks noGrp="1"/>
          </p:cNvSpPr>
          <p:nvPr>
            <p:ph type="title"/>
          </p:nvPr>
        </p:nvSpPr>
        <p:spPr/>
        <p:txBody>
          <a:bodyPr/>
          <a:lstStyle/>
          <a:p>
            <a:endParaRPr lang="en-US"/>
          </a:p>
        </p:txBody>
      </p:sp>
      <p:pic>
        <p:nvPicPr>
          <p:cNvPr id="9" name="Content Placeholder 8" descr="A screenshot of a cell phone&#10;&#10;Description automatically generated">
            <a:extLst>
              <a:ext uri="{FF2B5EF4-FFF2-40B4-BE49-F238E27FC236}">
                <a16:creationId xmlns:a16="http://schemas.microsoft.com/office/drawing/2014/main" id="{FF5BDDDA-5707-410B-BAFF-CF468236F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904449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wearing a suit and tie&#10;&#10;Description automatically generated">
            <a:extLst>
              <a:ext uri="{FF2B5EF4-FFF2-40B4-BE49-F238E27FC236}">
                <a16:creationId xmlns:a16="http://schemas.microsoft.com/office/drawing/2014/main" id="{15407DC1-710E-4DFD-8E5A-5C1B2CF171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714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4954640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E290F5-1388-457E-8ECE-EF0CBCE95FD3}"/>
              </a:ext>
            </a:extLst>
          </p:cNvPr>
          <p:cNvSpPr>
            <a:spLocks noGrp="1"/>
          </p:cNvSpPr>
          <p:nvPr>
            <p:ph type="title"/>
          </p:nvPr>
        </p:nvSpPr>
        <p:spPr>
          <a:xfrm>
            <a:off x="804671" y="365125"/>
            <a:ext cx="3405821" cy="3117038"/>
          </a:xfrm>
        </p:spPr>
        <p:txBody>
          <a:bodyPr anchor="ctr">
            <a:normAutofit/>
          </a:bodyPr>
          <a:lstStyle/>
          <a:p>
            <a:r>
              <a:rPr lang="en-US" sz="3100" dirty="0">
                <a:effectLst/>
                <a:latin typeface="Bookman Old Style" panose="02050604050505020204" pitchFamily="18" charset="0"/>
              </a:rPr>
              <a:t>In the past 150 years many groups and peoples have been persecuted due to a variety of prejudices   </a:t>
            </a:r>
            <a:endParaRPr lang="en-US" sz="3100" dirty="0"/>
          </a:p>
        </p:txBody>
      </p:sp>
      <p:sp>
        <p:nvSpPr>
          <p:cNvPr id="3" name="Content Placeholder 2">
            <a:extLst>
              <a:ext uri="{FF2B5EF4-FFF2-40B4-BE49-F238E27FC236}">
                <a16:creationId xmlns:a16="http://schemas.microsoft.com/office/drawing/2014/main" id="{50DDE6FA-AF37-4705-9F27-7CB1CC69DF71}"/>
              </a:ext>
            </a:extLst>
          </p:cNvPr>
          <p:cNvSpPr>
            <a:spLocks noGrp="1"/>
          </p:cNvSpPr>
          <p:nvPr>
            <p:ph idx="1"/>
          </p:nvPr>
        </p:nvSpPr>
        <p:spPr>
          <a:xfrm>
            <a:off x="6374219" y="731520"/>
            <a:ext cx="5156364" cy="5095123"/>
          </a:xfrm>
        </p:spPr>
        <p:txBody>
          <a:bodyPr anchor="ctr">
            <a:normAutofit/>
          </a:bodyPr>
          <a:lstStyle/>
          <a:p>
            <a:r>
              <a:rPr lang="en-US" sz="2100" dirty="0"/>
              <a:t>Slavery in America</a:t>
            </a:r>
          </a:p>
          <a:p>
            <a:pPr marL="0" indent="0">
              <a:buNone/>
            </a:pPr>
            <a:endParaRPr lang="en-US" sz="2100" dirty="0"/>
          </a:p>
          <a:p>
            <a:r>
              <a:rPr lang="en-US" sz="2100" dirty="0"/>
              <a:t>Darwin’s theory of evolution</a:t>
            </a:r>
          </a:p>
          <a:p>
            <a:pPr lvl="1"/>
            <a:r>
              <a:rPr lang="en-US" sz="2100" dirty="0">
                <a:effectLst/>
                <a:latin typeface="Bookman Old Style" panose="02050604050505020204" pitchFamily="18" charset="0"/>
              </a:rPr>
              <a:t>The full title of his famous work:  “The Origin of Species by Means of Natural Selection, or, The Preservation of </a:t>
            </a:r>
            <a:r>
              <a:rPr lang="en-US" sz="2100">
                <a:effectLst/>
                <a:latin typeface="Bookman Old Style" panose="02050604050505020204" pitchFamily="18" charset="0"/>
              </a:rPr>
              <a:t>Favoured</a:t>
            </a:r>
            <a:r>
              <a:rPr lang="en-US" sz="2100" dirty="0">
                <a:effectLst/>
                <a:latin typeface="Bookman Old Style" panose="02050604050505020204" pitchFamily="18" charset="0"/>
              </a:rPr>
              <a:t> Races in the</a:t>
            </a:r>
            <a:r>
              <a:rPr lang="en-US" sz="2100" dirty="0"/>
              <a:t> </a:t>
            </a:r>
            <a:r>
              <a:rPr lang="en-US" sz="2100" dirty="0">
                <a:effectLst/>
                <a:latin typeface="Bookman Old Style" panose="02050604050505020204" pitchFamily="18" charset="0"/>
              </a:rPr>
              <a:t>Struggle for Life”</a:t>
            </a:r>
          </a:p>
          <a:p>
            <a:pPr lvl="1"/>
            <a:endParaRPr lang="en-US" sz="2100" dirty="0">
              <a:latin typeface="Bookman Old Style" panose="02050604050505020204" pitchFamily="18" charset="0"/>
            </a:endParaRPr>
          </a:p>
          <a:p>
            <a:r>
              <a:rPr lang="en-US" sz="2100" dirty="0">
                <a:latin typeface="Bookman Old Style" panose="02050604050505020204" pitchFamily="18" charset="0"/>
              </a:rPr>
              <a:t>Hitler’s idea of the blonde-haired blue-eyed superior Aryan race</a:t>
            </a:r>
          </a:p>
          <a:p>
            <a:pPr lvl="1"/>
            <a:r>
              <a:rPr lang="en-US" sz="2100" dirty="0">
                <a:latin typeface="Bookman Old Style" panose="02050604050505020204" pitchFamily="18" charset="0"/>
              </a:rPr>
              <a:t>Those he considered inferior included Jews, Poles, and slaves</a:t>
            </a:r>
          </a:p>
          <a:p>
            <a:pPr lvl="1"/>
            <a:endParaRPr lang="en-US" sz="2100" dirty="0"/>
          </a:p>
          <a:p>
            <a:pPr lvl="1"/>
            <a:endParaRPr lang="en-US" sz="2100" dirty="0"/>
          </a:p>
        </p:txBody>
      </p:sp>
    </p:spTree>
    <p:extLst>
      <p:ext uri="{BB962C8B-B14F-4D97-AF65-F5344CB8AC3E}">
        <p14:creationId xmlns:p14="http://schemas.microsoft.com/office/powerpoint/2010/main" val="1775325390"/>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698</Words>
  <Application>Microsoft Office PowerPoint</Application>
  <PresentationFormat>Widescreen</PresentationFormat>
  <Paragraphs>60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Bookman Old Style</vt:lpstr>
      <vt:lpstr>Calibri</vt:lpstr>
      <vt:lpstr>Calibri Light</vt:lpstr>
      <vt:lpstr>Office Theme</vt:lpstr>
      <vt:lpstr>PowerPoint Presentation</vt:lpstr>
      <vt:lpstr>Prejudice Defined (Webster’s Dictionary)</vt:lpstr>
      <vt:lpstr>Discrimination Defined (Dictionary.com &amp; Wikipedia) </vt:lpstr>
      <vt:lpstr>Racism Defined (Dictionary.com &amp; Wikipedia)</vt:lpstr>
      <vt:lpstr>PowerPoint Presentation</vt:lpstr>
      <vt:lpstr>PowerPoint Presentation</vt:lpstr>
      <vt:lpstr>PowerPoint Presentation</vt:lpstr>
      <vt:lpstr>PowerPoint Presentation</vt:lpstr>
      <vt:lpstr>In the past 150 years many groups and peoples have been persecuted due to a variety of prejudices   </vt:lpstr>
      <vt:lpstr>Key Scriptures</vt:lpstr>
      <vt:lpstr>Key Scriptures</vt:lpstr>
      <vt:lpstr>Key Scriptures</vt:lpstr>
      <vt:lpstr>Key Scriptures</vt:lpstr>
      <vt:lpstr>Key Scriptures</vt:lpstr>
      <vt:lpstr>Key Scriptures</vt:lpstr>
      <vt:lpstr>Concluding Scriptures</vt:lpstr>
      <vt:lpstr>PowerPoint Presentation</vt:lpstr>
      <vt:lpstr>Who were the Samaritans?</vt:lpstr>
      <vt:lpstr>Why did the Jews of Jesus’ time still hate the Samaritans</vt:lpstr>
      <vt:lpstr>Why did the Jews of Jesus’ time still hate the Samaritans</vt:lpstr>
      <vt:lpstr>Jesus and the Samaritans</vt:lpstr>
      <vt:lpstr>Jesus and the Samaritans</vt:lpstr>
      <vt:lpstr>Jesus and the Samaritans</vt:lpstr>
      <vt:lpstr>Jesus and the Samaritans</vt:lpstr>
      <vt:lpstr>Philip and the Samaritans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1</cp:revision>
  <dcterms:created xsi:type="dcterms:W3CDTF">2020-08-21T16:00:06Z</dcterms:created>
  <dcterms:modified xsi:type="dcterms:W3CDTF">2020-08-21T16:01:30Z</dcterms:modified>
</cp:coreProperties>
</file>