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5" r:id="rId1"/>
  </p:sldMasterIdLst>
  <p:notesMasterIdLst>
    <p:notesMasterId r:id="rId11"/>
  </p:notesMasterIdLst>
  <p:sldIdLst>
    <p:sldId id="258" r:id="rId2"/>
    <p:sldId id="259" r:id="rId3"/>
    <p:sldId id="260" r:id="rId4"/>
    <p:sldId id="261" r:id="rId5"/>
    <p:sldId id="262" r:id="rId6"/>
    <p:sldId id="263" r:id="rId7"/>
    <p:sldId id="264" r:id="rId8"/>
    <p:sldId id="265" r:id="rId9"/>
    <p:sldId id="26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Miller" initials="RM" lastIdx="1" clrIdx="0">
    <p:extLst>
      <p:ext uri="{19B8F6BF-5375-455C-9EA6-DF929625EA0E}">
        <p15:presenceInfo xmlns:p15="http://schemas.microsoft.com/office/powerpoint/2012/main" userId="03a1c689c4386d8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4" d="100"/>
          <a:sy n="64" d="100"/>
        </p:scale>
        <p:origin x="84" y="15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CD07B-C227-4DEF-8B16-09BA7D67C930}" type="datetimeFigureOut">
              <a:rPr lang="en-US" smtClean="0"/>
              <a:t>11/2/2020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56664-F79A-43B4-B586-F8084CC89FB7}" type="slidenum">
              <a:rPr lang="en-US" smtClean="0"/>
              <a:t>‹#›</a:t>
            </a:fld>
            <a:endParaRPr lang="en-US"/>
          </a:p>
        </p:txBody>
      </p:sp>
    </p:spTree>
    <p:extLst>
      <p:ext uri="{BB962C8B-B14F-4D97-AF65-F5344CB8AC3E}">
        <p14:creationId xmlns:p14="http://schemas.microsoft.com/office/powerpoint/2010/main" val="551455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D291B17-9318-49DB-B28B-6E5994AE9581}" type="datetime1">
              <a:rPr lang="en-US" smtClean="0"/>
              <a:t>11/2/2020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3A98EE3D-8CD1-4C3F-BD1C-C98C9596463C}"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5532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91B17-9318-49DB-B28B-6E5994AE9581}"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3741368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50709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780419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835895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88202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693002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7589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1361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DD82B9-B8EE-4375-B6FF-88FA6ABB15D9}" type="datetime1">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92631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497495-0637-405E-AE64-5CC7506D51F5}" type="datetime1">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5718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6825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0133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815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3096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2884F1-FFEA-405F-9602-3DCA865EDA4E}"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206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11/2/2020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27457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D291B17-9318-49DB-B28B-6E5994AE9581}" type="datetime1">
              <a:rPr lang="en-US" smtClean="0"/>
              <a:t>11/2/2020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257392094"/>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0F82E3E-E291-4077-9561-D03BD8817A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12" name="Picture 11">
              <a:extLst>
                <a:ext uri="{FF2B5EF4-FFF2-40B4-BE49-F238E27FC236}">
                  <a16:creationId xmlns:a16="http://schemas.microsoft.com/office/drawing/2014/main" id="{064A9319-91FB-4B4F-815A-A046C6378C9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1365E65E-138F-4485-AA9E-188DF346C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2DE2924-A79E-4612-8899-0413800032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5" name="Picture 14">
              <a:extLst>
                <a:ext uri="{FF2B5EF4-FFF2-40B4-BE49-F238E27FC236}">
                  <a16:creationId xmlns:a16="http://schemas.microsoft.com/office/drawing/2014/main" id="{594B8494-882E-4FE9-BFAD-2651558746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17" name="Straight Connector 16">
            <a:extLst>
              <a:ext uri="{FF2B5EF4-FFF2-40B4-BE49-F238E27FC236}">
                <a16:creationId xmlns:a16="http://schemas.microsoft.com/office/drawing/2014/main" id="{9A5BFCFB-CCDF-43A8-888F-E16CF73D2F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9" name="Group 18">
            <a:extLst>
              <a:ext uri="{FF2B5EF4-FFF2-40B4-BE49-F238E27FC236}">
                <a16:creationId xmlns:a16="http://schemas.microsoft.com/office/drawing/2014/main" id="{17E54A9A-C353-44DE-A4F2-CB4451345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20" name="Rectangle 19">
              <a:extLst>
                <a:ext uri="{FF2B5EF4-FFF2-40B4-BE49-F238E27FC236}">
                  <a16:creationId xmlns:a16="http://schemas.microsoft.com/office/drawing/2014/main" id="{D4071868-6980-4C45-83AB-30058637D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E16D8F9F-59A6-4BC9-8DFE-ED60618FC6C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2" name="Picture 21">
                <a:extLst>
                  <a:ext uri="{FF2B5EF4-FFF2-40B4-BE49-F238E27FC236}">
                    <a16:creationId xmlns:a16="http://schemas.microsoft.com/office/drawing/2014/main" id="{D9FE5CB9-13CA-4343-BC1A-DA1132B4D79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3" name="Rectangle 22">
                <a:extLst>
                  <a:ext uri="{FF2B5EF4-FFF2-40B4-BE49-F238E27FC236}">
                    <a16:creationId xmlns:a16="http://schemas.microsoft.com/office/drawing/2014/main" id="{B973DCF3-9BE0-4E66-8DFE-3FBE025F5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4" name="Picture 23">
                <a:extLst>
                  <a:ext uri="{FF2B5EF4-FFF2-40B4-BE49-F238E27FC236}">
                    <a16:creationId xmlns:a16="http://schemas.microsoft.com/office/drawing/2014/main" id="{D809BA1F-396A-41B1-A897-99476DBA8DB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25" name="Picture 24">
                <a:extLst>
                  <a:ext uri="{FF2B5EF4-FFF2-40B4-BE49-F238E27FC236}">
                    <a16:creationId xmlns:a16="http://schemas.microsoft.com/office/drawing/2014/main" id="{FFAB676C-8A11-4B22-BA24-ACB2FB42B01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6" name="TextBox 5">
            <a:extLst>
              <a:ext uri="{FF2B5EF4-FFF2-40B4-BE49-F238E27FC236}">
                <a16:creationId xmlns:a16="http://schemas.microsoft.com/office/drawing/2014/main" id="{C6570629-ABA2-43DA-A67B-14BFDEA0CB35}"/>
              </a:ext>
            </a:extLst>
          </p:cNvPr>
          <p:cNvSpPr txBox="1"/>
          <p:nvPr/>
        </p:nvSpPr>
        <p:spPr>
          <a:xfrm>
            <a:off x="6553770" y="1041401"/>
            <a:ext cx="4538526" cy="2345264"/>
          </a:xfrm>
          <a:prstGeom prst="rect">
            <a:avLst/>
          </a:prstGeom>
        </p:spPr>
        <p:txBody>
          <a:bodyPr vert="horz" lIns="91440" tIns="45720" rIns="91440" bIns="45720" rtlCol="0" anchor="b">
            <a:normAutofit/>
          </a:bodyPr>
          <a:lstStyle/>
          <a:p>
            <a:pPr algn="ctr">
              <a:spcBef>
                <a:spcPct val="0"/>
              </a:spcBef>
              <a:spcAft>
                <a:spcPts val="600"/>
              </a:spcAft>
            </a:pPr>
            <a:r>
              <a:rPr lang="en-US" sz="5400" dirty="0">
                <a:ln w="3175" cmpd="sng">
                  <a:noFill/>
                </a:ln>
                <a:solidFill>
                  <a:schemeClr val="tx1">
                    <a:lumMod val="85000"/>
                    <a:lumOff val="15000"/>
                  </a:schemeClr>
                </a:solidFill>
                <a:latin typeface="+mj-lt"/>
                <a:ea typeface="+mj-ea"/>
                <a:cs typeface="+mj-cs"/>
              </a:rPr>
              <a:t>7:31 - 37</a:t>
            </a:r>
          </a:p>
        </p:txBody>
      </p:sp>
      <p:sp>
        <p:nvSpPr>
          <p:cNvPr id="27" name="Rectangle 26">
            <a:extLst>
              <a:ext uri="{FF2B5EF4-FFF2-40B4-BE49-F238E27FC236}">
                <a16:creationId xmlns:a16="http://schemas.microsoft.com/office/drawing/2014/main" id="{12A3A34B-F13A-40B6-99A9-41598F440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flying through the air over a body of water&#10;&#10;Description automatically generated">
            <a:extLst>
              <a:ext uri="{FF2B5EF4-FFF2-40B4-BE49-F238E27FC236}">
                <a16:creationId xmlns:a16="http://schemas.microsoft.com/office/drawing/2014/main" id="{BB864B58-6CDD-4807-91BD-1679706A0471}"/>
              </a:ext>
            </a:extLst>
          </p:cNvPr>
          <p:cNvPicPr>
            <a:picLocks noChangeAspect="1"/>
          </p:cNvPicPr>
          <p:nvPr/>
        </p:nvPicPr>
        <p:blipFill>
          <a:blip r:embed="rId7"/>
          <a:stretch>
            <a:fillRect/>
          </a:stretch>
        </p:blipFill>
        <p:spPr>
          <a:xfrm>
            <a:off x="1657755" y="1410208"/>
            <a:ext cx="3858780" cy="3858780"/>
          </a:xfrm>
          <a:prstGeom prst="rect">
            <a:avLst/>
          </a:prstGeom>
        </p:spPr>
      </p:pic>
      <p:cxnSp>
        <p:nvCxnSpPr>
          <p:cNvPr id="29" name="Straight Connector 28">
            <a:extLst>
              <a:ext uri="{FF2B5EF4-FFF2-40B4-BE49-F238E27FC236}">
                <a16:creationId xmlns:a16="http://schemas.microsoft.com/office/drawing/2014/main" id="{0ADC4750-67CB-4B67-B80F-E157788C03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229831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1315106-A7B3-4730-9E6C-5A878C4668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41" name="Rectangle 40">
              <a:extLst>
                <a:ext uri="{FF2B5EF4-FFF2-40B4-BE49-F238E27FC236}">
                  <a16:creationId xmlns:a16="http://schemas.microsoft.com/office/drawing/2014/main" id="{BD4BC59E-CB55-4DBD-9167-83683CF5CB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112B0D5C-D671-4BE5-A795-F9E3F4917F7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43" name="Picture 42">
                <a:extLst>
                  <a:ext uri="{FF2B5EF4-FFF2-40B4-BE49-F238E27FC236}">
                    <a16:creationId xmlns:a16="http://schemas.microsoft.com/office/drawing/2014/main" id="{9C3C9968-3015-4513-8699-20563F8826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4" name="Rectangle 43">
                <a:extLst>
                  <a:ext uri="{FF2B5EF4-FFF2-40B4-BE49-F238E27FC236}">
                    <a16:creationId xmlns:a16="http://schemas.microsoft.com/office/drawing/2014/main" id="{FF20E447-AC9A-4615-B8F6-3D2192D83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5" name="Picture 44">
                <a:extLst>
                  <a:ext uri="{FF2B5EF4-FFF2-40B4-BE49-F238E27FC236}">
                    <a16:creationId xmlns:a16="http://schemas.microsoft.com/office/drawing/2014/main" id="{CF0CB558-FAA8-4F42-8DE5-6E14A66A11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46" name="Picture 45">
                <a:extLst>
                  <a:ext uri="{FF2B5EF4-FFF2-40B4-BE49-F238E27FC236}">
                    <a16:creationId xmlns:a16="http://schemas.microsoft.com/office/drawing/2014/main" id="{826614F0-52FE-48FC-AA4F-AE0E9CDCE39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7535825" y="982132"/>
            <a:ext cx="3360772" cy="1303867"/>
          </a:xfrm>
        </p:spPr>
        <p:txBody>
          <a:bodyPr>
            <a:normAutofit/>
          </a:bodyPr>
          <a:lstStyle/>
          <a:p>
            <a:r>
              <a:rPr lang="en-US" dirty="0"/>
              <a:t>Verse 31</a:t>
            </a:r>
          </a:p>
        </p:txBody>
      </p:sp>
      <p:sp>
        <p:nvSpPr>
          <p:cNvPr id="48" name="Rectangle 47">
            <a:extLst>
              <a:ext uri="{FF2B5EF4-FFF2-40B4-BE49-F238E27FC236}">
                <a16:creationId xmlns:a16="http://schemas.microsoft.com/office/drawing/2014/main" id="{E336C991-AA99-423E-8FE1-5BA9C97F2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5F2B1F4-70C8-41EF-86DB-33AB5A2A981D}"/>
              </a:ext>
            </a:extLst>
          </p:cNvPr>
          <p:cNvPicPr>
            <a:picLocks noChangeAspect="1"/>
          </p:cNvPicPr>
          <p:nvPr/>
        </p:nvPicPr>
        <p:blipFill rotWithShape="1">
          <a:blip r:embed="rId5"/>
          <a:srcRect t="24639"/>
          <a:stretch/>
        </p:blipFill>
        <p:spPr>
          <a:xfrm>
            <a:off x="1412683" y="1410208"/>
            <a:ext cx="5278777" cy="3858780"/>
          </a:xfrm>
          <a:prstGeom prst="rect">
            <a:avLst/>
          </a:prstGeom>
        </p:spPr>
      </p:pic>
      <p:cxnSp>
        <p:nvCxnSpPr>
          <p:cNvPr id="50" name="Straight Connector 49">
            <a:extLst>
              <a:ext uri="{FF2B5EF4-FFF2-40B4-BE49-F238E27FC236}">
                <a16:creationId xmlns:a16="http://schemas.microsoft.com/office/drawing/2014/main" id="{D2B860ED-0E27-4D8E-B5F4-C8C3F33C72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7535824" y="2556932"/>
            <a:ext cx="3360771" cy="3318936"/>
          </a:xfrm>
        </p:spPr>
        <p:txBody>
          <a:bodyPr>
            <a:normAutofit lnSpcReduction="10000"/>
          </a:bodyPr>
          <a:lstStyle/>
          <a:p>
            <a:pPr>
              <a:lnSpc>
                <a:spcPct val="90000"/>
              </a:lnSpc>
            </a:pPr>
            <a:r>
              <a:rPr lang="en-US" dirty="0"/>
              <a:t>“…the region of Decapolis to the Sea of Galilee.”</a:t>
            </a:r>
          </a:p>
          <a:p>
            <a:pPr lvl="1">
              <a:lnSpc>
                <a:spcPct val="90000"/>
              </a:lnSpc>
            </a:pPr>
            <a:r>
              <a:rPr lang="en-US" sz="2400" dirty="0"/>
              <a:t>Shows us Jesus did not head straight back to the Jewish cities but took the time to pass through the Gentile region</a:t>
            </a:r>
          </a:p>
          <a:p>
            <a:pPr lvl="1">
              <a:lnSpc>
                <a:spcPct val="90000"/>
              </a:lnSpc>
            </a:pPr>
            <a:endParaRPr lang="en-US" dirty="0"/>
          </a:p>
          <a:p>
            <a:pPr lvl="1">
              <a:lnSpc>
                <a:spcPct val="90000"/>
              </a:lnSpc>
            </a:pPr>
            <a:endParaRPr lang="en-US" sz="1100" dirty="0"/>
          </a:p>
          <a:p>
            <a:pPr>
              <a:lnSpc>
                <a:spcPct val="90000"/>
              </a:lnSpc>
            </a:pPr>
            <a:endParaRPr lang="en-US" sz="1100" dirty="0"/>
          </a:p>
          <a:p>
            <a:pPr lvl="1">
              <a:lnSpc>
                <a:spcPct val="90000"/>
              </a:lnSpc>
            </a:pPr>
            <a:endParaRPr lang="en-US" sz="1100" dirty="0"/>
          </a:p>
        </p:txBody>
      </p:sp>
    </p:spTree>
    <p:extLst>
      <p:ext uri="{BB962C8B-B14F-4D97-AF65-F5344CB8AC3E}">
        <p14:creationId xmlns:p14="http://schemas.microsoft.com/office/powerpoint/2010/main" val="6944403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1315106-A7B3-4730-9E6C-5A878C4668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41" name="Rectangle 40">
              <a:extLst>
                <a:ext uri="{FF2B5EF4-FFF2-40B4-BE49-F238E27FC236}">
                  <a16:creationId xmlns:a16="http://schemas.microsoft.com/office/drawing/2014/main" id="{BD4BC59E-CB55-4DBD-9167-83683CF5CB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112B0D5C-D671-4BE5-A795-F9E3F4917F7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43" name="Picture 42">
                <a:extLst>
                  <a:ext uri="{FF2B5EF4-FFF2-40B4-BE49-F238E27FC236}">
                    <a16:creationId xmlns:a16="http://schemas.microsoft.com/office/drawing/2014/main" id="{9C3C9968-3015-4513-8699-20563F8826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4" name="Rectangle 43">
                <a:extLst>
                  <a:ext uri="{FF2B5EF4-FFF2-40B4-BE49-F238E27FC236}">
                    <a16:creationId xmlns:a16="http://schemas.microsoft.com/office/drawing/2014/main" id="{FF20E447-AC9A-4615-B8F6-3D2192D83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5" name="Picture 44">
                <a:extLst>
                  <a:ext uri="{FF2B5EF4-FFF2-40B4-BE49-F238E27FC236}">
                    <a16:creationId xmlns:a16="http://schemas.microsoft.com/office/drawing/2014/main" id="{CF0CB558-FAA8-4F42-8DE5-6E14A66A11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46" name="Picture 45">
                <a:extLst>
                  <a:ext uri="{FF2B5EF4-FFF2-40B4-BE49-F238E27FC236}">
                    <a16:creationId xmlns:a16="http://schemas.microsoft.com/office/drawing/2014/main" id="{826614F0-52FE-48FC-AA4F-AE0E9CDCE39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7535825" y="982132"/>
            <a:ext cx="3360772" cy="1303867"/>
          </a:xfrm>
        </p:spPr>
        <p:txBody>
          <a:bodyPr>
            <a:normAutofit/>
          </a:bodyPr>
          <a:lstStyle/>
          <a:p>
            <a:r>
              <a:rPr lang="en-US" dirty="0"/>
              <a:t>Verses 32 - 33 </a:t>
            </a:r>
          </a:p>
        </p:txBody>
      </p:sp>
      <p:sp>
        <p:nvSpPr>
          <p:cNvPr id="48" name="Rectangle 47">
            <a:extLst>
              <a:ext uri="{FF2B5EF4-FFF2-40B4-BE49-F238E27FC236}">
                <a16:creationId xmlns:a16="http://schemas.microsoft.com/office/drawing/2014/main" id="{E336C991-AA99-423E-8FE1-5BA9C97F2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5F2B1F4-70C8-41EF-86DB-33AB5A2A981D}"/>
              </a:ext>
            </a:extLst>
          </p:cNvPr>
          <p:cNvPicPr>
            <a:picLocks noChangeAspect="1"/>
          </p:cNvPicPr>
          <p:nvPr/>
        </p:nvPicPr>
        <p:blipFill rotWithShape="1">
          <a:blip r:embed="rId5"/>
          <a:srcRect t="24639"/>
          <a:stretch/>
        </p:blipFill>
        <p:spPr>
          <a:xfrm>
            <a:off x="1412683" y="1410208"/>
            <a:ext cx="5278777" cy="3858780"/>
          </a:xfrm>
          <a:prstGeom prst="rect">
            <a:avLst/>
          </a:prstGeom>
        </p:spPr>
      </p:pic>
      <p:cxnSp>
        <p:nvCxnSpPr>
          <p:cNvPr id="50" name="Straight Connector 49">
            <a:extLst>
              <a:ext uri="{FF2B5EF4-FFF2-40B4-BE49-F238E27FC236}">
                <a16:creationId xmlns:a16="http://schemas.microsoft.com/office/drawing/2014/main" id="{D2B860ED-0E27-4D8E-B5F4-C8C3F33C72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7535824" y="2556931"/>
            <a:ext cx="3360771" cy="3421827"/>
          </a:xfrm>
        </p:spPr>
        <p:txBody>
          <a:bodyPr>
            <a:normAutofit fontScale="92500" lnSpcReduction="20000"/>
          </a:bodyPr>
          <a:lstStyle/>
          <a:p>
            <a:pPr>
              <a:lnSpc>
                <a:spcPct val="90000"/>
              </a:lnSpc>
            </a:pPr>
            <a:r>
              <a:rPr lang="en-US" dirty="0"/>
              <a:t>“…They begged Him to put His hand on him.”</a:t>
            </a:r>
          </a:p>
          <a:p>
            <a:pPr lvl="1">
              <a:lnSpc>
                <a:spcPct val="90000"/>
              </a:lnSpc>
            </a:pPr>
            <a:r>
              <a:rPr lang="en-US" sz="2400" dirty="0"/>
              <a:t>Here we see again great faith in the ability of Jesus to heal and great compassion others had for this man and their seeking Jesus’ healing just as the mother in the previous verses for her daughter</a:t>
            </a:r>
          </a:p>
          <a:p>
            <a:pPr lvl="1">
              <a:lnSpc>
                <a:spcPct val="90000"/>
              </a:lnSpc>
            </a:pPr>
            <a:endParaRPr lang="en-US" sz="1100" dirty="0"/>
          </a:p>
          <a:p>
            <a:pPr>
              <a:lnSpc>
                <a:spcPct val="90000"/>
              </a:lnSpc>
            </a:pPr>
            <a:endParaRPr lang="en-US" sz="1100" dirty="0"/>
          </a:p>
          <a:p>
            <a:pPr lvl="1">
              <a:lnSpc>
                <a:spcPct val="90000"/>
              </a:lnSpc>
            </a:pPr>
            <a:endParaRPr lang="en-US" sz="1100" dirty="0"/>
          </a:p>
        </p:txBody>
      </p:sp>
    </p:spTree>
    <p:extLst>
      <p:ext uri="{BB962C8B-B14F-4D97-AF65-F5344CB8AC3E}">
        <p14:creationId xmlns:p14="http://schemas.microsoft.com/office/powerpoint/2010/main" val="42102749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1315106-A7B3-4730-9E6C-5A878C4668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41" name="Rectangle 40">
              <a:extLst>
                <a:ext uri="{FF2B5EF4-FFF2-40B4-BE49-F238E27FC236}">
                  <a16:creationId xmlns:a16="http://schemas.microsoft.com/office/drawing/2014/main" id="{BD4BC59E-CB55-4DBD-9167-83683CF5CB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112B0D5C-D671-4BE5-A795-F9E3F4917F7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43" name="Picture 42">
                <a:extLst>
                  <a:ext uri="{FF2B5EF4-FFF2-40B4-BE49-F238E27FC236}">
                    <a16:creationId xmlns:a16="http://schemas.microsoft.com/office/drawing/2014/main" id="{9C3C9968-3015-4513-8699-20563F8826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4" name="Rectangle 43">
                <a:extLst>
                  <a:ext uri="{FF2B5EF4-FFF2-40B4-BE49-F238E27FC236}">
                    <a16:creationId xmlns:a16="http://schemas.microsoft.com/office/drawing/2014/main" id="{FF20E447-AC9A-4615-B8F6-3D2192D83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5" name="Picture 44">
                <a:extLst>
                  <a:ext uri="{FF2B5EF4-FFF2-40B4-BE49-F238E27FC236}">
                    <a16:creationId xmlns:a16="http://schemas.microsoft.com/office/drawing/2014/main" id="{CF0CB558-FAA8-4F42-8DE5-6E14A66A11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46" name="Picture 45">
                <a:extLst>
                  <a:ext uri="{FF2B5EF4-FFF2-40B4-BE49-F238E27FC236}">
                    <a16:creationId xmlns:a16="http://schemas.microsoft.com/office/drawing/2014/main" id="{826614F0-52FE-48FC-AA4F-AE0E9CDCE39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7535825" y="982132"/>
            <a:ext cx="3360772" cy="1303867"/>
          </a:xfrm>
        </p:spPr>
        <p:txBody>
          <a:bodyPr>
            <a:normAutofit/>
          </a:bodyPr>
          <a:lstStyle/>
          <a:p>
            <a:r>
              <a:rPr lang="en-US" dirty="0"/>
              <a:t>Verses 32 - 33 </a:t>
            </a:r>
          </a:p>
        </p:txBody>
      </p:sp>
      <p:sp>
        <p:nvSpPr>
          <p:cNvPr id="48" name="Rectangle 47">
            <a:extLst>
              <a:ext uri="{FF2B5EF4-FFF2-40B4-BE49-F238E27FC236}">
                <a16:creationId xmlns:a16="http://schemas.microsoft.com/office/drawing/2014/main" id="{E336C991-AA99-423E-8FE1-5BA9C97F2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5F2B1F4-70C8-41EF-86DB-33AB5A2A981D}"/>
              </a:ext>
            </a:extLst>
          </p:cNvPr>
          <p:cNvPicPr>
            <a:picLocks noChangeAspect="1"/>
          </p:cNvPicPr>
          <p:nvPr/>
        </p:nvPicPr>
        <p:blipFill rotWithShape="1">
          <a:blip r:embed="rId5"/>
          <a:srcRect t="24639"/>
          <a:stretch/>
        </p:blipFill>
        <p:spPr>
          <a:xfrm>
            <a:off x="1412683" y="1410208"/>
            <a:ext cx="5278777" cy="3858780"/>
          </a:xfrm>
          <a:prstGeom prst="rect">
            <a:avLst/>
          </a:prstGeom>
        </p:spPr>
      </p:pic>
      <p:cxnSp>
        <p:nvCxnSpPr>
          <p:cNvPr id="50" name="Straight Connector 49">
            <a:extLst>
              <a:ext uri="{FF2B5EF4-FFF2-40B4-BE49-F238E27FC236}">
                <a16:creationId xmlns:a16="http://schemas.microsoft.com/office/drawing/2014/main" id="{D2B860ED-0E27-4D8E-B5F4-C8C3F33C72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7535824" y="2556931"/>
            <a:ext cx="3360771" cy="3421827"/>
          </a:xfrm>
        </p:spPr>
        <p:txBody>
          <a:bodyPr>
            <a:normAutofit/>
          </a:bodyPr>
          <a:lstStyle/>
          <a:p>
            <a:pPr>
              <a:lnSpc>
                <a:spcPct val="90000"/>
              </a:lnSpc>
            </a:pPr>
            <a:r>
              <a:rPr lang="en-US" dirty="0"/>
              <a:t>“…He took him aside from the multitude”</a:t>
            </a:r>
          </a:p>
          <a:p>
            <a:pPr lvl="1">
              <a:lnSpc>
                <a:spcPct val="90000"/>
              </a:lnSpc>
            </a:pPr>
            <a:r>
              <a:rPr lang="en-US" sz="2400" dirty="0"/>
              <a:t>We are not told why and many have speculated but the emphasis  is on the act</a:t>
            </a:r>
          </a:p>
          <a:p>
            <a:pPr lvl="1">
              <a:lnSpc>
                <a:spcPct val="90000"/>
              </a:lnSpc>
            </a:pPr>
            <a:endParaRPr lang="en-US" dirty="0"/>
          </a:p>
          <a:p>
            <a:pPr lvl="1">
              <a:lnSpc>
                <a:spcPct val="90000"/>
              </a:lnSpc>
            </a:pPr>
            <a:endParaRPr lang="en-US" sz="700" dirty="0"/>
          </a:p>
          <a:p>
            <a:pPr>
              <a:lnSpc>
                <a:spcPct val="90000"/>
              </a:lnSpc>
            </a:pPr>
            <a:endParaRPr lang="en-US" sz="1100" dirty="0"/>
          </a:p>
          <a:p>
            <a:pPr lvl="1">
              <a:lnSpc>
                <a:spcPct val="90000"/>
              </a:lnSpc>
            </a:pPr>
            <a:endParaRPr lang="en-US" sz="1100" dirty="0"/>
          </a:p>
        </p:txBody>
      </p:sp>
    </p:spTree>
    <p:extLst>
      <p:ext uri="{BB962C8B-B14F-4D97-AF65-F5344CB8AC3E}">
        <p14:creationId xmlns:p14="http://schemas.microsoft.com/office/powerpoint/2010/main" val="224223397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1315106-A7B3-4730-9E6C-5A878C4668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41" name="Rectangle 40">
              <a:extLst>
                <a:ext uri="{FF2B5EF4-FFF2-40B4-BE49-F238E27FC236}">
                  <a16:creationId xmlns:a16="http://schemas.microsoft.com/office/drawing/2014/main" id="{BD4BC59E-CB55-4DBD-9167-83683CF5CB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112B0D5C-D671-4BE5-A795-F9E3F4917F7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43" name="Picture 42">
                <a:extLst>
                  <a:ext uri="{FF2B5EF4-FFF2-40B4-BE49-F238E27FC236}">
                    <a16:creationId xmlns:a16="http://schemas.microsoft.com/office/drawing/2014/main" id="{9C3C9968-3015-4513-8699-20563F8826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4" name="Rectangle 43">
                <a:extLst>
                  <a:ext uri="{FF2B5EF4-FFF2-40B4-BE49-F238E27FC236}">
                    <a16:creationId xmlns:a16="http://schemas.microsoft.com/office/drawing/2014/main" id="{FF20E447-AC9A-4615-B8F6-3D2192D83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5" name="Picture 44">
                <a:extLst>
                  <a:ext uri="{FF2B5EF4-FFF2-40B4-BE49-F238E27FC236}">
                    <a16:creationId xmlns:a16="http://schemas.microsoft.com/office/drawing/2014/main" id="{CF0CB558-FAA8-4F42-8DE5-6E14A66A11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46" name="Picture 45">
                <a:extLst>
                  <a:ext uri="{FF2B5EF4-FFF2-40B4-BE49-F238E27FC236}">
                    <a16:creationId xmlns:a16="http://schemas.microsoft.com/office/drawing/2014/main" id="{826614F0-52FE-48FC-AA4F-AE0E9CDCE39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7535825" y="982132"/>
            <a:ext cx="3360772" cy="1303867"/>
          </a:xfrm>
        </p:spPr>
        <p:txBody>
          <a:bodyPr>
            <a:normAutofit/>
          </a:bodyPr>
          <a:lstStyle/>
          <a:p>
            <a:r>
              <a:rPr lang="en-US" dirty="0"/>
              <a:t>Verses 32 - 33 </a:t>
            </a:r>
          </a:p>
        </p:txBody>
      </p:sp>
      <p:sp>
        <p:nvSpPr>
          <p:cNvPr id="48" name="Rectangle 47">
            <a:extLst>
              <a:ext uri="{FF2B5EF4-FFF2-40B4-BE49-F238E27FC236}">
                <a16:creationId xmlns:a16="http://schemas.microsoft.com/office/drawing/2014/main" id="{E336C991-AA99-423E-8FE1-5BA9C97F2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5F2B1F4-70C8-41EF-86DB-33AB5A2A981D}"/>
              </a:ext>
            </a:extLst>
          </p:cNvPr>
          <p:cNvPicPr>
            <a:picLocks noChangeAspect="1"/>
          </p:cNvPicPr>
          <p:nvPr/>
        </p:nvPicPr>
        <p:blipFill rotWithShape="1">
          <a:blip r:embed="rId5"/>
          <a:srcRect t="24639"/>
          <a:stretch/>
        </p:blipFill>
        <p:spPr>
          <a:xfrm>
            <a:off x="1412683" y="1410208"/>
            <a:ext cx="5278777" cy="3858780"/>
          </a:xfrm>
          <a:prstGeom prst="rect">
            <a:avLst/>
          </a:prstGeom>
        </p:spPr>
      </p:pic>
      <p:cxnSp>
        <p:nvCxnSpPr>
          <p:cNvPr id="50" name="Straight Connector 49">
            <a:extLst>
              <a:ext uri="{FF2B5EF4-FFF2-40B4-BE49-F238E27FC236}">
                <a16:creationId xmlns:a16="http://schemas.microsoft.com/office/drawing/2014/main" id="{D2B860ED-0E27-4D8E-B5F4-C8C3F33C72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7535824" y="2556931"/>
            <a:ext cx="3360771" cy="3421827"/>
          </a:xfrm>
        </p:spPr>
        <p:txBody>
          <a:bodyPr>
            <a:normAutofit fontScale="85000" lnSpcReduction="20000"/>
          </a:bodyPr>
          <a:lstStyle/>
          <a:p>
            <a:pPr>
              <a:lnSpc>
                <a:spcPct val="90000"/>
              </a:lnSpc>
            </a:pPr>
            <a:r>
              <a:rPr lang="en-US" dirty="0"/>
              <a:t>“…Put His fingers in his ears, and He spat and touched his tongue”</a:t>
            </a:r>
          </a:p>
          <a:p>
            <a:pPr lvl="1">
              <a:lnSpc>
                <a:spcPct val="90000"/>
              </a:lnSpc>
            </a:pPr>
            <a:r>
              <a:rPr lang="en-US" sz="2400" dirty="0"/>
              <a:t>This is a very different healing process than we have see in the past</a:t>
            </a:r>
          </a:p>
          <a:p>
            <a:pPr lvl="1">
              <a:lnSpc>
                <a:spcPct val="90000"/>
              </a:lnSpc>
            </a:pPr>
            <a:r>
              <a:rPr lang="en-US" sz="2400" dirty="0"/>
              <a:t>There is much speculation as to why</a:t>
            </a:r>
          </a:p>
          <a:p>
            <a:pPr lvl="1">
              <a:lnSpc>
                <a:spcPct val="90000"/>
              </a:lnSpc>
            </a:pPr>
            <a:r>
              <a:rPr lang="en-US" sz="2400" dirty="0"/>
              <a:t>What does stand out to me in this instance is He physically touches each ailment</a:t>
            </a:r>
          </a:p>
          <a:p>
            <a:pPr lvl="1">
              <a:lnSpc>
                <a:spcPct val="90000"/>
              </a:lnSpc>
            </a:pPr>
            <a:endParaRPr lang="en-US" dirty="0"/>
          </a:p>
          <a:p>
            <a:pPr lvl="1">
              <a:lnSpc>
                <a:spcPct val="90000"/>
              </a:lnSpc>
            </a:pPr>
            <a:endParaRPr lang="en-US" sz="700" dirty="0"/>
          </a:p>
          <a:p>
            <a:pPr>
              <a:lnSpc>
                <a:spcPct val="90000"/>
              </a:lnSpc>
            </a:pPr>
            <a:endParaRPr lang="en-US" sz="1100" dirty="0"/>
          </a:p>
          <a:p>
            <a:pPr lvl="1">
              <a:lnSpc>
                <a:spcPct val="90000"/>
              </a:lnSpc>
            </a:pPr>
            <a:endParaRPr lang="en-US" sz="1100" dirty="0"/>
          </a:p>
        </p:txBody>
      </p:sp>
    </p:spTree>
    <p:extLst>
      <p:ext uri="{BB962C8B-B14F-4D97-AF65-F5344CB8AC3E}">
        <p14:creationId xmlns:p14="http://schemas.microsoft.com/office/powerpoint/2010/main" val="345537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1315106-A7B3-4730-9E6C-5A878C4668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41" name="Rectangle 40">
              <a:extLst>
                <a:ext uri="{FF2B5EF4-FFF2-40B4-BE49-F238E27FC236}">
                  <a16:creationId xmlns:a16="http://schemas.microsoft.com/office/drawing/2014/main" id="{BD4BC59E-CB55-4DBD-9167-83683CF5CB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112B0D5C-D671-4BE5-A795-F9E3F4917F7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43" name="Picture 42">
                <a:extLst>
                  <a:ext uri="{FF2B5EF4-FFF2-40B4-BE49-F238E27FC236}">
                    <a16:creationId xmlns:a16="http://schemas.microsoft.com/office/drawing/2014/main" id="{9C3C9968-3015-4513-8699-20563F8826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4" name="Rectangle 43">
                <a:extLst>
                  <a:ext uri="{FF2B5EF4-FFF2-40B4-BE49-F238E27FC236}">
                    <a16:creationId xmlns:a16="http://schemas.microsoft.com/office/drawing/2014/main" id="{FF20E447-AC9A-4615-B8F6-3D2192D83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5" name="Picture 44">
                <a:extLst>
                  <a:ext uri="{FF2B5EF4-FFF2-40B4-BE49-F238E27FC236}">
                    <a16:creationId xmlns:a16="http://schemas.microsoft.com/office/drawing/2014/main" id="{CF0CB558-FAA8-4F42-8DE5-6E14A66A11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46" name="Picture 45">
                <a:extLst>
                  <a:ext uri="{FF2B5EF4-FFF2-40B4-BE49-F238E27FC236}">
                    <a16:creationId xmlns:a16="http://schemas.microsoft.com/office/drawing/2014/main" id="{826614F0-52FE-48FC-AA4F-AE0E9CDCE39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7535825" y="982132"/>
            <a:ext cx="3360772" cy="1303867"/>
          </a:xfrm>
        </p:spPr>
        <p:txBody>
          <a:bodyPr>
            <a:normAutofit/>
          </a:bodyPr>
          <a:lstStyle/>
          <a:p>
            <a:r>
              <a:rPr lang="en-US" dirty="0"/>
              <a:t>Verses 34 - 35 </a:t>
            </a:r>
          </a:p>
        </p:txBody>
      </p:sp>
      <p:sp>
        <p:nvSpPr>
          <p:cNvPr id="48" name="Rectangle 47">
            <a:extLst>
              <a:ext uri="{FF2B5EF4-FFF2-40B4-BE49-F238E27FC236}">
                <a16:creationId xmlns:a16="http://schemas.microsoft.com/office/drawing/2014/main" id="{E336C991-AA99-423E-8FE1-5BA9C97F2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5F2B1F4-70C8-41EF-86DB-33AB5A2A981D}"/>
              </a:ext>
            </a:extLst>
          </p:cNvPr>
          <p:cNvPicPr>
            <a:picLocks noChangeAspect="1"/>
          </p:cNvPicPr>
          <p:nvPr/>
        </p:nvPicPr>
        <p:blipFill rotWithShape="1">
          <a:blip r:embed="rId5"/>
          <a:srcRect t="24639"/>
          <a:stretch/>
        </p:blipFill>
        <p:spPr>
          <a:xfrm>
            <a:off x="1412683" y="1410208"/>
            <a:ext cx="5278777" cy="3858780"/>
          </a:xfrm>
          <a:prstGeom prst="rect">
            <a:avLst/>
          </a:prstGeom>
        </p:spPr>
      </p:pic>
      <p:cxnSp>
        <p:nvCxnSpPr>
          <p:cNvPr id="50" name="Straight Connector 49">
            <a:extLst>
              <a:ext uri="{FF2B5EF4-FFF2-40B4-BE49-F238E27FC236}">
                <a16:creationId xmlns:a16="http://schemas.microsoft.com/office/drawing/2014/main" id="{D2B860ED-0E27-4D8E-B5F4-C8C3F33C72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7535824" y="2556931"/>
            <a:ext cx="3360771" cy="3421827"/>
          </a:xfrm>
        </p:spPr>
        <p:txBody>
          <a:bodyPr>
            <a:normAutofit/>
          </a:bodyPr>
          <a:lstStyle/>
          <a:p>
            <a:pPr>
              <a:lnSpc>
                <a:spcPct val="90000"/>
              </a:lnSpc>
            </a:pPr>
            <a:r>
              <a:rPr lang="en-US" sz="2000" dirty="0"/>
              <a:t>“…</a:t>
            </a:r>
            <a:r>
              <a:rPr lang="en-US" sz="2000" baseline="30000" dirty="0"/>
              <a:t>34 </a:t>
            </a:r>
            <a:r>
              <a:rPr lang="en-US" sz="2000" dirty="0"/>
              <a:t>Then, looking up to heaven, He sighed,”</a:t>
            </a:r>
          </a:p>
          <a:p>
            <a:pPr lvl="1">
              <a:lnSpc>
                <a:spcPct val="90000"/>
              </a:lnSpc>
            </a:pPr>
            <a:r>
              <a:rPr lang="en-US" dirty="0"/>
              <a:t>Jesus often looks to Heaven acknowledging where the healing power comes from</a:t>
            </a:r>
          </a:p>
          <a:p>
            <a:pPr lvl="1">
              <a:lnSpc>
                <a:spcPct val="90000"/>
              </a:lnSpc>
            </a:pPr>
            <a:r>
              <a:rPr lang="en-US" dirty="0"/>
              <a:t>The sigh is a show of compassion for this man and suffers when we suffer</a:t>
            </a:r>
          </a:p>
          <a:p>
            <a:pPr lvl="1">
              <a:lnSpc>
                <a:spcPct val="90000"/>
              </a:lnSpc>
            </a:pPr>
            <a:endParaRPr lang="en-US" sz="700" dirty="0"/>
          </a:p>
          <a:p>
            <a:pPr>
              <a:lnSpc>
                <a:spcPct val="90000"/>
              </a:lnSpc>
            </a:pPr>
            <a:endParaRPr lang="en-US" sz="1100" dirty="0"/>
          </a:p>
          <a:p>
            <a:pPr lvl="1">
              <a:lnSpc>
                <a:spcPct val="90000"/>
              </a:lnSpc>
            </a:pPr>
            <a:endParaRPr lang="en-US" sz="1100" dirty="0"/>
          </a:p>
        </p:txBody>
      </p:sp>
    </p:spTree>
    <p:extLst>
      <p:ext uri="{BB962C8B-B14F-4D97-AF65-F5344CB8AC3E}">
        <p14:creationId xmlns:p14="http://schemas.microsoft.com/office/powerpoint/2010/main" val="34966011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1315106-A7B3-4730-9E6C-5A878C4668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41" name="Rectangle 40">
              <a:extLst>
                <a:ext uri="{FF2B5EF4-FFF2-40B4-BE49-F238E27FC236}">
                  <a16:creationId xmlns:a16="http://schemas.microsoft.com/office/drawing/2014/main" id="{BD4BC59E-CB55-4DBD-9167-83683CF5CB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112B0D5C-D671-4BE5-A795-F9E3F4917F7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43" name="Picture 42">
                <a:extLst>
                  <a:ext uri="{FF2B5EF4-FFF2-40B4-BE49-F238E27FC236}">
                    <a16:creationId xmlns:a16="http://schemas.microsoft.com/office/drawing/2014/main" id="{9C3C9968-3015-4513-8699-20563F8826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4" name="Rectangle 43">
                <a:extLst>
                  <a:ext uri="{FF2B5EF4-FFF2-40B4-BE49-F238E27FC236}">
                    <a16:creationId xmlns:a16="http://schemas.microsoft.com/office/drawing/2014/main" id="{FF20E447-AC9A-4615-B8F6-3D2192D83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5" name="Picture 44">
                <a:extLst>
                  <a:ext uri="{FF2B5EF4-FFF2-40B4-BE49-F238E27FC236}">
                    <a16:creationId xmlns:a16="http://schemas.microsoft.com/office/drawing/2014/main" id="{CF0CB558-FAA8-4F42-8DE5-6E14A66A11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46" name="Picture 45">
                <a:extLst>
                  <a:ext uri="{FF2B5EF4-FFF2-40B4-BE49-F238E27FC236}">
                    <a16:creationId xmlns:a16="http://schemas.microsoft.com/office/drawing/2014/main" id="{826614F0-52FE-48FC-AA4F-AE0E9CDCE39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7535825" y="982132"/>
            <a:ext cx="3360772" cy="1303867"/>
          </a:xfrm>
        </p:spPr>
        <p:txBody>
          <a:bodyPr>
            <a:normAutofit/>
          </a:bodyPr>
          <a:lstStyle/>
          <a:p>
            <a:r>
              <a:rPr lang="en-US" dirty="0"/>
              <a:t>Verses 34 - 35 </a:t>
            </a:r>
          </a:p>
        </p:txBody>
      </p:sp>
      <p:sp>
        <p:nvSpPr>
          <p:cNvPr id="48" name="Rectangle 47">
            <a:extLst>
              <a:ext uri="{FF2B5EF4-FFF2-40B4-BE49-F238E27FC236}">
                <a16:creationId xmlns:a16="http://schemas.microsoft.com/office/drawing/2014/main" id="{E336C991-AA99-423E-8FE1-5BA9C97F2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5F2B1F4-70C8-41EF-86DB-33AB5A2A981D}"/>
              </a:ext>
            </a:extLst>
          </p:cNvPr>
          <p:cNvPicPr>
            <a:picLocks noChangeAspect="1"/>
          </p:cNvPicPr>
          <p:nvPr/>
        </p:nvPicPr>
        <p:blipFill rotWithShape="1">
          <a:blip r:embed="rId5"/>
          <a:srcRect t="24639"/>
          <a:stretch/>
        </p:blipFill>
        <p:spPr>
          <a:xfrm>
            <a:off x="1412683" y="1410208"/>
            <a:ext cx="5278777" cy="3858780"/>
          </a:xfrm>
          <a:prstGeom prst="rect">
            <a:avLst/>
          </a:prstGeom>
        </p:spPr>
      </p:pic>
      <p:cxnSp>
        <p:nvCxnSpPr>
          <p:cNvPr id="50" name="Straight Connector 49">
            <a:extLst>
              <a:ext uri="{FF2B5EF4-FFF2-40B4-BE49-F238E27FC236}">
                <a16:creationId xmlns:a16="http://schemas.microsoft.com/office/drawing/2014/main" id="{D2B860ED-0E27-4D8E-B5F4-C8C3F33C72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7535824" y="2556931"/>
            <a:ext cx="3360771" cy="3421827"/>
          </a:xfrm>
        </p:spPr>
        <p:txBody>
          <a:bodyPr>
            <a:normAutofit/>
          </a:bodyPr>
          <a:lstStyle/>
          <a:p>
            <a:pPr>
              <a:lnSpc>
                <a:spcPct val="90000"/>
              </a:lnSpc>
            </a:pPr>
            <a:r>
              <a:rPr lang="en-US" dirty="0"/>
              <a:t>“…“</a:t>
            </a:r>
            <a:r>
              <a:rPr lang="en-US" dirty="0" err="1"/>
              <a:t>Ephphatha</a:t>
            </a:r>
            <a:r>
              <a:rPr lang="en-US" dirty="0"/>
              <a:t>,” that is, “Be opened.”</a:t>
            </a:r>
          </a:p>
          <a:p>
            <a:pPr lvl="1">
              <a:lnSpc>
                <a:spcPct val="90000"/>
              </a:lnSpc>
            </a:pPr>
            <a:r>
              <a:rPr lang="en-US" sz="2400" baseline="30000" dirty="0"/>
              <a:t> </a:t>
            </a:r>
            <a:r>
              <a:rPr lang="en-US" sz="2400" dirty="0"/>
              <a:t>Immediately his ears were opened</a:t>
            </a:r>
          </a:p>
          <a:p>
            <a:pPr lvl="1">
              <a:lnSpc>
                <a:spcPct val="90000"/>
              </a:lnSpc>
            </a:pPr>
            <a:r>
              <a:rPr lang="en-US" sz="2400" dirty="0"/>
              <a:t>His tongue was loosed</a:t>
            </a:r>
          </a:p>
          <a:p>
            <a:pPr lvl="1">
              <a:lnSpc>
                <a:spcPct val="90000"/>
              </a:lnSpc>
            </a:pPr>
            <a:r>
              <a:rPr lang="en-US" sz="2400" dirty="0"/>
              <a:t>He spoke plainly</a:t>
            </a:r>
          </a:p>
          <a:p>
            <a:pPr>
              <a:lnSpc>
                <a:spcPct val="90000"/>
              </a:lnSpc>
            </a:pPr>
            <a:endParaRPr lang="en-US" sz="1500" dirty="0"/>
          </a:p>
          <a:p>
            <a:pPr lvl="1">
              <a:lnSpc>
                <a:spcPct val="90000"/>
              </a:lnSpc>
            </a:pPr>
            <a:endParaRPr lang="en-US" sz="1100" dirty="0"/>
          </a:p>
        </p:txBody>
      </p:sp>
    </p:spTree>
    <p:extLst>
      <p:ext uri="{BB962C8B-B14F-4D97-AF65-F5344CB8AC3E}">
        <p14:creationId xmlns:p14="http://schemas.microsoft.com/office/powerpoint/2010/main" val="196499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1315106-A7B3-4730-9E6C-5A878C4668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41" name="Rectangle 40">
              <a:extLst>
                <a:ext uri="{FF2B5EF4-FFF2-40B4-BE49-F238E27FC236}">
                  <a16:creationId xmlns:a16="http://schemas.microsoft.com/office/drawing/2014/main" id="{BD4BC59E-CB55-4DBD-9167-83683CF5CB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112B0D5C-D671-4BE5-A795-F9E3F4917F7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43" name="Picture 42">
                <a:extLst>
                  <a:ext uri="{FF2B5EF4-FFF2-40B4-BE49-F238E27FC236}">
                    <a16:creationId xmlns:a16="http://schemas.microsoft.com/office/drawing/2014/main" id="{9C3C9968-3015-4513-8699-20563F8826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4" name="Rectangle 43">
                <a:extLst>
                  <a:ext uri="{FF2B5EF4-FFF2-40B4-BE49-F238E27FC236}">
                    <a16:creationId xmlns:a16="http://schemas.microsoft.com/office/drawing/2014/main" id="{FF20E447-AC9A-4615-B8F6-3D2192D83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5" name="Picture 44">
                <a:extLst>
                  <a:ext uri="{FF2B5EF4-FFF2-40B4-BE49-F238E27FC236}">
                    <a16:creationId xmlns:a16="http://schemas.microsoft.com/office/drawing/2014/main" id="{CF0CB558-FAA8-4F42-8DE5-6E14A66A11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46" name="Picture 45">
                <a:extLst>
                  <a:ext uri="{FF2B5EF4-FFF2-40B4-BE49-F238E27FC236}">
                    <a16:creationId xmlns:a16="http://schemas.microsoft.com/office/drawing/2014/main" id="{826614F0-52FE-48FC-AA4F-AE0E9CDCE39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7535825" y="982132"/>
            <a:ext cx="3360772" cy="1303867"/>
          </a:xfrm>
        </p:spPr>
        <p:txBody>
          <a:bodyPr>
            <a:normAutofit/>
          </a:bodyPr>
          <a:lstStyle/>
          <a:p>
            <a:r>
              <a:rPr lang="en-US" dirty="0"/>
              <a:t>Verses 36 – 37 </a:t>
            </a:r>
          </a:p>
        </p:txBody>
      </p:sp>
      <p:sp>
        <p:nvSpPr>
          <p:cNvPr id="48" name="Rectangle 47">
            <a:extLst>
              <a:ext uri="{FF2B5EF4-FFF2-40B4-BE49-F238E27FC236}">
                <a16:creationId xmlns:a16="http://schemas.microsoft.com/office/drawing/2014/main" id="{E336C991-AA99-423E-8FE1-5BA9C97F2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5F2B1F4-70C8-41EF-86DB-33AB5A2A981D}"/>
              </a:ext>
            </a:extLst>
          </p:cNvPr>
          <p:cNvPicPr>
            <a:picLocks noChangeAspect="1"/>
          </p:cNvPicPr>
          <p:nvPr/>
        </p:nvPicPr>
        <p:blipFill rotWithShape="1">
          <a:blip r:embed="rId5"/>
          <a:srcRect t="24639"/>
          <a:stretch/>
        </p:blipFill>
        <p:spPr>
          <a:xfrm>
            <a:off x="1412683" y="1410208"/>
            <a:ext cx="5278777" cy="3858780"/>
          </a:xfrm>
          <a:prstGeom prst="rect">
            <a:avLst/>
          </a:prstGeom>
        </p:spPr>
      </p:pic>
      <p:cxnSp>
        <p:nvCxnSpPr>
          <p:cNvPr id="50" name="Straight Connector 49">
            <a:extLst>
              <a:ext uri="{FF2B5EF4-FFF2-40B4-BE49-F238E27FC236}">
                <a16:creationId xmlns:a16="http://schemas.microsoft.com/office/drawing/2014/main" id="{D2B860ED-0E27-4D8E-B5F4-C8C3F33C72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7535824" y="2556931"/>
            <a:ext cx="3360771" cy="3421827"/>
          </a:xfrm>
        </p:spPr>
        <p:txBody>
          <a:bodyPr>
            <a:normAutofit fontScale="92500" lnSpcReduction="20000"/>
          </a:bodyPr>
          <a:lstStyle/>
          <a:p>
            <a:pPr>
              <a:lnSpc>
                <a:spcPct val="90000"/>
              </a:lnSpc>
            </a:pPr>
            <a:r>
              <a:rPr lang="en-US" sz="2200" dirty="0"/>
              <a:t>“…</a:t>
            </a:r>
            <a:r>
              <a:rPr lang="en-US" sz="2200" baseline="30000" dirty="0"/>
              <a:t> </a:t>
            </a:r>
            <a:r>
              <a:rPr lang="en-US" sz="2200" dirty="0"/>
              <a:t>Then He commanded them that they should tell no one</a:t>
            </a:r>
          </a:p>
          <a:p>
            <a:pPr lvl="1">
              <a:lnSpc>
                <a:spcPct val="90000"/>
              </a:lnSpc>
            </a:pPr>
            <a:r>
              <a:rPr lang="en-US" sz="2200" dirty="0"/>
              <a:t>Kind of ironic that now that he is able to speak clearly he is not to speak of it</a:t>
            </a:r>
          </a:p>
          <a:p>
            <a:pPr lvl="1">
              <a:lnSpc>
                <a:spcPct val="90000"/>
              </a:lnSpc>
            </a:pPr>
            <a:r>
              <a:rPr lang="en-US" sz="2200" dirty="0"/>
              <a:t>Jesus has commanded silence in past times as well </a:t>
            </a:r>
          </a:p>
          <a:p>
            <a:pPr lvl="1">
              <a:lnSpc>
                <a:spcPct val="90000"/>
              </a:lnSpc>
            </a:pPr>
            <a:r>
              <a:rPr lang="en-US" sz="2200" dirty="0"/>
              <a:t>The more He commanded the more they spoke of it</a:t>
            </a:r>
          </a:p>
          <a:p>
            <a:pPr lvl="1">
              <a:lnSpc>
                <a:spcPct val="90000"/>
              </a:lnSpc>
            </a:pPr>
            <a:endParaRPr lang="en-US" sz="1100" dirty="0"/>
          </a:p>
        </p:txBody>
      </p:sp>
    </p:spTree>
    <p:extLst>
      <p:ext uri="{BB962C8B-B14F-4D97-AF65-F5344CB8AC3E}">
        <p14:creationId xmlns:p14="http://schemas.microsoft.com/office/powerpoint/2010/main" val="29939852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1315106-A7B3-4730-9E6C-5A878C4668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41" name="Rectangle 40">
              <a:extLst>
                <a:ext uri="{FF2B5EF4-FFF2-40B4-BE49-F238E27FC236}">
                  <a16:creationId xmlns:a16="http://schemas.microsoft.com/office/drawing/2014/main" id="{BD4BC59E-CB55-4DBD-9167-83683CF5CB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112B0D5C-D671-4BE5-A795-F9E3F4917F7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43" name="Picture 42">
                <a:extLst>
                  <a:ext uri="{FF2B5EF4-FFF2-40B4-BE49-F238E27FC236}">
                    <a16:creationId xmlns:a16="http://schemas.microsoft.com/office/drawing/2014/main" id="{9C3C9968-3015-4513-8699-20563F8826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4" name="Rectangle 43">
                <a:extLst>
                  <a:ext uri="{FF2B5EF4-FFF2-40B4-BE49-F238E27FC236}">
                    <a16:creationId xmlns:a16="http://schemas.microsoft.com/office/drawing/2014/main" id="{FF20E447-AC9A-4615-B8F6-3D2192D83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5" name="Picture 44">
                <a:extLst>
                  <a:ext uri="{FF2B5EF4-FFF2-40B4-BE49-F238E27FC236}">
                    <a16:creationId xmlns:a16="http://schemas.microsoft.com/office/drawing/2014/main" id="{CF0CB558-FAA8-4F42-8DE5-6E14A66A11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46" name="Picture 45">
                <a:extLst>
                  <a:ext uri="{FF2B5EF4-FFF2-40B4-BE49-F238E27FC236}">
                    <a16:creationId xmlns:a16="http://schemas.microsoft.com/office/drawing/2014/main" id="{826614F0-52FE-48FC-AA4F-AE0E9CDCE39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7535825" y="982132"/>
            <a:ext cx="3360772" cy="1303867"/>
          </a:xfrm>
        </p:spPr>
        <p:txBody>
          <a:bodyPr>
            <a:normAutofit/>
          </a:bodyPr>
          <a:lstStyle/>
          <a:p>
            <a:r>
              <a:rPr lang="en-US" dirty="0"/>
              <a:t>Verses 36 – 37 </a:t>
            </a:r>
          </a:p>
        </p:txBody>
      </p:sp>
      <p:sp>
        <p:nvSpPr>
          <p:cNvPr id="48" name="Rectangle 47">
            <a:extLst>
              <a:ext uri="{FF2B5EF4-FFF2-40B4-BE49-F238E27FC236}">
                <a16:creationId xmlns:a16="http://schemas.microsoft.com/office/drawing/2014/main" id="{E336C991-AA99-423E-8FE1-5BA9C97F2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5F2B1F4-70C8-41EF-86DB-33AB5A2A981D}"/>
              </a:ext>
            </a:extLst>
          </p:cNvPr>
          <p:cNvPicPr>
            <a:picLocks noChangeAspect="1"/>
          </p:cNvPicPr>
          <p:nvPr/>
        </p:nvPicPr>
        <p:blipFill rotWithShape="1">
          <a:blip r:embed="rId5"/>
          <a:srcRect t="24639"/>
          <a:stretch/>
        </p:blipFill>
        <p:spPr>
          <a:xfrm>
            <a:off x="1412683" y="1410208"/>
            <a:ext cx="5278777" cy="3858780"/>
          </a:xfrm>
          <a:prstGeom prst="rect">
            <a:avLst/>
          </a:prstGeom>
        </p:spPr>
      </p:pic>
      <p:cxnSp>
        <p:nvCxnSpPr>
          <p:cNvPr id="50" name="Straight Connector 49">
            <a:extLst>
              <a:ext uri="{FF2B5EF4-FFF2-40B4-BE49-F238E27FC236}">
                <a16:creationId xmlns:a16="http://schemas.microsoft.com/office/drawing/2014/main" id="{D2B860ED-0E27-4D8E-B5F4-C8C3F33C72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7535824" y="2556931"/>
            <a:ext cx="3360771" cy="3421827"/>
          </a:xfrm>
        </p:spPr>
        <p:txBody>
          <a:bodyPr>
            <a:noAutofit/>
          </a:bodyPr>
          <a:lstStyle/>
          <a:p>
            <a:pPr>
              <a:lnSpc>
                <a:spcPct val="90000"/>
              </a:lnSpc>
            </a:pPr>
            <a:r>
              <a:rPr lang="en-US" sz="2200" dirty="0"/>
              <a:t>“…</a:t>
            </a:r>
            <a:r>
              <a:rPr lang="en-US" sz="2200" baseline="30000" dirty="0"/>
              <a:t>  </a:t>
            </a:r>
            <a:r>
              <a:rPr lang="en-US" sz="2200" dirty="0"/>
              <a:t>And they were astonished beyond measure,</a:t>
            </a:r>
          </a:p>
          <a:p>
            <a:pPr lvl="1">
              <a:lnSpc>
                <a:spcPct val="90000"/>
              </a:lnSpc>
            </a:pPr>
            <a:r>
              <a:rPr lang="en-US" sz="2200" dirty="0"/>
              <a:t>He has done all things well</a:t>
            </a:r>
          </a:p>
          <a:p>
            <a:pPr lvl="1">
              <a:lnSpc>
                <a:spcPct val="90000"/>
              </a:lnSpc>
            </a:pPr>
            <a:r>
              <a:rPr lang="en-US" sz="2200" dirty="0"/>
              <a:t>He makes the deaf to hear and the mute to speak</a:t>
            </a:r>
          </a:p>
          <a:p>
            <a:pPr lvl="1">
              <a:lnSpc>
                <a:spcPct val="90000"/>
              </a:lnSpc>
            </a:pPr>
            <a:r>
              <a:rPr lang="en-US" sz="2200" dirty="0"/>
              <a:t>A true expression of their faith in Jesus</a:t>
            </a:r>
          </a:p>
        </p:txBody>
      </p:sp>
    </p:spTree>
    <p:extLst>
      <p:ext uri="{BB962C8B-B14F-4D97-AF65-F5344CB8AC3E}">
        <p14:creationId xmlns:p14="http://schemas.microsoft.com/office/powerpoint/2010/main" val="27798578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TotalTime>
  <Words>336</Words>
  <Application>Microsoft Office PowerPoint</Application>
  <PresentationFormat>Widescreen</PresentationFormat>
  <Paragraphs>42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Garamond</vt:lpstr>
      <vt:lpstr>Organic</vt:lpstr>
      <vt:lpstr>PowerPoint Presentation</vt:lpstr>
      <vt:lpstr>Verse 31</vt:lpstr>
      <vt:lpstr>Verses 32 - 33 </vt:lpstr>
      <vt:lpstr>Verses 32 - 33 </vt:lpstr>
      <vt:lpstr>Verses 32 - 33 </vt:lpstr>
      <vt:lpstr>Verses 34 - 35 </vt:lpstr>
      <vt:lpstr>Verses 34 - 35 </vt:lpstr>
      <vt:lpstr>Verses 36 – 37 </vt:lpstr>
      <vt:lpstr>Verses 36 – 37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Miller</dc:creator>
  <cp:lastModifiedBy>Rob Miller</cp:lastModifiedBy>
  <cp:revision>36</cp:revision>
  <dcterms:created xsi:type="dcterms:W3CDTF">2020-10-12T20:54:41Z</dcterms:created>
  <dcterms:modified xsi:type="dcterms:W3CDTF">2020-11-02T18:26:02Z</dcterms:modified>
</cp:coreProperties>
</file>