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43" r:id="rId1"/>
  </p:sldMasterIdLst>
  <p:sldIdLst>
    <p:sldId id="256" r:id="rId2"/>
    <p:sldId id="257" r:id="rId3"/>
    <p:sldId id="258" r:id="rId4"/>
    <p:sldId id="259" r:id="rId5"/>
    <p:sldId id="267" r:id="rId6"/>
    <p:sldId id="260" r:id="rId7"/>
    <p:sldId id="261" r:id="rId8"/>
    <p:sldId id="263" r:id="rId9"/>
    <p:sldId id="264" r:id="rId10"/>
    <p:sldId id="262" r:id="rId11"/>
    <p:sldId id="265" r:id="rId12"/>
    <p:sldId id="266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E736A0-9F24-45BF-B389-F6478DB45C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028700"/>
            <a:ext cx="9144000" cy="2481263"/>
          </a:xfrm>
        </p:spPr>
        <p:txBody>
          <a:bodyPr anchor="b">
            <a:normAutofit/>
          </a:bodyPr>
          <a:lstStyle>
            <a:lvl1pPr algn="ctr">
              <a:lnSpc>
                <a:spcPct val="100000"/>
              </a:lnSpc>
              <a:defRPr sz="4000" spc="75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13D85EF-076F-4C35-862A-BAFF685DD6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824376"/>
            <a:ext cx="9144000" cy="1433423"/>
          </a:xfrm>
        </p:spPr>
        <p:txBody>
          <a:bodyPr>
            <a:normAutofit/>
          </a:bodyPr>
          <a:lstStyle>
            <a:lvl1pPr marL="0" indent="0" algn="ctr">
              <a:lnSpc>
                <a:spcPct val="150000"/>
              </a:lnSpc>
              <a:buNone/>
              <a:defRPr sz="1600" b="1" cap="all" spc="6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E221EC-BF54-4DDD-8900-F2027CDAD3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213A3-10E9-421F-81BE-56E0786AB515}" type="datetime2">
              <a:rPr lang="en-US" smtClean="0"/>
              <a:t>Friday, June 19, 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D5AB69-7069-48FB-8925-F2BA84129A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29C32A-F7A5-4E3B-A28F-09C82341EB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AB3BA-07EE-4B64-A177-47C30D775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4688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CA997B-D473-47DE-8B7B-22AB6F31E4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5526035-4B81-4537-A22D-92C2E0DBB6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C2A44D-F637-4017-BAA2-77756A386D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DABC0-2199-478F-BA77-33A651B6CB89}" type="datetime2">
              <a:rPr lang="en-US" smtClean="0"/>
              <a:t>Friday, June 19, 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C1DCE6-ED7D-417C-ABD4-41D61570FF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AAF19A-FDAE-446A-A6B6-128F7F96A9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AB3BA-07EE-4B64-A177-47C30D775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29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C96D838-45E9-4D61-AA4E-92A32B579FD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457199"/>
            <a:ext cx="2628900" cy="57197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C3183D0-4392-4364-8A2D-C47A2AF7A8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457199"/>
            <a:ext cx="7734300" cy="57197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4A36C9-28D5-4820-84F1-E4B9F4E50F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230C6-DF61-47F4-B8C5-1B70E884BF06}" type="datetime2">
              <a:rPr lang="en-US" smtClean="0"/>
              <a:t>Friday, June 19, 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97EDC8-558D-4646-86D9-A5424CF2A2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0B7537-E67A-411A-BBA4-061521D3D8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AB3BA-07EE-4B64-A177-47C30D775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9061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8E99D7-1EE5-4262-9359-A0E2B73311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793080"/>
            <a:ext cx="10240903" cy="123348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3DA1C5-272A-45C2-A11A-E7769A27D3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114939"/>
            <a:ext cx="10240903" cy="395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63DA15-1EAB-4524-9BB7-8A7DA82A20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2B50C-7EEE-46CD-BAF7-BBC4026D959A}" type="datetime2">
              <a:rPr lang="en-US" smtClean="0"/>
              <a:t>Friday, June 19, 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EB93B9-7818-489D-AFFB-B6EAD27FF1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528D36-894E-4FCB-B8BB-84DE89949B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AB3BA-07EE-4B64-A177-47C30D775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7463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6964F1-5687-421F-B3DF-BA3C8DADC0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0930" y="1709738"/>
            <a:ext cx="9966519" cy="2852737"/>
          </a:xfrm>
        </p:spPr>
        <p:txBody>
          <a:bodyPr anchor="b">
            <a:normAutofit/>
          </a:bodyPr>
          <a:lstStyle>
            <a:lvl1pPr>
              <a:defRPr sz="4400" spc="7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DBB876-5FD9-4964-BD37-6F05DAEBE325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380930" y="4976327"/>
            <a:ext cx="9966520" cy="1113323"/>
          </a:xfrm>
        </p:spPr>
        <p:txBody>
          <a:bodyPr>
            <a:normAutofit/>
          </a:bodyPr>
          <a:lstStyle>
            <a:lvl1pPr marL="0" indent="0">
              <a:buNone/>
              <a:defRPr sz="1200" spc="6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5EA80A-FCDD-4009-9A1F-8B54817869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211C4-AE09-4254-A5E3-6DA9B099C971}" type="datetime2">
              <a:rPr lang="en-US" smtClean="0"/>
              <a:t>Friday, June 19, 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4A3422-56D9-4942-BC63-831AED91F1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D4B42A-AC2C-4FD8-AD0D-BECDD3846D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AB3BA-07EE-4B64-A177-47C30D775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4738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FFDAF1-8359-4A0F-91B3-03E77C6705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4054" y="457200"/>
            <a:ext cx="10309745" cy="1233488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21E3D3-6B33-4CA0-B06B-A8BB05CAB3C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44054" y="1996141"/>
            <a:ext cx="4975746" cy="41808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629C334-815D-47FD-A9B5-E871E28641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96141"/>
            <a:ext cx="5181600" cy="41808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7975F2-7A90-4820-B90F-D28E31A35E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742C3-E082-4760-93B2-E209268DD00C}" type="datetime2">
              <a:rPr lang="en-US" smtClean="0"/>
              <a:t>Friday, June 19, 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3CFAD5-8AF8-4610-8324-85AA062E27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6808CC8-C46E-4A10-8A83-7A251067EA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AB3BA-07EE-4B64-A177-47C30D775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7964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4E82B8-F9D9-4F53-A4A6-F12EB5F128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68490" y="457200"/>
            <a:ext cx="9986898" cy="1233488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F070CA-85E9-47C7-8564-FFA1AE34B9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68490" y="1681163"/>
            <a:ext cx="4629085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938D4B1-41B3-4BF5-9076-A16984A81F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368490" y="2505075"/>
            <a:ext cx="4629085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E6A38DC-A016-4CFD-AC19-F24A9E06202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44816" y="1681163"/>
            <a:ext cx="501057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1F930FA-8C00-42AB-B2D1-FE4E4BDB3C6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44814" y="2505075"/>
            <a:ext cx="5010573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18B698E-FAE5-4F2C-AE0E-4FD281E8F3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FC950-F824-48B9-B984-CAEE265865E5}" type="datetime2">
              <a:rPr lang="en-US" smtClean="0"/>
              <a:t>Friday, June 19, 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5C4BB6C-CAA4-4EA8-8EA1-65ADE056F2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5BB6A12-0532-47CA-B070-232141CC10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AB3BA-07EE-4B64-A177-47C30D775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7078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608FA1-831E-4AD6-B0D1-BA85E67A50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457200"/>
            <a:ext cx="9982199" cy="1233488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CE94142-C469-4B0E-8C01-C64BA28F52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E3A0F-68E7-4D17-BB84-ED1BA4F6AC6B}" type="datetime2">
              <a:rPr lang="en-US" smtClean="0"/>
              <a:t>Friday, June 19, 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2AAFCE6-5C7E-438F-8D4A-21E1556814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2ACFD88-63EA-427F-978C-B7844D1A5E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AB3BA-07EE-4B64-A177-47C30D775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6798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682A4F0-76A5-4852-982B-32B3B68573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7BC4F-EDA1-4BA2-BFF3-FE5B31CCB58B}" type="datetime2">
              <a:rPr lang="en-US" smtClean="0"/>
              <a:t>Friday, June 19, 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750CFAE-4BEB-4272-A2E6-FDD9D6A032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43B71B7-74B7-4CF1-8FE0-F4863CD7D9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AB3BA-07EE-4B64-A177-47C30D775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007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F432BE-C4E5-4F12-AB53-EBEF2B76B2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8755" y="457200"/>
            <a:ext cx="3932237" cy="192143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AE7F57-4ABF-4BA4-A892-38857A02F6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48130" y="987425"/>
            <a:ext cx="5707257" cy="4873625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032E444-E5BD-443F-AB83-84D7CE0AB7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318755" y="2799184"/>
            <a:ext cx="3932237" cy="3069803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11998A4-FD2F-4126-99C5-E2063AE024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E694C-1394-4838-A564-7380835C2E77}" type="datetime2">
              <a:rPr lang="en-US" smtClean="0"/>
              <a:t>Friday, June 19, 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96457D3-F808-4DB2-9C9C-B185E71F26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31BC9B-21D1-4D2D-B02E-C887A02CA3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AB3BA-07EE-4B64-A177-47C30D775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143EC2-2D8C-4E8D-8CC7-9676480146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8966" y="681135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566AF89-5FBD-43DD-958D-A5C608AE2E2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834742" y="858417"/>
            <a:ext cx="5520645" cy="500263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770A545-2CE6-48C4-A725-EF68A3F1BF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378966" y="2281335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B4466B2-6FE6-4352-BBF9-84BCD946C2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84B19-1A00-4EDB-8425-E1827A377364}" type="datetime2">
              <a:rPr lang="en-US" smtClean="0"/>
              <a:t>Friday, June 19, 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98991BC-29A5-4182-BD83-9D99D28894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C1C78F-6633-4604-8832-8E9D2DC768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AB3BA-07EE-4B64-A177-47C30D775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054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BD4C0BBB-0042-4603-A226-6117F3FD5B3C}"/>
              </a:ext>
            </a:extLst>
          </p:cNvPr>
          <p:cNvSpPr/>
          <p:nvPr/>
        </p:nvSpPr>
        <p:spPr>
          <a:xfrm rot="10800000" flipH="1">
            <a:off x="0" y="6400799"/>
            <a:ext cx="12192000" cy="456773"/>
          </a:xfrm>
          <a:prstGeom prst="rect">
            <a:avLst/>
          </a:prstGeom>
          <a:gradFill>
            <a:gsLst>
              <a:gs pos="14000">
                <a:schemeClr val="accent4">
                  <a:alpha val="28000"/>
                </a:schemeClr>
              </a:gs>
              <a:gs pos="100000">
                <a:schemeClr val="accent5">
                  <a:alpha val="8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C44F520-2598-460E-9F91-B02F60830CA2}"/>
              </a:ext>
            </a:extLst>
          </p:cNvPr>
          <p:cNvSpPr/>
          <p:nvPr/>
        </p:nvSpPr>
        <p:spPr>
          <a:xfrm flipH="1">
            <a:off x="4038600" y="6400799"/>
            <a:ext cx="8153398" cy="456772"/>
          </a:xfrm>
          <a:prstGeom prst="rect">
            <a:avLst/>
          </a:prstGeom>
          <a:gradFill>
            <a:gsLst>
              <a:gs pos="9000">
                <a:schemeClr val="accent2">
                  <a:lumMod val="60000"/>
                  <a:lumOff val="40000"/>
                  <a:alpha val="55000"/>
                </a:schemeClr>
              </a:gs>
              <a:gs pos="99000">
                <a:schemeClr val="accent2"/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D478F2F-4F04-4604-9005-BF0CB11425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361666"/>
            <a:ext cx="9810376" cy="1659404"/>
          </a:xfrm>
          <a:prstGeom prst="rect">
            <a:avLst/>
          </a:prstGeom>
        </p:spPr>
        <p:txBody>
          <a:bodyPr vert="horz" lIns="0" tIns="0" rIns="0" bIns="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4A17D2-52AF-4B40-80A8-3E0DB855F2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810376" cy="3857811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92E0AA-D5B3-4BCF-BA69-209D9B335A0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910111" y="6409170"/>
            <a:ext cx="3702392" cy="44883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 cap="all" spc="300" baseline="0">
                <a:solidFill>
                  <a:schemeClr val="bg1"/>
                </a:solidFill>
              </a:defRPr>
            </a:lvl1pPr>
          </a:lstStyle>
          <a:p>
            <a:fld id="{10076A27-8146-4F75-9851-A83577C6FD8A}" type="datetime2">
              <a:rPr lang="en-US" smtClean="0"/>
              <a:t>Friday, June 19, 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10A637-D86F-4FA1-985D-2D82456511B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-1828801" y="1912217"/>
            <a:ext cx="41148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1">
                <a:solidFill>
                  <a:schemeClr val="tx1"/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F2FA4D-A931-46BA-B767-29A6FD5AAD2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69678" y="6408742"/>
            <a:ext cx="438652" cy="44883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bg1"/>
                </a:solidFill>
              </a:defRPr>
            </a:lvl1pPr>
          </a:lstStyle>
          <a:p>
            <a:fld id="{B9EAB3BA-07EE-4B64-A177-47C30D775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6112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  <p:sldLayoutId id="2147483741" r:id="rId4"/>
    <p:sldLayoutId id="2147483742" r:id="rId5"/>
    <p:sldLayoutId id="2147483736" r:id="rId6"/>
    <p:sldLayoutId id="2147483732" r:id="rId7"/>
    <p:sldLayoutId id="2147483733" r:id="rId8"/>
    <p:sldLayoutId id="2147483734" r:id="rId9"/>
    <p:sldLayoutId id="2147483735" r:id="rId10"/>
    <p:sldLayoutId id="2147483737" r:id="rId11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600" b="1" i="0" kern="1200" cap="all" spc="7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1DBC8414-BE7E-4B6C-A114-B2C3795C88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0EC398C5-5C2E-4038-9DB3-DE2B5A9BEF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09318" y="1410082"/>
            <a:ext cx="6858000" cy="4037835"/>
          </a:xfrm>
          <a:prstGeom prst="rect">
            <a:avLst/>
          </a:prstGeom>
          <a:gradFill>
            <a:gsLst>
              <a:gs pos="8000">
                <a:schemeClr val="accent6"/>
              </a:gs>
              <a:gs pos="100000">
                <a:schemeClr val="accent5">
                  <a:alpha val="89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A2F10B26-073B-4B10-8AAA-161242DD82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153806" y="1153804"/>
            <a:ext cx="6346209" cy="4038601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  <a:alpha val="0"/>
                </a:schemeClr>
              </a:gs>
              <a:gs pos="99000">
                <a:schemeClr val="accent2">
                  <a:alpha val="92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610DBBC7-698F-4A54-B1CB-A99F9CC356D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59574" y="3578975"/>
            <a:ext cx="2502407" cy="4055644"/>
          </a:xfrm>
          <a:prstGeom prst="rect">
            <a:avLst/>
          </a:prstGeom>
          <a:gradFill>
            <a:gsLst>
              <a:gs pos="2000">
                <a:schemeClr val="accent5">
                  <a:alpha val="28000"/>
                </a:schemeClr>
              </a:gs>
              <a:gs pos="100000">
                <a:schemeClr val="accent4">
                  <a:alpha val="0"/>
                </a:scheme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DE6E822A-8BCF-432C-83E6-BBE821476C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-747355" y="1201312"/>
            <a:ext cx="4808302" cy="4088666"/>
          </a:xfrm>
          <a:custGeom>
            <a:avLst/>
            <a:gdLst>
              <a:gd name="connsiteX0" fmla="*/ 48844 w 4808302"/>
              <a:gd name="connsiteY0" fmla="*/ 2888671 h 4088666"/>
              <a:gd name="connsiteX1" fmla="*/ 0 w 4808302"/>
              <a:gd name="connsiteY1" fmla="*/ 2404151 h 4088666"/>
              <a:gd name="connsiteX2" fmla="*/ 2404151 w 4808302"/>
              <a:gd name="connsiteY2" fmla="*/ 0 h 4088666"/>
              <a:gd name="connsiteX3" fmla="*/ 4808302 w 4808302"/>
              <a:gd name="connsiteY3" fmla="*/ 2404151 h 4088666"/>
              <a:gd name="connsiteX4" fmla="*/ 4700216 w 4808302"/>
              <a:gd name="connsiteY4" fmla="*/ 3119072 h 4088666"/>
              <a:gd name="connsiteX5" fmla="*/ 4643143 w 4808302"/>
              <a:gd name="connsiteY5" fmla="*/ 3275009 h 4088666"/>
              <a:gd name="connsiteX6" fmla="*/ 690093 w 4808302"/>
              <a:gd name="connsiteY6" fmla="*/ 4088666 h 4088666"/>
              <a:gd name="connsiteX7" fmla="*/ 548991 w 4808302"/>
              <a:gd name="connsiteY7" fmla="*/ 3933414 h 4088666"/>
              <a:gd name="connsiteX8" fmla="*/ 48844 w 4808302"/>
              <a:gd name="connsiteY8" fmla="*/ 2888671 h 4088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808302" h="4088666">
                <a:moveTo>
                  <a:pt x="48844" y="2888671"/>
                </a:moveTo>
                <a:cubicBezTo>
                  <a:pt x="16818" y="2732167"/>
                  <a:pt x="0" y="2570123"/>
                  <a:pt x="0" y="2404151"/>
                </a:cubicBezTo>
                <a:cubicBezTo>
                  <a:pt x="0" y="1076375"/>
                  <a:pt x="1076375" y="0"/>
                  <a:pt x="2404151" y="0"/>
                </a:cubicBezTo>
                <a:cubicBezTo>
                  <a:pt x="3731927" y="0"/>
                  <a:pt x="4808302" y="1076375"/>
                  <a:pt x="4808302" y="2404151"/>
                </a:cubicBezTo>
                <a:cubicBezTo>
                  <a:pt x="4808302" y="2653109"/>
                  <a:pt x="4770461" y="2893229"/>
                  <a:pt x="4700216" y="3119072"/>
                </a:cubicBezTo>
                <a:lnTo>
                  <a:pt x="4643143" y="3275009"/>
                </a:lnTo>
                <a:lnTo>
                  <a:pt x="690093" y="4088666"/>
                </a:lnTo>
                <a:lnTo>
                  <a:pt x="548991" y="3933414"/>
                </a:lnTo>
                <a:cubicBezTo>
                  <a:pt x="304015" y="3636572"/>
                  <a:pt x="128908" y="3279932"/>
                  <a:pt x="48844" y="2888671"/>
                </a:cubicBezTo>
                <a:close/>
              </a:path>
            </a:pathLst>
          </a:custGeom>
          <a:gradFill>
            <a:gsLst>
              <a:gs pos="13000">
                <a:schemeClr val="accent4">
                  <a:lumMod val="20000"/>
                  <a:lumOff val="80000"/>
                  <a:alpha val="2000"/>
                </a:schemeClr>
              </a:gs>
              <a:gs pos="100000">
                <a:schemeClr val="accent6">
                  <a:alpha val="29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6EFB5E7-1CFE-4354-9E81-D9C09BB0405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4243" y="681317"/>
            <a:ext cx="3236613" cy="3406187"/>
          </a:xfrm>
        </p:spPr>
        <p:txBody>
          <a:bodyPr>
            <a:normAutofit/>
          </a:bodyPr>
          <a:lstStyle/>
          <a:p>
            <a:pPr algn="r"/>
            <a:r>
              <a:rPr lang="en-US" sz="3200" dirty="0">
                <a:solidFill>
                  <a:schemeClr val="bg1"/>
                </a:solidFill>
              </a:rPr>
              <a:t>Thoughts on “few”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9EF5583-0F84-4AA4-9C82-FCAB41F8F8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4243" y="4800600"/>
            <a:ext cx="3230603" cy="1538784"/>
          </a:xfrm>
        </p:spPr>
        <p:txBody>
          <a:bodyPr>
            <a:normAutofit/>
          </a:bodyPr>
          <a:lstStyle/>
          <a:p>
            <a:pPr algn="r"/>
            <a:endParaRPr lang="en-US" sz="1200" dirty="0">
              <a:solidFill>
                <a:schemeClr val="bg1"/>
              </a:solidFill>
            </a:endParaRPr>
          </a:p>
        </p:txBody>
      </p:sp>
      <p:pic>
        <p:nvPicPr>
          <p:cNvPr id="5" name="Picture 4" descr="A picture containing clock&#10;&#10;Description automatically generated">
            <a:extLst>
              <a:ext uri="{FF2B5EF4-FFF2-40B4-BE49-F238E27FC236}">
                <a16:creationId xmlns:a16="http://schemas.microsoft.com/office/drawing/2014/main" id="{B106E0A6-0548-4590-BCEF-1AB5BF1BD7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03619" y="727455"/>
            <a:ext cx="7214138" cy="54106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124413"/>
      </p:ext>
    </p:extLst>
  </p:cSld>
  <p:clrMapOvr>
    <a:masterClrMapping/>
  </p:clrMapOvr>
  <p:transition spd="slow"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BD4C0BBB-0042-4603-A226-6117F3FD5B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6400799"/>
            <a:ext cx="12192000" cy="456773"/>
          </a:xfrm>
          <a:prstGeom prst="rect">
            <a:avLst/>
          </a:prstGeom>
          <a:gradFill>
            <a:gsLst>
              <a:gs pos="14000">
                <a:schemeClr val="accent4">
                  <a:alpha val="28000"/>
                </a:schemeClr>
              </a:gs>
              <a:gs pos="100000">
                <a:schemeClr val="accent5">
                  <a:alpha val="8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C44F520-2598-460E-9F91-B02F60830C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038600" y="6400799"/>
            <a:ext cx="8153398" cy="456772"/>
          </a:xfrm>
          <a:prstGeom prst="rect">
            <a:avLst/>
          </a:prstGeom>
          <a:gradFill>
            <a:gsLst>
              <a:gs pos="9000">
                <a:schemeClr val="accent2">
                  <a:lumMod val="60000"/>
                  <a:lumOff val="40000"/>
                  <a:alpha val="55000"/>
                </a:schemeClr>
              </a:gs>
              <a:gs pos="99000">
                <a:schemeClr val="accent2"/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1DBC8414-BE7E-4B6C-A114-B2C3795C88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EC398C5-5C2E-4038-9DB3-DE2B5A9BEF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09318" y="1410082"/>
            <a:ext cx="6858000" cy="4037835"/>
          </a:xfrm>
          <a:prstGeom prst="rect">
            <a:avLst/>
          </a:prstGeom>
          <a:gradFill>
            <a:gsLst>
              <a:gs pos="8000">
                <a:schemeClr val="accent6"/>
              </a:gs>
              <a:gs pos="100000">
                <a:schemeClr val="accent5">
                  <a:alpha val="89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A2F10B26-073B-4B10-8AAA-161242DD82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153806" y="1153804"/>
            <a:ext cx="6346209" cy="4038601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  <a:alpha val="0"/>
                </a:schemeClr>
              </a:gs>
              <a:gs pos="99000">
                <a:schemeClr val="accent2">
                  <a:alpha val="92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610DBBC7-698F-4A54-B1CB-A99F9CC356D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59574" y="3578975"/>
            <a:ext cx="2502407" cy="4055644"/>
          </a:xfrm>
          <a:prstGeom prst="rect">
            <a:avLst/>
          </a:prstGeom>
          <a:gradFill>
            <a:gsLst>
              <a:gs pos="2000">
                <a:schemeClr val="accent5">
                  <a:alpha val="28000"/>
                </a:schemeClr>
              </a:gs>
              <a:gs pos="100000">
                <a:schemeClr val="accent4">
                  <a:alpha val="0"/>
                </a:scheme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DE6E822A-8BCF-432C-83E6-BBE821476C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-747355" y="1201312"/>
            <a:ext cx="4808302" cy="4088666"/>
          </a:xfrm>
          <a:custGeom>
            <a:avLst/>
            <a:gdLst>
              <a:gd name="connsiteX0" fmla="*/ 48844 w 4808302"/>
              <a:gd name="connsiteY0" fmla="*/ 2888671 h 4088666"/>
              <a:gd name="connsiteX1" fmla="*/ 0 w 4808302"/>
              <a:gd name="connsiteY1" fmla="*/ 2404151 h 4088666"/>
              <a:gd name="connsiteX2" fmla="*/ 2404151 w 4808302"/>
              <a:gd name="connsiteY2" fmla="*/ 0 h 4088666"/>
              <a:gd name="connsiteX3" fmla="*/ 4808302 w 4808302"/>
              <a:gd name="connsiteY3" fmla="*/ 2404151 h 4088666"/>
              <a:gd name="connsiteX4" fmla="*/ 4700216 w 4808302"/>
              <a:gd name="connsiteY4" fmla="*/ 3119072 h 4088666"/>
              <a:gd name="connsiteX5" fmla="*/ 4643143 w 4808302"/>
              <a:gd name="connsiteY5" fmla="*/ 3275009 h 4088666"/>
              <a:gd name="connsiteX6" fmla="*/ 690093 w 4808302"/>
              <a:gd name="connsiteY6" fmla="*/ 4088666 h 4088666"/>
              <a:gd name="connsiteX7" fmla="*/ 548991 w 4808302"/>
              <a:gd name="connsiteY7" fmla="*/ 3933414 h 4088666"/>
              <a:gd name="connsiteX8" fmla="*/ 48844 w 4808302"/>
              <a:gd name="connsiteY8" fmla="*/ 2888671 h 4088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808302" h="4088666">
                <a:moveTo>
                  <a:pt x="48844" y="2888671"/>
                </a:moveTo>
                <a:cubicBezTo>
                  <a:pt x="16818" y="2732167"/>
                  <a:pt x="0" y="2570123"/>
                  <a:pt x="0" y="2404151"/>
                </a:cubicBezTo>
                <a:cubicBezTo>
                  <a:pt x="0" y="1076375"/>
                  <a:pt x="1076375" y="0"/>
                  <a:pt x="2404151" y="0"/>
                </a:cubicBezTo>
                <a:cubicBezTo>
                  <a:pt x="3731927" y="0"/>
                  <a:pt x="4808302" y="1076375"/>
                  <a:pt x="4808302" y="2404151"/>
                </a:cubicBezTo>
                <a:cubicBezTo>
                  <a:pt x="4808302" y="2653109"/>
                  <a:pt x="4770461" y="2893229"/>
                  <a:pt x="4700216" y="3119072"/>
                </a:cubicBezTo>
                <a:lnTo>
                  <a:pt x="4643143" y="3275009"/>
                </a:lnTo>
                <a:lnTo>
                  <a:pt x="690093" y="4088666"/>
                </a:lnTo>
                <a:lnTo>
                  <a:pt x="548991" y="3933414"/>
                </a:lnTo>
                <a:cubicBezTo>
                  <a:pt x="304015" y="3636572"/>
                  <a:pt x="128908" y="3279932"/>
                  <a:pt x="48844" y="2888671"/>
                </a:cubicBezTo>
                <a:close/>
              </a:path>
            </a:pathLst>
          </a:custGeom>
          <a:gradFill>
            <a:gsLst>
              <a:gs pos="13000">
                <a:schemeClr val="accent4">
                  <a:lumMod val="20000"/>
                  <a:lumOff val="80000"/>
                  <a:alpha val="2000"/>
                </a:schemeClr>
              </a:gs>
              <a:gs pos="100000">
                <a:schemeClr val="accent6">
                  <a:alpha val="29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29FF350-FA39-4139-8493-396889DCBB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4243" y="681317"/>
            <a:ext cx="3236613" cy="3406187"/>
          </a:xfrm>
        </p:spPr>
        <p:txBody>
          <a:bodyPr vert="horz" lIns="0" tIns="0" rIns="0" bIns="0" rtlCol="0" anchor="b">
            <a:normAutofit/>
          </a:bodyPr>
          <a:lstStyle/>
          <a:p>
            <a:pPr algn="r"/>
            <a:r>
              <a:rPr lang="en-US" sz="3200" spc="750">
                <a:solidFill>
                  <a:schemeClr val="bg1"/>
                </a:solidFill>
              </a:rPr>
              <a:t>Few is the number of people who will be saved</a:t>
            </a:r>
          </a:p>
        </p:txBody>
      </p:sp>
      <p:pic>
        <p:nvPicPr>
          <p:cNvPr id="5" name="Content Placeholder 4" descr="A close up of a sign&#10;&#10;Description automatically generated">
            <a:extLst>
              <a:ext uri="{FF2B5EF4-FFF2-40B4-BE49-F238E27FC236}">
                <a16:creationId xmlns:a16="http://schemas.microsoft.com/office/drawing/2014/main" id="{EDA18CE9-8C69-4EA6-9D44-1B1155B4142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5863"/>
          <a:stretch/>
        </p:blipFill>
        <p:spPr>
          <a:xfrm>
            <a:off x="5135131" y="457200"/>
            <a:ext cx="5951114" cy="59511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562607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bird&#10;&#10;Description automatically generated">
            <a:extLst>
              <a:ext uri="{FF2B5EF4-FFF2-40B4-BE49-F238E27FC236}">
                <a16:creationId xmlns:a16="http://schemas.microsoft.com/office/drawing/2014/main" id="{6751FD55-44AE-47EE-8CA0-D33B9E3A960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12056012" cy="6344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3276444"/>
      </p:ext>
    </p:extLst>
  </p:cSld>
  <p:clrMapOvr>
    <a:masterClrMapping/>
  </p:clrMapOvr>
  <p:transition spd="slow">
    <p:push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75E2B6-F9D8-4BE9-9C94-2C4BF0CC38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7B7990-6E15-46C1-99C8-985824BC97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3600" b="1" cap="all" spc="700" dirty="0">
              <a:solidFill>
                <a:prstClr val="black"/>
              </a:solidFill>
              <a:latin typeface="Avenir Next LT Pro"/>
              <a:ea typeface="+mj-ea"/>
              <a:cs typeface="+mj-cs"/>
            </a:endParaRPr>
          </a:p>
          <a:p>
            <a:r>
              <a:rPr lang="en-US" sz="3600" b="1" cap="all" spc="700" dirty="0">
                <a:solidFill>
                  <a:prstClr val="black"/>
                </a:solidFill>
                <a:latin typeface="Avenir Next LT Pro"/>
                <a:ea typeface="+mj-ea"/>
                <a:cs typeface="+mj-cs"/>
              </a:rPr>
              <a:t>Few is the number you want to be a part of on judgment day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7616424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388AA3-90D9-4CAF-8D02-9378BD3A3A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8147715" y="-927311"/>
            <a:ext cx="49279533" cy="467427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77A86B-C48A-4B96-96B5-70CC05ABD3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Few Stock Photos And Images - 123RF">
            <a:extLst>
              <a:ext uri="{FF2B5EF4-FFF2-40B4-BE49-F238E27FC236}">
                <a16:creationId xmlns:a16="http://schemas.microsoft.com/office/drawing/2014/main" id="{102E5780-B9D2-4F5E-8D7C-926D342E60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296797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picture containing monitor, table, drawing, game&#10;&#10;Description automatically generated">
            <a:extLst>
              <a:ext uri="{FF2B5EF4-FFF2-40B4-BE49-F238E27FC236}">
                <a16:creationId xmlns:a16="http://schemas.microsoft.com/office/drawing/2014/main" id="{56E183D3-7E27-4847-AA66-DDFB4E55744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3323" t="9773" r="13570" b="11372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2730060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5" name="Rectangle 74">
            <a:extLst>
              <a:ext uri="{FF2B5EF4-FFF2-40B4-BE49-F238E27FC236}">
                <a16:creationId xmlns:a16="http://schemas.microsoft.com/office/drawing/2014/main" id="{4643CFF5-3073-44B6-9A56-4CAF096FFF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957DC5C-B62F-45BF-B2F1-DC612A54BF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457200"/>
            <a:ext cx="5868785" cy="1556724"/>
          </a:xfrm>
        </p:spPr>
        <p:txBody>
          <a:bodyPr anchor="b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000" dirty="0"/>
              <a:t>Few is the number of days to prepare for the end of this life and the start of the next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1B543B-848D-43ED-805E-A481F49D94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344189"/>
            <a:ext cx="5868785" cy="3327336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en-US" sz="2400" dirty="0"/>
              <a:t>Ps 39:4-5 “</a:t>
            </a:r>
            <a:r>
              <a:rPr lang="en-US" sz="2400" baseline="30000" dirty="0"/>
              <a:t>4 </a:t>
            </a:r>
            <a:r>
              <a:rPr lang="en-US" sz="2400" dirty="0"/>
              <a:t>“</a:t>
            </a:r>
            <a:r>
              <a:rPr lang="en-US" sz="2400" cap="small" dirty="0"/>
              <a:t>Lord</a:t>
            </a:r>
            <a:r>
              <a:rPr lang="en-US" sz="2400" dirty="0"/>
              <a:t>, make me to know my end, and what </a:t>
            </a:r>
            <a:r>
              <a:rPr lang="en-US" sz="2400" i="1" dirty="0"/>
              <a:t>is</a:t>
            </a:r>
            <a:r>
              <a:rPr lang="en-US" sz="2400" dirty="0"/>
              <a:t> the measure of my days, </a:t>
            </a:r>
            <a:r>
              <a:rPr lang="en-US" sz="2400" i="1" dirty="0"/>
              <a:t>That</a:t>
            </a:r>
            <a:r>
              <a:rPr lang="en-US" sz="2400" dirty="0"/>
              <a:t> I may know how frail I </a:t>
            </a:r>
            <a:r>
              <a:rPr lang="en-US" sz="2400" i="1" dirty="0"/>
              <a:t>am. </a:t>
            </a:r>
            <a:r>
              <a:rPr lang="en-US" sz="2400" dirty="0"/>
              <a:t>Indeed, You have made my days </a:t>
            </a:r>
            <a:r>
              <a:rPr lang="en-US" sz="2400" i="1" dirty="0"/>
              <a:t>as</a:t>
            </a:r>
            <a:r>
              <a:rPr lang="en-US" sz="2400" dirty="0"/>
              <a:t> handbreadths, And my age </a:t>
            </a:r>
            <a:r>
              <a:rPr lang="en-US" sz="2400" i="1" dirty="0"/>
              <a:t>is</a:t>
            </a:r>
            <a:r>
              <a:rPr lang="en-US" sz="2400" dirty="0"/>
              <a:t> as nothing before You; Certainly every man at his best state </a:t>
            </a:r>
            <a:r>
              <a:rPr lang="en-US" sz="2400" i="1" dirty="0"/>
              <a:t>is</a:t>
            </a:r>
            <a:r>
              <a:rPr lang="en-US" sz="2400" dirty="0"/>
              <a:t> but vapor. </a:t>
            </a:r>
            <a:r>
              <a:rPr lang="en-US" sz="2400" i="1" dirty="0"/>
              <a:t>Selah”</a:t>
            </a:r>
            <a:endParaRPr lang="en-US" sz="2400" dirty="0"/>
          </a:p>
        </p:txBody>
      </p:sp>
      <p:pic>
        <p:nvPicPr>
          <p:cNvPr id="3074" name="Picture 2" descr="Evening, March 10th (Spurgeon's Devotional)">
            <a:extLst>
              <a:ext uri="{FF2B5EF4-FFF2-40B4-BE49-F238E27FC236}">
                <a16:creationId xmlns:a16="http://schemas.microsoft.com/office/drawing/2014/main" id="{BDA73DAE-2B83-4873-826E-4E14CFBDCB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697585" y="1028700"/>
            <a:ext cx="4037215" cy="26865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7" name="Rectangle 76">
            <a:extLst>
              <a:ext uri="{FF2B5EF4-FFF2-40B4-BE49-F238E27FC236}">
                <a16:creationId xmlns:a16="http://schemas.microsoft.com/office/drawing/2014/main" id="{955DEFE8-24AF-47F7-B020-D4D76ABA18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6391868"/>
            <a:ext cx="12192000" cy="456773"/>
          </a:xfrm>
          <a:prstGeom prst="rect">
            <a:avLst/>
          </a:prstGeom>
          <a:gradFill>
            <a:gsLst>
              <a:gs pos="14000">
                <a:schemeClr val="accent4">
                  <a:alpha val="28000"/>
                </a:schemeClr>
              </a:gs>
              <a:gs pos="100000">
                <a:schemeClr val="accent5">
                  <a:alpha val="8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6EAE3873-25FC-4346-B1D5-82E5F9D953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038600" y="6391868"/>
            <a:ext cx="8153398" cy="456772"/>
          </a:xfrm>
          <a:prstGeom prst="rect">
            <a:avLst/>
          </a:prstGeom>
          <a:gradFill>
            <a:gsLst>
              <a:gs pos="9000">
                <a:schemeClr val="accent2">
                  <a:lumMod val="60000"/>
                  <a:lumOff val="40000"/>
                  <a:alpha val="67000"/>
                </a:schemeClr>
              </a:gs>
              <a:gs pos="99000">
                <a:schemeClr val="accent2"/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8110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5" name="Rectangle 74">
            <a:extLst>
              <a:ext uri="{FF2B5EF4-FFF2-40B4-BE49-F238E27FC236}">
                <a16:creationId xmlns:a16="http://schemas.microsoft.com/office/drawing/2014/main" id="{4643CFF5-3073-44B6-9A56-4CAF096FFF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957DC5C-B62F-45BF-B2F1-DC612A54BF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457200"/>
            <a:ext cx="5868785" cy="1556724"/>
          </a:xfrm>
        </p:spPr>
        <p:txBody>
          <a:bodyPr anchor="b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000" dirty="0"/>
              <a:t>Few is the number of days to prepare for the end of this life and the start of the next</a:t>
            </a:r>
          </a:p>
        </p:txBody>
      </p:sp>
      <p:pic>
        <p:nvPicPr>
          <p:cNvPr id="5" name="Content Placeholder 4" descr="A sunset in the background&#10;&#10;Description automatically generated">
            <a:extLst>
              <a:ext uri="{FF2B5EF4-FFF2-40B4-BE49-F238E27FC236}">
                <a16:creationId xmlns:a16="http://schemas.microsoft.com/office/drawing/2014/main" id="{5A3B4693-8765-4074-A4C8-BC489355732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71600" y="2357785"/>
            <a:ext cx="5868785" cy="3301305"/>
          </a:xfrm>
        </p:spPr>
      </p:pic>
      <p:pic>
        <p:nvPicPr>
          <p:cNvPr id="3074" name="Picture 2" descr="Evening, March 10th (Spurgeon's Devotional)">
            <a:extLst>
              <a:ext uri="{FF2B5EF4-FFF2-40B4-BE49-F238E27FC236}">
                <a16:creationId xmlns:a16="http://schemas.microsoft.com/office/drawing/2014/main" id="{BDA73DAE-2B83-4873-826E-4E14CFBDCB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697585" y="1028700"/>
            <a:ext cx="4037215" cy="26865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7" name="Rectangle 76">
            <a:extLst>
              <a:ext uri="{FF2B5EF4-FFF2-40B4-BE49-F238E27FC236}">
                <a16:creationId xmlns:a16="http://schemas.microsoft.com/office/drawing/2014/main" id="{955DEFE8-24AF-47F7-B020-D4D76ABA18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6391868"/>
            <a:ext cx="12192000" cy="456773"/>
          </a:xfrm>
          <a:prstGeom prst="rect">
            <a:avLst/>
          </a:prstGeom>
          <a:gradFill>
            <a:gsLst>
              <a:gs pos="14000">
                <a:schemeClr val="accent4">
                  <a:alpha val="28000"/>
                </a:schemeClr>
              </a:gs>
              <a:gs pos="100000">
                <a:schemeClr val="accent5">
                  <a:alpha val="8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6EAE3873-25FC-4346-B1D5-82E5F9D953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038600" y="6391868"/>
            <a:ext cx="8153398" cy="456772"/>
          </a:xfrm>
          <a:prstGeom prst="rect">
            <a:avLst/>
          </a:prstGeom>
          <a:gradFill>
            <a:gsLst>
              <a:gs pos="9000">
                <a:schemeClr val="accent2">
                  <a:lumMod val="60000"/>
                  <a:lumOff val="40000"/>
                  <a:alpha val="67000"/>
                </a:schemeClr>
              </a:gs>
              <a:gs pos="99000">
                <a:schemeClr val="accent2"/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789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100" name="Rectangle 70">
            <a:extLst>
              <a:ext uri="{FF2B5EF4-FFF2-40B4-BE49-F238E27FC236}">
                <a16:creationId xmlns:a16="http://schemas.microsoft.com/office/drawing/2014/main" id="{D4605347-2613-41EB-8B87-A779120652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7334751-3FFE-4A2F-8897-1441BF111B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1" y="457201"/>
            <a:ext cx="5274860" cy="1685750"/>
          </a:xfrm>
        </p:spPr>
        <p:txBody>
          <a:bodyPr anchor="b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200" dirty="0"/>
              <a:t>Few is the number of days to prepare for the end of this life and the start of the next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258BB7-E8D0-48B8-935D-22C58C3516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600152"/>
            <a:ext cx="5155660" cy="3145555"/>
          </a:xfrm>
        </p:spPr>
        <p:txBody>
          <a:bodyPr anchor="t">
            <a:noAutofit/>
          </a:bodyPr>
          <a:lstStyle/>
          <a:p>
            <a:pPr>
              <a:lnSpc>
                <a:spcPct val="110000"/>
              </a:lnSpc>
            </a:pPr>
            <a:r>
              <a:rPr lang="en-US" sz="2100" dirty="0"/>
              <a:t>Ps 90:10-12 “</a:t>
            </a:r>
            <a:r>
              <a:rPr lang="en-US" sz="2100" baseline="30000" dirty="0"/>
              <a:t>10 </a:t>
            </a:r>
            <a:r>
              <a:rPr lang="en-US" sz="2100" dirty="0"/>
              <a:t>The days of our lives </a:t>
            </a:r>
            <a:r>
              <a:rPr lang="en-US" sz="2100" i="1" dirty="0"/>
              <a:t>are</a:t>
            </a:r>
            <a:r>
              <a:rPr lang="en-US" sz="2100" dirty="0"/>
              <a:t> seventy years; And if by reason of strength </a:t>
            </a:r>
            <a:r>
              <a:rPr lang="en-US" sz="2100" i="1" dirty="0"/>
              <a:t>they are</a:t>
            </a:r>
            <a:r>
              <a:rPr lang="en-US" sz="2100" dirty="0"/>
              <a:t> eighty years, Yet their boast </a:t>
            </a:r>
            <a:r>
              <a:rPr lang="en-US" sz="2100" i="1" dirty="0"/>
              <a:t>is</a:t>
            </a:r>
            <a:r>
              <a:rPr lang="en-US" sz="2100" dirty="0"/>
              <a:t> only labor and sorrow; For it is soon cut off, and we fly away. </a:t>
            </a:r>
            <a:r>
              <a:rPr lang="en-US" sz="2100" baseline="30000" dirty="0"/>
              <a:t>11 </a:t>
            </a:r>
            <a:r>
              <a:rPr lang="en-US" sz="2100" dirty="0"/>
              <a:t>Who knows the power of Your anger? For as the fear of You, </a:t>
            </a:r>
            <a:r>
              <a:rPr lang="en-US" sz="2100" i="1" dirty="0"/>
              <a:t>so is</a:t>
            </a:r>
            <a:r>
              <a:rPr lang="en-US" sz="2100" dirty="0"/>
              <a:t> Your wrath. </a:t>
            </a:r>
            <a:r>
              <a:rPr lang="en-US" sz="2100" baseline="30000" dirty="0"/>
              <a:t>12 </a:t>
            </a:r>
            <a:r>
              <a:rPr lang="en-US" sz="2100" dirty="0"/>
              <a:t>So teach </a:t>
            </a:r>
            <a:r>
              <a:rPr lang="en-US" sz="2100" i="1" dirty="0"/>
              <a:t>us</a:t>
            </a:r>
            <a:r>
              <a:rPr lang="en-US" sz="2100" dirty="0"/>
              <a:t> to number our days, That we may gain a heart of wisdom”</a:t>
            </a:r>
          </a:p>
        </p:txBody>
      </p:sp>
      <p:pic>
        <p:nvPicPr>
          <p:cNvPr id="4098" name="Picture 2" descr="HAVING TROUBLE PRIORITIZING? USE 'THE MATRIX' TO SORT IT OUT! | Dr ...">
            <a:extLst>
              <a:ext uri="{FF2B5EF4-FFF2-40B4-BE49-F238E27FC236}">
                <a16:creationId xmlns:a16="http://schemas.microsoft.com/office/drawing/2014/main" id="{B4259574-15D4-410D-9B4A-0B6B860AEEA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643" r="13918" b="-1"/>
          <a:stretch/>
        </p:blipFill>
        <p:spPr bwMode="auto">
          <a:xfrm>
            <a:off x="7103660" y="1"/>
            <a:ext cx="4631140" cy="57457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01" name="Rectangle 72">
            <a:extLst>
              <a:ext uri="{FF2B5EF4-FFF2-40B4-BE49-F238E27FC236}">
                <a16:creationId xmlns:a16="http://schemas.microsoft.com/office/drawing/2014/main" id="{5B03C481-2433-4417-965E-BECB9D12A1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6400799"/>
            <a:ext cx="12192000" cy="456773"/>
          </a:xfrm>
          <a:prstGeom prst="rect">
            <a:avLst/>
          </a:prstGeom>
          <a:gradFill>
            <a:gsLst>
              <a:gs pos="14000">
                <a:schemeClr val="accent4">
                  <a:alpha val="28000"/>
                </a:schemeClr>
              </a:gs>
              <a:gs pos="100000">
                <a:schemeClr val="accent5">
                  <a:alpha val="8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02" name="Rectangle 74">
            <a:extLst>
              <a:ext uri="{FF2B5EF4-FFF2-40B4-BE49-F238E27FC236}">
                <a16:creationId xmlns:a16="http://schemas.microsoft.com/office/drawing/2014/main" id="{A4786A78-84CD-4AC4-B2E4-2BFDC38D7A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038600" y="6400799"/>
            <a:ext cx="8153398" cy="456772"/>
          </a:xfrm>
          <a:prstGeom prst="rect">
            <a:avLst/>
          </a:prstGeom>
          <a:gradFill>
            <a:gsLst>
              <a:gs pos="9000">
                <a:schemeClr val="accent2">
                  <a:lumMod val="60000"/>
                  <a:lumOff val="40000"/>
                  <a:alpha val="50000"/>
                </a:schemeClr>
              </a:gs>
              <a:gs pos="99000">
                <a:schemeClr val="accent2"/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09861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100" name="Rectangle 70">
            <a:extLst>
              <a:ext uri="{FF2B5EF4-FFF2-40B4-BE49-F238E27FC236}">
                <a16:creationId xmlns:a16="http://schemas.microsoft.com/office/drawing/2014/main" id="{D4605347-2613-41EB-8B87-A779120652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7334751-3FFE-4A2F-8897-1441BF111B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1" y="457201"/>
            <a:ext cx="5274860" cy="1685750"/>
          </a:xfrm>
        </p:spPr>
        <p:txBody>
          <a:bodyPr anchor="b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200" dirty="0"/>
              <a:t>Few is the number of days to prepare for the end of this life and the start of the next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258BB7-E8D0-48B8-935D-22C58C3516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600152"/>
            <a:ext cx="5155660" cy="3145555"/>
          </a:xfrm>
        </p:spPr>
        <p:txBody>
          <a:bodyPr anchor="t">
            <a:noAutofit/>
          </a:bodyPr>
          <a:lstStyle/>
          <a:p>
            <a:r>
              <a:rPr lang="en-US" sz="2100" dirty="0"/>
              <a:t>Eph 5:15-17 “</a:t>
            </a:r>
            <a:r>
              <a:rPr lang="en-US" sz="2100" baseline="30000" dirty="0"/>
              <a:t>15 </a:t>
            </a:r>
            <a:r>
              <a:rPr lang="en-US" sz="2100" dirty="0"/>
              <a:t>See then that you walk circumspectly, not as fools but as wise, </a:t>
            </a:r>
            <a:r>
              <a:rPr lang="en-US" sz="2100" baseline="30000" dirty="0"/>
              <a:t>16 </a:t>
            </a:r>
            <a:r>
              <a:rPr lang="en-US" sz="2100" dirty="0"/>
              <a:t>redeeming the time, because the days are evil. </a:t>
            </a:r>
            <a:r>
              <a:rPr lang="en-US" sz="2100" baseline="30000" dirty="0"/>
              <a:t>17 </a:t>
            </a:r>
            <a:r>
              <a:rPr lang="en-US" sz="2100" dirty="0"/>
              <a:t>Therefore do not be unwise, but understand what the will of the Lord </a:t>
            </a:r>
            <a:r>
              <a:rPr lang="en-US" sz="2100" i="1" dirty="0"/>
              <a:t>is.</a:t>
            </a:r>
            <a:r>
              <a:rPr lang="en-US" sz="2100" dirty="0"/>
              <a:t>”</a:t>
            </a:r>
          </a:p>
          <a:p>
            <a:pPr>
              <a:lnSpc>
                <a:spcPct val="110000"/>
              </a:lnSpc>
            </a:pPr>
            <a:endParaRPr lang="en-US" sz="2100" dirty="0"/>
          </a:p>
        </p:txBody>
      </p:sp>
      <p:pic>
        <p:nvPicPr>
          <p:cNvPr id="4098" name="Picture 2" descr="HAVING TROUBLE PRIORITIZING? USE 'THE MATRIX' TO SORT IT OUT! | Dr ...">
            <a:extLst>
              <a:ext uri="{FF2B5EF4-FFF2-40B4-BE49-F238E27FC236}">
                <a16:creationId xmlns:a16="http://schemas.microsoft.com/office/drawing/2014/main" id="{B4259574-15D4-410D-9B4A-0B6B860AEEA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643" r="13918" b="-1"/>
          <a:stretch/>
        </p:blipFill>
        <p:spPr bwMode="auto">
          <a:xfrm>
            <a:off x="7103660" y="1"/>
            <a:ext cx="4631140" cy="57457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01" name="Rectangle 72">
            <a:extLst>
              <a:ext uri="{FF2B5EF4-FFF2-40B4-BE49-F238E27FC236}">
                <a16:creationId xmlns:a16="http://schemas.microsoft.com/office/drawing/2014/main" id="{5B03C481-2433-4417-965E-BECB9D12A1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6400799"/>
            <a:ext cx="12192000" cy="456773"/>
          </a:xfrm>
          <a:prstGeom prst="rect">
            <a:avLst/>
          </a:prstGeom>
          <a:gradFill>
            <a:gsLst>
              <a:gs pos="14000">
                <a:schemeClr val="accent4">
                  <a:alpha val="28000"/>
                </a:schemeClr>
              </a:gs>
              <a:gs pos="100000">
                <a:schemeClr val="accent5">
                  <a:alpha val="8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02" name="Rectangle 74">
            <a:extLst>
              <a:ext uri="{FF2B5EF4-FFF2-40B4-BE49-F238E27FC236}">
                <a16:creationId xmlns:a16="http://schemas.microsoft.com/office/drawing/2014/main" id="{A4786A78-84CD-4AC4-B2E4-2BFDC38D7A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038600" y="6400799"/>
            <a:ext cx="8153398" cy="456772"/>
          </a:xfrm>
          <a:prstGeom prst="rect">
            <a:avLst/>
          </a:prstGeom>
          <a:gradFill>
            <a:gsLst>
              <a:gs pos="9000">
                <a:schemeClr val="accent2">
                  <a:lumMod val="60000"/>
                  <a:lumOff val="40000"/>
                  <a:alpha val="50000"/>
                </a:schemeClr>
              </a:gs>
              <a:gs pos="99000">
                <a:schemeClr val="accent2"/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417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11D6A2A3-F101-46F7-8B6F-1C699CAFE9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01028AB-2949-49C3-BD06-2C888CB922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457200"/>
            <a:ext cx="4911393" cy="1556724"/>
          </a:xfrm>
        </p:spPr>
        <p:txBody>
          <a:bodyPr anchor="b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500"/>
              <a:t>Few is the number of laborers working the harvest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908F8D-D462-45CB-BDD7-91027FB2BF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1" y="2345635"/>
            <a:ext cx="4911392" cy="3583940"/>
          </a:xfrm>
        </p:spPr>
        <p:txBody>
          <a:bodyPr anchor="t">
            <a:normAutofit/>
          </a:bodyPr>
          <a:lstStyle/>
          <a:p>
            <a:r>
              <a:rPr lang="en-US" dirty="0"/>
              <a:t>Mt 9:37-38 “</a:t>
            </a:r>
            <a:r>
              <a:rPr lang="en-US" baseline="30000" dirty="0"/>
              <a:t>37 </a:t>
            </a:r>
            <a:r>
              <a:rPr lang="en-US" dirty="0"/>
              <a:t>Then He said to His disciples, “The harvest truly </a:t>
            </a:r>
            <a:r>
              <a:rPr lang="en-US" i="1" dirty="0"/>
              <a:t>is</a:t>
            </a:r>
            <a:r>
              <a:rPr lang="en-US" dirty="0"/>
              <a:t> plentiful, but the laborers </a:t>
            </a:r>
            <a:r>
              <a:rPr lang="en-US" i="1" dirty="0"/>
              <a:t>are</a:t>
            </a:r>
            <a:r>
              <a:rPr lang="en-US" dirty="0"/>
              <a:t> few. </a:t>
            </a:r>
            <a:r>
              <a:rPr lang="en-US" baseline="30000" dirty="0"/>
              <a:t>38 </a:t>
            </a:r>
            <a:r>
              <a:rPr lang="en-US" dirty="0"/>
              <a:t>Therefore pray the Lord of the harvest to send out laborers into His harvest.”</a:t>
            </a:r>
          </a:p>
        </p:txBody>
      </p:sp>
      <p:pic>
        <p:nvPicPr>
          <p:cNvPr id="5122" name="Picture 2" descr="Matthew 9:37-38 (The Harvest Is Rich but The Workers Are Few ...">
            <a:extLst>
              <a:ext uri="{FF2B5EF4-FFF2-40B4-BE49-F238E27FC236}">
                <a16:creationId xmlns:a16="http://schemas.microsoft.com/office/drawing/2014/main" id="{D26DE60C-DE4B-4ED3-8615-D9F1E01A0A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644639" y="1287034"/>
            <a:ext cx="5090161" cy="38127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3" name="Rectangle 72">
            <a:extLst>
              <a:ext uri="{FF2B5EF4-FFF2-40B4-BE49-F238E27FC236}">
                <a16:creationId xmlns:a16="http://schemas.microsoft.com/office/drawing/2014/main" id="{529E760E-527D-4053-A309-F2BDE12501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3" y="6400800"/>
            <a:ext cx="12191999" cy="457198"/>
          </a:xfrm>
          <a:prstGeom prst="rect">
            <a:avLst/>
          </a:prstGeom>
          <a:gradFill>
            <a:gsLst>
              <a:gs pos="0">
                <a:schemeClr val="accent2"/>
              </a:gs>
              <a:gs pos="100000">
                <a:schemeClr val="accent6">
                  <a:lumMod val="75000"/>
                  <a:alpha val="85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4153D448-4ED1-429A-A28C-8316DE7CAF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038600" y="6400798"/>
            <a:ext cx="8153396" cy="448831"/>
          </a:xfrm>
          <a:prstGeom prst="rect">
            <a:avLst/>
          </a:prstGeom>
          <a:gradFill>
            <a:gsLst>
              <a:gs pos="0">
                <a:schemeClr val="accent5">
                  <a:alpha val="5000"/>
                </a:schemeClr>
              </a:gs>
              <a:gs pos="99000">
                <a:schemeClr val="accent5">
                  <a:alpha val="72000"/>
                </a:schemeClr>
              </a:gs>
            </a:gsLst>
            <a:lin ang="19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96371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11D6A2A3-F101-46F7-8B6F-1C699CAFE9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01028AB-2949-49C3-BD06-2C888CB922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457200"/>
            <a:ext cx="4911393" cy="1556724"/>
          </a:xfrm>
        </p:spPr>
        <p:txBody>
          <a:bodyPr anchor="b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500"/>
              <a:t>Few is the number of laborers working the harvest</a:t>
            </a:r>
          </a:p>
        </p:txBody>
      </p:sp>
      <p:pic>
        <p:nvPicPr>
          <p:cNvPr id="5" name="Content Placeholder 4" descr="A close up of a logo&#10;&#10;Description automatically generated">
            <a:extLst>
              <a:ext uri="{FF2B5EF4-FFF2-40B4-BE49-F238E27FC236}">
                <a16:creationId xmlns:a16="http://schemas.microsoft.com/office/drawing/2014/main" id="{5EBC2394-D7A4-4BE6-A85E-47EBDD5FD74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71600" y="2471125"/>
            <a:ext cx="4724400" cy="2628616"/>
          </a:xfrm>
        </p:spPr>
      </p:pic>
      <p:pic>
        <p:nvPicPr>
          <p:cNvPr id="5122" name="Picture 2" descr="Matthew 9:37-38 (The Harvest Is Rich but The Workers Are Few ...">
            <a:extLst>
              <a:ext uri="{FF2B5EF4-FFF2-40B4-BE49-F238E27FC236}">
                <a16:creationId xmlns:a16="http://schemas.microsoft.com/office/drawing/2014/main" id="{D26DE60C-DE4B-4ED3-8615-D9F1E01A0A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644639" y="1287034"/>
            <a:ext cx="5090161" cy="38127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3" name="Rectangle 72">
            <a:extLst>
              <a:ext uri="{FF2B5EF4-FFF2-40B4-BE49-F238E27FC236}">
                <a16:creationId xmlns:a16="http://schemas.microsoft.com/office/drawing/2014/main" id="{529E760E-527D-4053-A309-F2BDE12501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3" y="6400800"/>
            <a:ext cx="12191999" cy="457198"/>
          </a:xfrm>
          <a:prstGeom prst="rect">
            <a:avLst/>
          </a:prstGeom>
          <a:gradFill>
            <a:gsLst>
              <a:gs pos="0">
                <a:schemeClr val="accent2"/>
              </a:gs>
              <a:gs pos="100000">
                <a:schemeClr val="accent6">
                  <a:lumMod val="75000"/>
                  <a:alpha val="85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4153D448-4ED1-429A-A28C-8316DE7CAF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038600" y="6400798"/>
            <a:ext cx="8153396" cy="448831"/>
          </a:xfrm>
          <a:prstGeom prst="rect">
            <a:avLst/>
          </a:prstGeom>
          <a:gradFill>
            <a:gsLst>
              <a:gs pos="0">
                <a:schemeClr val="accent5">
                  <a:alpha val="5000"/>
                </a:schemeClr>
              </a:gs>
              <a:gs pos="99000">
                <a:schemeClr val="accent5">
                  <a:alpha val="72000"/>
                </a:schemeClr>
              </a:gs>
            </a:gsLst>
            <a:lin ang="19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2168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GradientRiseVTI">
  <a:themeElements>
    <a:clrScheme name="Custom 5">
      <a:dk1>
        <a:sysClr val="windowText" lastClr="000000"/>
      </a:dk1>
      <a:lt1>
        <a:srgbClr val="FFFFFF"/>
      </a:lt1>
      <a:dk2>
        <a:srgbClr val="3C0F3A"/>
      </a:dk2>
      <a:lt2>
        <a:srgbClr val="F1F2F2"/>
      </a:lt2>
      <a:accent1>
        <a:srgbClr val="A6025C"/>
      </a:accent1>
      <a:accent2>
        <a:srgbClr val="92248E"/>
      </a:accent2>
      <a:accent3>
        <a:srgbClr val="DE95C4"/>
      </a:accent3>
      <a:accent4>
        <a:srgbClr val="FE4A00"/>
      </a:accent4>
      <a:accent5>
        <a:srgbClr val="DA002F"/>
      </a:accent5>
      <a:accent6>
        <a:srgbClr val="FF907A"/>
      </a:accent6>
      <a:hlink>
        <a:srgbClr val="CA71E4"/>
      </a:hlink>
      <a:folHlink>
        <a:srgbClr val="E45E49"/>
      </a:folHlink>
    </a:clrScheme>
    <a:fontScheme name="Avenir">
      <a:majorFont>
        <a:latin typeface="Avenir Next LT Pro"/>
        <a:ea typeface=""/>
        <a:cs typeface=""/>
      </a:majorFont>
      <a:minorFont>
        <a:latin typeface="Avenir Next LT Pro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radientRiseVTI" id="{C2FC082F-B444-4222-AF20-78444CCB5722}" vid="{39F213E4-0CBC-40CB-B3F6-8C5562B6B99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361</Words>
  <Application>Microsoft Office PowerPoint</Application>
  <PresentationFormat>Widescreen</PresentationFormat>
  <Paragraphs>14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Avenir Next LT Pro</vt:lpstr>
      <vt:lpstr>Avenir Next LT Pro Light</vt:lpstr>
      <vt:lpstr>GradientRiseVTI</vt:lpstr>
      <vt:lpstr>Thoughts on “few”</vt:lpstr>
      <vt:lpstr>PowerPoint Presentation</vt:lpstr>
      <vt:lpstr>PowerPoint Presentation</vt:lpstr>
      <vt:lpstr>Few is the number of days to prepare for the end of this life and the start of the next</vt:lpstr>
      <vt:lpstr>Few is the number of days to prepare for the end of this life and the start of the next</vt:lpstr>
      <vt:lpstr>Few is the number of days to prepare for the end of this life and the start of the next</vt:lpstr>
      <vt:lpstr>Few is the number of days to prepare for the end of this life and the start of the next</vt:lpstr>
      <vt:lpstr>Few is the number of laborers working the harvest</vt:lpstr>
      <vt:lpstr>Few is the number of laborers working the harvest</vt:lpstr>
      <vt:lpstr>Few is the number of people who will be saved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Many is few?</dc:title>
  <dc:creator>Rob Miller</dc:creator>
  <cp:lastModifiedBy>Rob Miller</cp:lastModifiedBy>
  <cp:revision>4</cp:revision>
  <dcterms:created xsi:type="dcterms:W3CDTF">2020-06-19T20:20:00Z</dcterms:created>
  <dcterms:modified xsi:type="dcterms:W3CDTF">2020-06-19T20:46:43Z</dcterms:modified>
</cp:coreProperties>
</file>