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5" r:id="rId1"/>
  </p:sldMasterIdLst>
  <p:notesMasterIdLst>
    <p:notesMasterId r:id="rId12"/>
  </p:notesMasterIdLst>
  <p:sldIdLst>
    <p:sldId id="258" r:id="rId2"/>
    <p:sldId id="259" r:id="rId3"/>
    <p:sldId id="260" r:id="rId4"/>
    <p:sldId id="261"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CD07B-C227-4DEF-8B16-09BA7D67C930}"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56664-F79A-43B4-B586-F8084CC89FB7}" type="slidenum">
              <a:rPr lang="en-US" smtClean="0"/>
              <a:t>‹#›</a:t>
            </a:fld>
            <a:endParaRPr lang="en-US"/>
          </a:p>
        </p:txBody>
      </p:sp>
    </p:spTree>
    <p:extLst>
      <p:ext uri="{BB962C8B-B14F-4D97-AF65-F5344CB8AC3E}">
        <p14:creationId xmlns:p14="http://schemas.microsoft.com/office/powerpoint/2010/main" val="55145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A98EE3D-8CD1-4C3F-BD1C-C98C9596463C}"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53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7413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70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780419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835895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882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300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589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1361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9263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497495-0637-405E-AE64-5CC7506D51F5}"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57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82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013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815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3096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0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2745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D291B17-9318-49DB-B28B-6E5994AE9581}" type="datetime1">
              <a:rPr lang="en-US" smtClean="0"/>
              <a:t>7/13/2020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25739209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0F82E3E-E291-4077-9561-D03BD8817A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064A9319-91FB-4B4F-815A-A046C6378C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1365E65E-138F-4485-AA9E-188DF346C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2DE2924-A79E-4612-8899-04138000324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594B8494-882E-4FE9-BFAD-2651558746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cxnSp>
        <p:nvCxnSpPr>
          <p:cNvPr id="17" name="Straight Connector 16">
            <a:extLst>
              <a:ext uri="{FF2B5EF4-FFF2-40B4-BE49-F238E27FC236}">
                <a16:creationId xmlns:a16="http://schemas.microsoft.com/office/drawing/2014/main" id="{9A5BFCFB-CCDF-43A8-888F-E16CF73D2F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17E54A9A-C353-44DE-A4F2-CB4451345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0" name="Rectangle 19">
              <a:extLst>
                <a:ext uri="{FF2B5EF4-FFF2-40B4-BE49-F238E27FC236}">
                  <a16:creationId xmlns:a16="http://schemas.microsoft.com/office/drawing/2014/main" id="{D4071868-6980-4C45-83AB-30058637D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16D8F9F-59A6-4BC9-8DFE-ED60618FC6C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2" name="Picture 21">
                <a:extLst>
                  <a:ext uri="{FF2B5EF4-FFF2-40B4-BE49-F238E27FC236}">
                    <a16:creationId xmlns:a16="http://schemas.microsoft.com/office/drawing/2014/main" id="{D9FE5CB9-13CA-4343-BC1A-DA1132B4D79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B973DCF3-9BE0-4E66-8DFE-3FBE025F5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4" name="Picture 23">
                <a:extLst>
                  <a:ext uri="{FF2B5EF4-FFF2-40B4-BE49-F238E27FC236}">
                    <a16:creationId xmlns:a16="http://schemas.microsoft.com/office/drawing/2014/main" id="{D809BA1F-396A-41B1-A897-99476DBA8D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5" name="Picture 24">
                <a:extLst>
                  <a:ext uri="{FF2B5EF4-FFF2-40B4-BE49-F238E27FC236}">
                    <a16:creationId xmlns:a16="http://schemas.microsoft.com/office/drawing/2014/main" id="{FFAB676C-8A11-4B22-BA24-ACB2FB42B0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6" name="TextBox 5">
            <a:extLst>
              <a:ext uri="{FF2B5EF4-FFF2-40B4-BE49-F238E27FC236}">
                <a16:creationId xmlns:a16="http://schemas.microsoft.com/office/drawing/2014/main" id="{C6570629-ABA2-43DA-A67B-14BFDEA0CB35}"/>
              </a:ext>
            </a:extLst>
          </p:cNvPr>
          <p:cNvSpPr txBox="1"/>
          <p:nvPr/>
        </p:nvSpPr>
        <p:spPr>
          <a:xfrm>
            <a:off x="6553770" y="1041401"/>
            <a:ext cx="4538526" cy="2345264"/>
          </a:xfrm>
          <a:prstGeom prst="rect">
            <a:avLst/>
          </a:prstGeom>
        </p:spPr>
        <p:txBody>
          <a:bodyPr vert="horz" lIns="91440" tIns="45720" rIns="91440" bIns="45720" rtlCol="0" anchor="b">
            <a:normAutofit/>
          </a:bodyPr>
          <a:lstStyle/>
          <a:p>
            <a:pPr algn="ctr">
              <a:spcBef>
                <a:spcPct val="0"/>
              </a:spcBef>
              <a:spcAft>
                <a:spcPts val="600"/>
              </a:spcAft>
            </a:pPr>
            <a:r>
              <a:rPr lang="en-US" sz="5400" dirty="0">
                <a:ln w="3175" cmpd="sng">
                  <a:noFill/>
                </a:ln>
                <a:solidFill>
                  <a:schemeClr val="tx1">
                    <a:lumMod val="85000"/>
                    <a:lumOff val="15000"/>
                  </a:schemeClr>
                </a:solidFill>
                <a:latin typeface="+mj-lt"/>
                <a:ea typeface="+mj-ea"/>
                <a:cs typeface="+mj-cs"/>
              </a:rPr>
              <a:t>4:1-20 (Pt 1)</a:t>
            </a:r>
          </a:p>
        </p:txBody>
      </p:sp>
      <p:sp>
        <p:nvSpPr>
          <p:cNvPr id="27" name="Rectangle 26">
            <a:extLst>
              <a:ext uri="{FF2B5EF4-FFF2-40B4-BE49-F238E27FC236}">
                <a16:creationId xmlns:a16="http://schemas.microsoft.com/office/drawing/2014/main" id="{12A3A34B-F13A-40B6-99A9-41598F440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BB864B58-6CDD-4807-91BD-1679706A0471}"/>
              </a:ext>
            </a:extLst>
          </p:cNvPr>
          <p:cNvPicPr>
            <a:picLocks noChangeAspect="1"/>
          </p:cNvPicPr>
          <p:nvPr/>
        </p:nvPicPr>
        <p:blipFill>
          <a:blip r:embed="rId7"/>
          <a:stretch>
            <a:fillRect/>
          </a:stretch>
        </p:blipFill>
        <p:spPr>
          <a:xfrm>
            <a:off x="1657755" y="1410208"/>
            <a:ext cx="3858780" cy="3858780"/>
          </a:xfrm>
          <a:prstGeom prst="rect">
            <a:avLst/>
          </a:prstGeom>
        </p:spPr>
      </p:pic>
      <p:cxnSp>
        <p:nvCxnSpPr>
          <p:cNvPr id="29" name="Straight Connector 28">
            <a:extLst>
              <a:ext uri="{FF2B5EF4-FFF2-40B4-BE49-F238E27FC236}">
                <a16:creationId xmlns:a16="http://schemas.microsoft.com/office/drawing/2014/main" id="{0ADC4750-67CB-4B67-B80F-E157788C03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22983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82D8F-8A80-4578-A7F7-5E6C3438946A}"/>
              </a:ext>
            </a:extLst>
          </p:cNvPr>
          <p:cNvSpPr>
            <a:spLocks noGrp="1"/>
          </p:cNvSpPr>
          <p:nvPr>
            <p:ph type="title"/>
          </p:nvPr>
        </p:nvSpPr>
        <p:spPr/>
        <p:txBody>
          <a:bodyPr>
            <a:normAutofit fontScale="90000"/>
          </a:bodyPr>
          <a:lstStyle/>
          <a:p>
            <a:pPr algn="l"/>
            <a:r>
              <a:rPr lang="en-US" sz="3600" dirty="0"/>
              <a:t>Mark 4:9 “</a:t>
            </a:r>
            <a:r>
              <a:rPr lang="en-US" sz="3600" baseline="30000" dirty="0"/>
              <a:t>9 </a:t>
            </a:r>
            <a:r>
              <a:rPr lang="en-US" sz="3600" dirty="0"/>
              <a:t>And He said to them, “He who has ears to hear, let him hear!”</a:t>
            </a:r>
            <a:br>
              <a:rPr lang="en-US" dirty="0"/>
            </a:br>
            <a:endParaRPr lang="en-US" dirty="0"/>
          </a:p>
        </p:txBody>
      </p:sp>
      <p:sp>
        <p:nvSpPr>
          <p:cNvPr id="3" name="Content Placeholder 2">
            <a:extLst>
              <a:ext uri="{FF2B5EF4-FFF2-40B4-BE49-F238E27FC236}">
                <a16:creationId xmlns:a16="http://schemas.microsoft.com/office/drawing/2014/main" id="{23FF7E24-CEA1-461C-AE3E-E6B355D8887D}"/>
              </a:ext>
            </a:extLst>
          </p:cNvPr>
          <p:cNvSpPr>
            <a:spLocks noGrp="1"/>
          </p:cNvSpPr>
          <p:nvPr>
            <p:ph idx="1"/>
          </p:nvPr>
        </p:nvSpPr>
        <p:spPr/>
        <p:txBody>
          <a:bodyPr/>
          <a:lstStyle/>
          <a:p>
            <a:r>
              <a:rPr lang="en-US" dirty="0"/>
              <a:t>This statement serves as a nice bookend to the statement made back in verse 3 where he tells the people to listen</a:t>
            </a:r>
          </a:p>
          <a:p>
            <a:endParaRPr lang="en-US" dirty="0"/>
          </a:p>
          <a:p>
            <a:r>
              <a:rPr lang="en-US" dirty="0"/>
              <a:t>Listening involves an effort to catch the words that are spoken…to hear is to analyze and truly understand what was said</a:t>
            </a:r>
          </a:p>
          <a:p>
            <a:endParaRPr lang="en-US" dirty="0"/>
          </a:p>
          <a:p>
            <a:r>
              <a:rPr lang="en-US" dirty="0"/>
              <a:t>Observe and take notice of what has been said</a:t>
            </a:r>
          </a:p>
        </p:txBody>
      </p:sp>
    </p:spTree>
    <p:extLst>
      <p:ext uri="{BB962C8B-B14F-4D97-AF65-F5344CB8AC3E}">
        <p14:creationId xmlns:p14="http://schemas.microsoft.com/office/powerpoint/2010/main" val="3219476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27102-A33A-485C-8A6D-13008A9356AA}"/>
              </a:ext>
            </a:extLst>
          </p:cNvPr>
          <p:cNvSpPr>
            <a:spLocks noGrp="1"/>
          </p:cNvSpPr>
          <p:nvPr>
            <p:ph type="title"/>
          </p:nvPr>
        </p:nvSpPr>
        <p:spPr/>
        <p:txBody>
          <a:bodyPr>
            <a:normAutofit/>
          </a:bodyPr>
          <a:lstStyle/>
          <a:p>
            <a:pPr algn="l"/>
            <a:r>
              <a:rPr lang="en-US" sz="2400" dirty="0"/>
              <a:t>Mk 4:1 “4 And again He began to teach by the sea. And a great multitude was gathered to Him, so that He got into a boat and sat </a:t>
            </a:r>
            <a:r>
              <a:rPr lang="en-US" sz="2400" i="1" dirty="0"/>
              <a:t>in it</a:t>
            </a:r>
            <a:r>
              <a:rPr lang="en-US" sz="2400" dirty="0"/>
              <a:t> on the sea; and the whole multitude was on the land facing the sea. </a:t>
            </a:r>
          </a:p>
        </p:txBody>
      </p:sp>
      <p:sp>
        <p:nvSpPr>
          <p:cNvPr id="3" name="Content Placeholder 2">
            <a:extLst>
              <a:ext uri="{FF2B5EF4-FFF2-40B4-BE49-F238E27FC236}">
                <a16:creationId xmlns:a16="http://schemas.microsoft.com/office/drawing/2014/main" id="{0D14BD60-6791-4AF2-98FE-8D1592704915}"/>
              </a:ext>
            </a:extLst>
          </p:cNvPr>
          <p:cNvSpPr>
            <a:spLocks noGrp="1"/>
          </p:cNvSpPr>
          <p:nvPr>
            <p:ph idx="1"/>
          </p:nvPr>
        </p:nvSpPr>
        <p:spPr/>
        <p:txBody>
          <a:bodyPr>
            <a:normAutofit fontScale="92500" lnSpcReduction="20000"/>
          </a:bodyPr>
          <a:lstStyle/>
          <a:p>
            <a:r>
              <a:rPr lang="en-US" dirty="0"/>
              <a:t>Once again, we see great crowds gathering to hear the teachings of Jesus</a:t>
            </a:r>
          </a:p>
          <a:p>
            <a:endParaRPr lang="en-US" dirty="0"/>
          </a:p>
          <a:p>
            <a:r>
              <a:rPr lang="en-US" dirty="0"/>
              <a:t>Jesus takes a boat out into the sea (something He prepared for in 3:9 as well)</a:t>
            </a:r>
          </a:p>
          <a:p>
            <a:endParaRPr lang="en-US" dirty="0"/>
          </a:p>
          <a:p>
            <a:r>
              <a:rPr lang="en-US" dirty="0"/>
              <a:t>Being out in the sea allowed for Him to be slightly apart from the crowd so that all could see Him</a:t>
            </a:r>
          </a:p>
          <a:p>
            <a:endParaRPr lang="en-US" dirty="0"/>
          </a:p>
          <a:p>
            <a:r>
              <a:rPr lang="en-US" dirty="0"/>
              <a:t>Everyone could look in one direction to see Him</a:t>
            </a:r>
          </a:p>
        </p:txBody>
      </p:sp>
    </p:spTree>
    <p:extLst>
      <p:ext uri="{BB962C8B-B14F-4D97-AF65-F5344CB8AC3E}">
        <p14:creationId xmlns:p14="http://schemas.microsoft.com/office/powerpoint/2010/main" val="380873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1B4E0E3F-D379-4FA3-8E37-7BFE4DC37B66}"/>
              </a:ext>
            </a:extLst>
          </p:cNvPr>
          <p:cNvSpPr>
            <a:spLocks noGrp="1"/>
          </p:cNvSpPr>
          <p:nvPr>
            <p:ph type="title"/>
          </p:nvPr>
        </p:nvSpPr>
        <p:spPr>
          <a:xfrm>
            <a:off x="7535825" y="982132"/>
            <a:ext cx="3360772" cy="1303867"/>
          </a:xfrm>
        </p:spPr>
        <p:txBody>
          <a:bodyPr>
            <a:normAutofit/>
          </a:bodyPr>
          <a:lstStyle/>
          <a:p>
            <a:pPr algn="l">
              <a:lnSpc>
                <a:spcPct val="90000"/>
              </a:lnSpc>
            </a:pPr>
            <a:r>
              <a:rPr lang="en-US" sz="2100" dirty="0"/>
              <a:t>Mark 4:2 “</a:t>
            </a:r>
            <a:r>
              <a:rPr lang="en-US" sz="2100" baseline="30000" dirty="0"/>
              <a:t>2 </a:t>
            </a:r>
            <a:r>
              <a:rPr lang="en-US" sz="2100" dirty="0"/>
              <a:t>Then He taught them many things by parables, and said to them in His teaching:</a:t>
            </a:r>
          </a:p>
        </p:txBody>
      </p:sp>
      <p:sp>
        <p:nvSpPr>
          <p:cNvPr id="18" name="Rectangle 17">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id="{BD52B873-07B1-4610-9E3B-7EE8B3BBCD2D}"/>
              </a:ext>
            </a:extLst>
          </p:cNvPr>
          <p:cNvPicPr>
            <a:picLocks noChangeAspect="1"/>
          </p:cNvPicPr>
          <p:nvPr/>
        </p:nvPicPr>
        <p:blipFill>
          <a:blip r:embed="rId5"/>
          <a:stretch>
            <a:fillRect/>
          </a:stretch>
        </p:blipFill>
        <p:spPr>
          <a:xfrm>
            <a:off x="1412683" y="1920927"/>
            <a:ext cx="5278777" cy="2837342"/>
          </a:xfrm>
          <a:prstGeom prst="rect">
            <a:avLst/>
          </a:prstGeom>
        </p:spPr>
      </p:pic>
      <p:cxnSp>
        <p:nvCxnSpPr>
          <p:cNvPr id="20" name="Straight Connector 19">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044DF474-A6A8-4B2C-848F-370460AED4C2}"/>
              </a:ext>
            </a:extLst>
          </p:cNvPr>
          <p:cNvSpPr>
            <a:spLocks noGrp="1"/>
          </p:cNvSpPr>
          <p:nvPr>
            <p:ph idx="1"/>
          </p:nvPr>
        </p:nvSpPr>
        <p:spPr>
          <a:xfrm>
            <a:off x="7535824" y="2556932"/>
            <a:ext cx="3360771" cy="3318936"/>
          </a:xfrm>
        </p:spPr>
        <p:txBody>
          <a:bodyPr>
            <a:normAutofit/>
          </a:bodyPr>
          <a:lstStyle/>
          <a:p>
            <a:r>
              <a:rPr lang="en-US" sz="2200" dirty="0"/>
              <a:t>Parable: comes from the idea of “to set along side”</a:t>
            </a:r>
          </a:p>
          <a:p>
            <a:endParaRPr lang="en-US" sz="2200" dirty="0"/>
          </a:p>
          <a:p>
            <a:r>
              <a:rPr lang="en-US" sz="2200" dirty="0"/>
              <a:t>Jesus used parables to set a spiritual truth alongside a physical truth that would be commonly understood</a:t>
            </a:r>
          </a:p>
        </p:txBody>
      </p:sp>
    </p:spTree>
    <p:extLst>
      <p:ext uri="{BB962C8B-B14F-4D97-AF65-F5344CB8AC3E}">
        <p14:creationId xmlns:p14="http://schemas.microsoft.com/office/powerpoint/2010/main" val="35186121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3291-E4FD-4186-8146-5004AF05EF97}"/>
              </a:ext>
            </a:extLst>
          </p:cNvPr>
          <p:cNvSpPr>
            <a:spLocks noGrp="1"/>
          </p:cNvSpPr>
          <p:nvPr>
            <p:ph type="title"/>
          </p:nvPr>
        </p:nvSpPr>
        <p:spPr/>
        <p:txBody>
          <a:bodyPr>
            <a:normAutofit fontScale="90000"/>
          </a:bodyPr>
          <a:lstStyle/>
          <a:p>
            <a:pPr algn="l"/>
            <a:r>
              <a:rPr lang="en-US" dirty="0"/>
              <a:t>Mark 4:3 “</a:t>
            </a:r>
            <a:r>
              <a:rPr lang="en-US" baseline="30000" dirty="0"/>
              <a:t>3 </a:t>
            </a:r>
            <a:r>
              <a:rPr lang="en-US" dirty="0"/>
              <a:t>“Listen! Behold, a sower went out to sow. </a:t>
            </a:r>
          </a:p>
        </p:txBody>
      </p:sp>
      <p:sp>
        <p:nvSpPr>
          <p:cNvPr id="3" name="Content Placeholder 2">
            <a:extLst>
              <a:ext uri="{FF2B5EF4-FFF2-40B4-BE49-F238E27FC236}">
                <a16:creationId xmlns:a16="http://schemas.microsoft.com/office/drawing/2014/main" id="{8651D4C9-4B06-4FB1-80A6-F96A70D027D9}"/>
              </a:ext>
            </a:extLst>
          </p:cNvPr>
          <p:cNvSpPr>
            <a:spLocks noGrp="1"/>
          </p:cNvSpPr>
          <p:nvPr>
            <p:ph idx="1"/>
          </p:nvPr>
        </p:nvSpPr>
        <p:spPr/>
        <p:txBody>
          <a:bodyPr>
            <a:normAutofit fontScale="92500" lnSpcReduction="10000"/>
          </a:bodyPr>
          <a:lstStyle/>
          <a:p>
            <a:r>
              <a:rPr lang="en-US" dirty="0"/>
              <a:t>Jesus starts His teaching by telling his audience to “Listen!”  He wants the people to pay attention to what is about to be said</a:t>
            </a:r>
          </a:p>
          <a:p>
            <a:endParaRPr lang="en-US" dirty="0"/>
          </a:p>
          <a:p>
            <a:r>
              <a:rPr lang="en-US" dirty="0"/>
              <a:t>Jesus then uses a very simple message that they would understand to begin His teaching</a:t>
            </a:r>
          </a:p>
          <a:p>
            <a:endParaRPr lang="en-US" dirty="0"/>
          </a:p>
          <a:p>
            <a:r>
              <a:rPr lang="en-US" dirty="0"/>
              <a:t>There is nothing stated here that the people were not familiar with or could not understand</a:t>
            </a:r>
          </a:p>
        </p:txBody>
      </p:sp>
    </p:spTree>
    <p:extLst>
      <p:ext uri="{BB962C8B-B14F-4D97-AF65-F5344CB8AC3E}">
        <p14:creationId xmlns:p14="http://schemas.microsoft.com/office/powerpoint/2010/main" val="2618446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3A97822E-11AD-4712-8D59-5AB9BBA60C80}"/>
              </a:ext>
            </a:extLst>
          </p:cNvPr>
          <p:cNvSpPr>
            <a:spLocks noGrp="1"/>
          </p:cNvSpPr>
          <p:nvPr>
            <p:ph type="title"/>
          </p:nvPr>
        </p:nvSpPr>
        <p:spPr>
          <a:xfrm>
            <a:off x="7535825" y="982132"/>
            <a:ext cx="3360772" cy="1303867"/>
          </a:xfrm>
        </p:spPr>
        <p:txBody>
          <a:bodyPr>
            <a:normAutofit/>
          </a:bodyPr>
          <a:lstStyle/>
          <a:p>
            <a:pPr algn="l">
              <a:lnSpc>
                <a:spcPct val="90000"/>
              </a:lnSpc>
            </a:pPr>
            <a:r>
              <a:rPr lang="en-US" sz="2100" dirty="0"/>
              <a:t>Mk 4:4 “</a:t>
            </a:r>
            <a:r>
              <a:rPr lang="en-US" sz="2100" baseline="30000" dirty="0"/>
              <a:t>4 </a:t>
            </a:r>
            <a:r>
              <a:rPr lang="en-US" sz="2100" dirty="0"/>
              <a:t>And it happened, as he sowed, </a:t>
            </a:r>
            <a:r>
              <a:rPr lang="en-US" sz="2100" i="1" dirty="0"/>
              <a:t>that</a:t>
            </a:r>
            <a:r>
              <a:rPr lang="en-US" sz="2100" dirty="0"/>
              <a:t> some </a:t>
            </a:r>
            <a:r>
              <a:rPr lang="en-US" sz="2100" i="1" dirty="0"/>
              <a:t>seed</a:t>
            </a:r>
            <a:r>
              <a:rPr lang="en-US" sz="2100" dirty="0"/>
              <a:t> fell by the wayside; and the bird </a:t>
            </a:r>
            <a:r>
              <a:rPr lang="en-US" sz="2100" baseline="30000" dirty="0"/>
              <a:t>[</a:t>
            </a:r>
            <a:r>
              <a:rPr lang="en-US" sz="2100" dirty="0"/>
              <a:t>of the air came and devoured it.</a:t>
            </a:r>
          </a:p>
        </p:txBody>
      </p:sp>
      <p:sp>
        <p:nvSpPr>
          <p:cNvPr id="18" name="Rectangle 1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ird sitting on top of each other&#10;&#10;Description automatically generated">
            <a:extLst>
              <a:ext uri="{FF2B5EF4-FFF2-40B4-BE49-F238E27FC236}">
                <a16:creationId xmlns:a16="http://schemas.microsoft.com/office/drawing/2014/main" id="{38ACAE1B-7D39-440A-BDA8-185A6CE193F9}"/>
              </a:ext>
            </a:extLst>
          </p:cNvPr>
          <p:cNvPicPr>
            <a:picLocks noChangeAspect="1"/>
          </p:cNvPicPr>
          <p:nvPr/>
        </p:nvPicPr>
        <p:blipFill rotWithShape="1">
          <a:blip r:embed="rId5"/>
          <a:srcRect t="784" b="303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837ED89-D6E6-4D70-91FA-8466E9D9536C}"/>
              </a:ext>
            </a:extLst>
          </p:cNvPr>
          <p:cNvSpPr>
            <a:spLocks noGrp="1"/>
          </p:cNvSpPr>
          <p:nvPr>
            <p:ph idx="1"/>
          </p:nvPr>
        </p:nvSpPr>
        <p:spPr>
          <a:xfrm>
            <a:off x="7535824" y="2556932"/>
            <a:ext cx="3360771" cy="3318936"/>
          </a:xfrm>
        </p:spPr>
        <p:txBody>
          <a:bodyPr>
            <a:normAutofit/>
          </a:bodyPr>
          <a:lstStyle/>
          <a:p>
            <a:r>
              <a:rPr lang="en-US" dirty="0"/>
              <a:t>“The wayside” a road near the edge of a field or a path that ran through the field…either way the ground would be hard due to constant foot traffic</a:t>
            </a:r>
          </a:p>
          <a:p>
            <a:endParaRPr lang="en-US" dirty="0"/>
          </a:p>
        </p:txBody>
      </p:sp>
    </p:spTree>
    <p:extLst>
      <p:ext uri="{BB962C8B-B14F-4D97-AF65-F5344CB8AC3E}">
        <p14:creationId xmlns:p14="http://schemas.microsoft.com/office/powerpoint/2010/main" val="19254768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23" name="Rectangle 1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99DEE77-41FE-4F00-98ED-CB9A001D567D}"/>
              </a:ext>
            </a:extLst>
          </p:cNvPr>
          <p:cNvSpPr>
            <a:spLocks noGrp="1"/>
          </p:cNvSpPr>
          <p:nvPr>
            <p:ph type="title"/>
          </p:nvPr>
        </p:nvSpPr>
        <p:spPr>
          <a:xfrm>
            <a:off x="6094412" y="982132"/>
            <a:ext cx="4802185" cy="1303867"/>
          </a:xfrm>
        </p:spPr>
        <p:txBody>
          <a:bodyPr>
            <a:noAutofit/>
          </a:bodyPr>
          <a:lstStyle/>
          <a:p>
            <a:pPr algn="l">
              <a:lnSpc>
                <a:spcPct val="90000"/>
              </a:lnSpc>
            </a:pPr>
            <a:r>
              <a:rPr lang="en-US" sz="1800" dirty="0"/>
              <a:t>Mk 4:5-6 “</a:t>
            </a:r>
            <a:r>
              <a:rPr lang="en-US" sz="1800" baseline="30000" dirty="0"/>
              <a:t>5 </a:t>
            </a:r>
            <a:r>
              <a:rPr lang="en-US" sz="1800" dirty="0"/>
              <a:t>Some fell on stony ground, where it did not have much earth; and immediately it sprang up because it had no depth of earth. </a:t>
            </a:r>
            <a:r>
              <a:rPr lang="en-US" sz="1800" baseline="30000" dirty="0"/>
              <a:t>6 </a:t>
            </a:r>
            <a:r>
              <a:rPr lang="en-US" sz="1800" dirty="0"/>
              <a:t>But when the sun was up it was scorched, and because it had no root it withered away.</a:t>
            </a:r>
          </a:p>
        </p:txBody>
      </p:sp>
      <p:sp>
        <p:nvSpPr>
          <p:cNvPr id="24" name="Rectangle 1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rock&#10;&#10;Description automatically generated">
            <a:extLst>
              <a:ext uri="{FF2B5EF4-FFF2-40B4-BE49-F238E27FC236}">
                <a16:creationId xmlns:a16="http://schemas.microsoft.com/office/drawing/2014/main" id="{E1CEEFA2-E285-4DB8-820E-B3DED552621A}"/>
              </a:ext>
            </a:extLst>
          </p:cNvPr>
          <p:cNvPicPr>
            <a:picLocks noChangeAspect="1"/>
          </p:cNvPicPr>
          <p:nvPr/>
        </p:nvPicPr>
        <p:blipFill rotWithShape="1">
          <a:blip r:embed="rId5"/>
          <a:srcRect l="14675" r="18262" b="-2"/>
          <a:stretch/>
        </p:blipFill>
        <p:spPr>
          <a:xfrm>
            <a:off x="1412683" y="1410208"/>
            <a:ext cx="3876801" cy="3858780"/>
          </a:xfrm>
          <a:prstGeom prst="rect">
            <a:avLst/>
          </a:prstGeom>
        </p:spPr>
      </p:pic>
      <p:cxnSp>
        <p:nvCxnSpPr>
          <p:cNvPr id="25" name="Straight Connector 1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82C27ED-DA4D-47B2-864D-F400C4A8006E}"/>
              </a:ext>
            </a:extLst>
          </p:cNvPr>
          <p:cNvSpPr>
            <a:spLocks noGrp="1"/>
          </p:cNvSpPr>
          <p:nvPr>
            <p:ph idx="1"/>
          </p:nvPr>
        </p:nvSpPr>
        <p:spPr>
          <a:xfrm>
            <a:off x="6094412" y="2556932"/>
            <a:ext cx="4802184" cy="3318936"/>
          </a:xfrm>
        </p:spPr>
        <p:txBody>
          <a:bodyPr>
            <a:normAutofit/>
          </a:bodyPr>
          <a:lstStyle/>
          <a:p>
            <a:pPr>
              <a:lnSpc>
                <a:spcPct val="90000"/>
              </a:lnSpc>
            </a:pPr>
            <a:r>
              <a:rPr lang="en-US" sz="2200" dirty="0"/>
              <a:t>Stony places are common in Palestine</a:t>
            </a:r>
          </a:p>
          <a:p>
            <a:pPr>
              <a:lnSpc>
                <a:spcPct val="90000"/>
              </a:lnSpc>
            </a:pPr>
            <a:endParaRPr lang="en-US" sz="2200" dirty="0"/>
          </a:p>
          <a:p>
            <a:pPr>
              <a:lnSpc>
                <a:spcPct val="90000"/>
              </a:lnSpc>
            </a:pPr>
            <a:r>
              <a:rPr lang="en-US" sz="2200" dirty="0"/>
              <a:t>Often there will be an outcropping of limestone rock covered by a thin layer of topsoil… the topsoil appears ready to be sown but because there is no depth of soil, as the sun beats down on the plant it withers and dies without producing any fruit</a:t>
            </a:r>
          </a:p>
          <a:p>
            <a:pPr>
              <a:lnSpc>
                <a:spcPct val="90000"/>
              </a:lnSpc>
            </a:pPr>
            <a:endParaRPr lang="en-US" sz="2200" dirty="0"/>
          </a:p>
          <a:p>
            <a:pPr>
              <a:lnSpc>
                <a:spcPct val="90000"/>
              </a:lnSpc>
            </a:pPr>
            <a:endParaRPr lang="en-US" sz="2200" dirty="0"/>
          </a:p>
        </p:txBody>
      </p:sp>
    </p:spTree>
    <p:extLst>
      <p:ext uri="{BB962C8B-B14F-4D97-AF65-F5344CB8AC3E}">
        <p14:creationId xmlns:p14="http://schemas.microsoft.com/office/powerpoint/2010/main" val="1629792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ACD6-AF3F-4051-B088-EFFA28C63980}"/>
              </a:ext>
            </a:extLst>
          </p:cNvPr>
          <p:cNvSpPr>
            <a:spLocks noGrp="1"/>
          </p:cNvSpPr>
          <p:nvPr>
            <p:ph type="title"/>
          </p:nvPr>
        </p:nvSpPr>
        <p:spPr/>
        <p:txBody>
          <a:bodyPr>
            <a:normAutofit/>
          </a:bodyPr>
          <a:lstStyle/>
          <a:p>
            <a:pPr algn="l"/>
            <a:r>
              <a:rPr lang="en-US" sz="3600" dirty="0"/>
              <a:t>Mk 4:7 “</a:t>
            </a:r>
            <a:r>
              <a:rPr lang="en-US" sz="3600" baseline="30000" dirty="0"/>
              <a:t>7 </a:t>
            </a:r>
            <a:r>
              <a:rPr lang="en-US" sz="3600" dirty="0"/>
              <a:t>And some </a:t>
            </a:r>
            <a:r>
              <a:rPr lang="en-US" sz="3600" i="1" dirty="0"/>
              <a:t>seed</a:t>
            </a:r>
            <a:r>
              <a:rPr lang="en-US" sz="3600" dirty="0"/>
              <a:t> fell among thorns; and the thorns grew up and choked it, and it yielded no crop.</a:t>
            </a:r>
          </a:p>
        </p:txBody>
      </p:sp>
      <p:pic>
        <p:nvPicPr>
          <p:cNvPr id="5" name="Content Placeholder 4" descr="A screenshot of a cell phone&#10;&#10;Description automatically generated">
            <a:extLst>
              <a:ext uri="{FF2B5EF4-FFF2-40B4-BE49-F238E27FC236}">
                <a16:creationId xmlns:a16="http://schemas.microsoft.com/office/drawing/2014/main" id="{9E564EC2-B3A1-42EE-A19E-90982048583B}"/>
              </a:ext>
            </a:extLst>
          </p:cNvPr>
          <p:cNvPicPr>
            <a:picLocks noGrp="1" noChangeAspect="1"/>
          </p:cNvPicPr>
          <p:nvPr>
            <p:ph idx="1"/>
          </p:nvPr>
        </p:nvPicPr>
        <p:blipFill rotWithShape="1">
          <a:blip r:embed="rId2"/>
          <a:srcRect l="8339" t="14502" r="8144" b="14690"/>
          <a:stretch/>
        </p:blipFill>
        <p:spPr>
          <a:xfrm>
            <a:off x="1295401" y="2588455"/>
            <a:ext cx="9601195" cy="3287413"/>
          </a:xfrm>
        </p:spPr>
      </p:pic>
    </p:spTree>
    <p:extLst>
      <p:ext uri="{BB962C8B-B14F-4D97-AF65-F5344CB8AC3E}">
        <p14:creationId xmlns:p14="http://schemas.microsoft.com/office/powerpoint/2010/main" val="31858880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1" name="Rectangle 3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33" name="Picture 3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4" name="Rectangle 3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36" name="Picture 3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E39E1C7-628D-409B-AFAD-20E2838382F9}"/>
              </a:ext>
            </a:extLst>
          </p:cNvPr>
          <p:cNvSpPr>
            <a:spLocks noGrp="1"/>
          </p:cNvSpPr>
          <p:nvPr>
            <p:ph type="title"/>
          </p:nvPr>
        </p:nvSpPr>
        <p:spPr>
          <a:xfrm>
            <a:off x="7535825" y="982132"/>
            <a:ext cx="3360772" cy="1303867"/>
          </a:xfrm>
        </p:spPr>
        <p:txBody>
          <a:bodyPr>
            <a:noAutofit/>
          </a:bodyPr>
          <a:lstStyle/>
          <a:p>
            <a:pPr algn="l">
              <a:lnSpc>
                <a:spcPct val="90000"/>
              </a:lnSpc>
            </a:pPr>
            <a:r>
              <a:rPr lang="en-US" sz="1800"/>
              <a:t>Mk 4:8 </a:t>
            </a:r>
            <a:r>
              <a:rPr lang="en-US" sz="1800" dirty="0"/>
              <a:t>“</a:t>
            </a:r>
            <a:r>
              <a:rPr lang="en-US" sz="1800" baseline="30000" dirty="0"/>
              <a:t>8 </a:t>
            </a:r>
            <a:r>
              <a:rPr lang="en-US" sz="1800" dirty="0"/>
              <a:t>But other </a:t>
            </a:r>
            <a:r>
              <a:rPr lang="en-US" sz="1800" i="1" dirty="0"/>
              <a:t>seed</a:t>
            </a:r>
            <a:r>
              <a:rPr lang="en-US" sz="1800" dirty="0"/>
              <a:t> fell on good ground and yielded a crop that sprang up, increased and produced: some thirtyfold, some sixty, and some a hundred.”</a:t>
            </a:r>
          </a:p>
        </p:txBody>
      </p:sp>
      <p:sp>
        <p:nvSpPr>
          <p:cNvPr id="38" name="Rectangle 3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tree&#10;&#10;Description automatically generated">
            <a:extLst>
              <a:ext uri="{FF2B5EF4-FFF2-40B4-BE49-F238E27FC236}">
                <a16:creationId xmlns:a16="http://schemas.microsoft.com/office/drawing/2014/main" id="{6903332F-B53C-47BA-B392-647286F06D9E}"/>
              </a:ext>
            </a:extLst>
          </p:cNvPr>
          <p:cNvPicPr>
            <a:picLocks noChangeAspect="1"/>
          </p:cNvPicPr>
          <p:nvPr/>
        </p:nvPicPr>
        <p:blipFill rotWithShape="1">
          <a:blip r:embed="rId5"/>
          <a:srcRect r="23050" b="-1"/>
          <a:stretch/>
        </p:blipFill>
        <p:spPr>
          <a:xfrm>
            <a:off x="1412683" y="1410208"/>
            <a:ext cx="5278777" cy="3858780"/>
          </a:xfrm>
          <a:prstGeom prst="rect">
            <a:avLst/>
          </a:prstGeom>
        </p:spPr>
      </p:pic>
      <p:cxnSp>
        <p:nvCxnSpPr>
          <p:cNvPr id="40" name="Straight Connector 3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F7C9467-5FAC-4E3C-A17F-696774840D6F}"/>
              </a:ext>
            </a:extLst>
          </p:cNvPr>
          <p:cNvSpPr>
            <a:spLocks noGrp="1"/>
          </p:cNvSpPr>
          <p:nvPr>
            <p:ph idx="1"/>
          </p:nvPr>
        </p:nvSpPr>
        <p:spPr>
          <a:xfrm>
            <a:off x="7535824" y="2556932"/>
            <a:ext cx="3360771" cy="3318936"/>
          </a:xfrm>
        </p:spPr>
        <p:txBody>
          <a:bodyPr>
            <a:normAutofit/>
          </a:bodyPr>
          <a:lstStyle/>
          <a:p>
            <a:pPr>
              <a:lnSpc>
                <a:spcPct val="90000"/>
              </a:lnSpc>
            </a:pPr>
            <a:r>
              <a:rPr lang="en-US" sz="1900" dirty="0"/>
              <a:t>Ground that has been worked and prepared</a:t>
            </a:r>
          </a:p>
          <a:p>
            <a:pPr>
              <a:lnSpc>
                <a:spcPct val="90000"/>
              </a:lnSpc>
            </a:pPr>
            <a:endParaRPr lang="en-US" sz="1900" dirty="0"/>
          </a:p>
          <a:p>
            <a:pPr>
              <a:lnSpc>
                <a:spcPct val="90000"/>
              </a:lnSpc>
            </a:pPr>
            <a:r>
              <a:rPr lang="en-US" sz="1900" dirty="0"/>
              <a:t>The seed germinated within the soil and plant began to grow</a:t>
            </a:r>
          </a:p>
          <a:p>
            <a:pPr>
              <a:lnSpc>
                <a:spcPct val="90000"/>
              </a:lnSpc>
            </a:pPr>
            <a:endParaRPr lang="en-US" sz="1900" dirty="0"/>
          </a:p>
          <a:p>
            <a:pPr>
              <a:lnSpc>
                <a:spcPct val="90000"/>
              </a:lnSpc>
            </a:pPr>
            <a:r>
              <a:rPr lang="en-US" sz="1900" dirty="0"/>
              <a:t>When the plant reached maturity it bore fruit for the sower</a:t>
            </a:r>
          </a:p>
        </p:txBody>
      </p:sp>
    </p:spTree>
    <p:extLst>
      <p:ext uri="{BB962C8B-B14F-4D97-AF65-F5344CB8AC3E}">
        <p14:creationId xmlns:p14="http://schemas.microsoft.com/office/powerpoint/2010/main" val="4193055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E13C2F9C-3329-455F-86A2-D0988400317A}"/>
              </a:ext>
            </a:extLst>
          </p:cNvPr>
          <p:cNvSpPr>
            <a:spLocks noGrp="1"/>
          </p:cNvSpPr>
          <p:nvPr>
            <p:ph type="title"/>
          </p:nvPr>
        </p:nvSpPr>
        <p:spPr>
          <a:xfrm>
            <a:off x="7535825" y="982132"/>
            <a:ext cx="3360772" cy="1303867"/>
          </a:xfrm>
        </p:spPr>
        <p:txBody>
          <a:bodyPr>
            <a:normAutofit fontScale="90000"/>
          </a:bodyPr>
          <a:lstStyle/>
          <a:p>
            <a:pPr algn="l"/>
            <a:r>
              <a:rPr lang="en-US" dirty="0"/>
              <a:t>A look at the seed and soil</a:t>
            </a:r>
          </a:p>
        </p:txBody>
      </p:sp>
      <p:sp>
        <p:nvSpPr>
          <p:cNvPr id="18" name="Rectangle 17">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0B53A327-9EE5-4AD7-AE61-D19A5A71A28B}"/>
              </a:ext>
            </a:extLst>
          </p:cNvPr>
          <p:cNvPicPr>
            <a:picLocks noChangeAspect="1"/>
          </p:cNvPicPr>
          <p:nvPr/>
        </p:nvPicPr>
        <p:blipFill>
          <a:blip r:embed="rId5"/>
          <a:stretch>
            <a:fillRect/>
          </a:stretch>
        </p:blipFill>
        <p:spPr>
          <a:xfrm>
            <a:off x="1412683" y="1584405"/>
            <a:ext cx="5278777" cy="3510386"/>
          </a:xfrm>
          <a:prstGeom prst="rect">
            <a:avLst/>
          </a:prstGeom>
        </p:spPr>
      </p:pic>
      <p:cxnSp>
        <p:nvCxnSpPr>
          <p:cNvPr id="20" name="Straight Connector 19">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443EBD71-82FB-4812-B110-87F384EDAE61}"/>
              </a:ext>
            </a:extLst>
          </p:cNvPr>
          <p:cNvSpPr>
            <a:spLocks noGrp="1"/>
          </p:cNvSpPr>
          <p:nvPr>
            <p:ph idx="1"/>
          </p:nvPr>
        </p:nvSpPr>
        <p:spPr>
          <a:xfrm>
            <a:off x="7535824" y="2556932"/>
            <a:ext cx="3360771" cy="3318936"/>
          </a:xfrm>
        </p:spPr>
        <p:txBody>
          <a:bodyPr>
            <a:normAutofit/>
          </a:bodyPr>
          <a:lstStyle/>
          <a:p>
            <a:pPr>
              <a:lnSpc>
                <a:spcPct val="90000"/>
              </a:lnSpc>
            </a:pPr>
            <a:r>
              <a:rPr lang="en-US" sz="2000" dirty="0"/>
              <a:t>The seed all came from the same place</a:t>
            </a:r>
          </a:p>
          <a:p>
            <a:pPr>
              <a:lnSpc>
                <a:spcPct val="90000"/>
              </a:lnSpc>
            </a:pPr>
            <a:endParaRPr lang="en-US" sz="2000" dirty="0"/>
          </a:p>
          <a:p>
            <a:pPr>
              <a:lnSpc>
                <a:spcPct val="90000"/>
              </a:lnSpc>
            </a:pPr>
            <a:r>
              <a:rPr lang="en-US" sz="2000" dirty="0"/>
              <a:t>The ground which received the seed is what varied</a:t>
            </a:r>
          </a:p>
          <a:p>
            <a:pPr>
              <a:lnSpc>
                <a:spcPct val="90000"/>
              </a:lnSpc>
            </a:pPr>
            <a:endParaRPr lang="en-US" sz="2000" dirty="0"/>
          </a:p>
          <a:p>
            <a:pPr>
              <a:lnSpc>
                <a:spcPct val="90000"/>
              </a:lnSpc>
            </a:pPr>
            <a:r>
              <a:rPr lang="en-US" sz="2000" dirty="0"/>
              <a:t>The emphasis of this story should be on the soil that receives the seed</a:t>
            </a:r>
          </a:p>
        </p:txBody>
      </p:sp>
    </p:spTree>
    <p:extLst>
      <p:ext uri="{BB962C8B-B14F-4D97-AF65-F5344CB8AC3E}">
        <p14:creationId xmlns:p14="http://schemas.microsoft.com/office/powerpoint/2010/main" val="1990383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617</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Garamond</vt:lpstr>
      <vt:lpstr>Organic</vt:lpstr>
      <vt:lpstr>PowerPoint Presentation</vt:lpstr>
      <vt:lpstr>Mk 4:1 “4 And again He began to teach by the sea. And a great multitude was gathered to Him, so that He got into a boat and sat in it on the sea; and the whole multitude was on the land facing the sea. </vt:lpstr>
      <vt:lpstr>Mark 4:2 “2 Then He taught them many things by parables, and said to them in His teaching:</vt:lpstr>
      <vt:lpstr>Mark 4:3 “3 “Listen! Behold, a sower went out to sow. </vt:lpstr>
      <vt:lpstr>Mk 4:4 “4 And it happened, as he sowed, that some seed fell by the wayside; and the bird [of the air came and devoured it.</vt:lpstr>
      <vt:lpstr>Mk 4:5-6 “5 Some fell on stony ground, where it did not have much earth; and immediately it sprang up because it had no depth of earth. 6 But when the sun was up it was scorched, and because it had no root it withered away.</vt:lpstr>
      <vt:lpstr>Mk 4:7 “7 And some seed fell among thorns; and the thorns grew up and choked it, and it yielded no crop.</vt:lpstr>
      <vt:lpstr>Mk 4:8 “8 But other seed fell on good ground and yielded a crop that sprang up, increased and produced: some thirtyfold, some sixty, and some a hundred.”</vt:lpstr>
      <vt:lpstr>A look at the seed and soil</vt:lpstr>
      <vt:lpstr>Mark 4:9 “9 And He said to them, “He who has ears to hear, let him hear!”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Rob Miller</cp:lastModifiedBy>
  <cp:revision>6</cp:revision>
  <dcterms:created xsi:type="dcterms:W3CDTF">2020-07-13T17:59:19Z</dcterms:created>
  <dcterms:modified xsi:type="dcterms:W3CDTF">2020-07-13T18:22:19Z</dcterms:modified>
</cp:coreProperties>
</file>