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3"/>
  </p:notesMasterIdLst>
  <p:sldIdLst>
    <p:sldId id="258"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7/6/2020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7/6/2020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7/6/2020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i="1" dirty="0">
                <a:ln w="3175" cmpd="sng">
                  <a:noFill/>
                </a:ln>
                <a:solidFill>
                  <a:schemeClr val="tx1">
                    <a:lumMod val="85000"/>
                    <a:lumOff val="15000"/>
                  </a:schemeClr>
                </a:solidFill>
                <a:latin typeface="+mj-lt"/>
                <a:ea typeface="+mj-ea"/>
                <a:cs typeface="+mj-cs"/>
              </a:rPr>
              <a:t>3:20-35</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E6CA0E7-B9D0-4D15-84A5-053B43117D49}"/>
              </a:ext>
            </a:extLst>
          </p:cNvPr>
          <p:cNvSpPr>
            <a:spLocks noGrp="1"/>
          </p:cNvSpPr>
          <p:nvPr>
            <p:ph type="title"/>
          </p:nvPr>
        </p:nvSpPr>
        <p:spPr>
          <a:xfrm>
            <a:off x="1295402" y="982132"/>
            <a:ext cx="9601196" cy="1303867"/>
          </a:xfrm>
        </p:spPr>
        <p:txBody>
          <a:bodyPr>
            <a:normAutofit/>
          </a:bodyPr>
          <a:lstStyle/>
          <a:p>
            <a:pPr>
              <a:lnSpc>
                <a:spcPct val="90000"/>
              </a:lnSpc>
            </a:pPr>
            <a:r>
              <a:rPr lang="en-US" sz="2100"/>
              <a:t>“</a:t>
            </a:r>
            <a:r>
              <a:rPr lang="en-US" sz="2100" baseline="30000"/>
              <a:t>31 </a:t>
            </a:r>
            <a:r>
              <a:rPr lang="en-US" sz="2100"/>
              <a:t>Then His brothers and His mother came, and standing outside they sent to Him, calling Him. </a:t>
            </a:r>
            <a:r>
              <a:rPr lang="en-US" sz="2100" baseline="30000"/>
              <a:t>32 </a:t>
            </a:r>
            <a:r>
              <a:rPr lang="en-US" sz="2100"/>
              <a:t>And a multitude was sitting around Him; and they said to Him, “Look, Your mother and Your brothers are outside seeking You.”</a:t>
            </a:r>
            <a:br>
              <a:rPr lang="en-US" sz="2100"/>
            </a:br>
            <a:endParaRPr lang="en-US" sz="2100"/>
          </a:p>
        </p:txBody>
      </p:sp>
      <p:sp>
        <p:nvSpPr>
          <p:cNvPr id="3" name="Content Placeholder 2">
            <a:extLst>
              <a:ext uri="{FF2B5EF4-FFF2-40B4-BE49-F238E27FC236}">
                <a16:creationId xmlns:a16="http://schemas.microsoft.com/office/drawing/2014/main" id="{F0A14B2E-7F9A-4D2B-91EE-6C128BAFB875}"/>
              </a:ext>
            </a:extLst>
          </p:cNvPr>
          <p:cNvSpPr>
            <a:spLocks noGrp="1"/>
          </p:cNvSpPr>
          <p:nvPr>
            <p:ph idx="1"/>
          </p:nvPr>
        </p:nvSpPr>
        <p:spPr>
          <a:xfrm>
            <a:off x="1295401" y="2556932"/>
            <a:ext cx="9601196" cy="3318936"/>
          </a:xfrm>
        </p:spPr>
        <p:txBody>
          <a:bodyPr>
            <a:normAutofit/>
          </a:bodyPr>
          <a:lstStyle/>
          <a:p>
            <a:r>
              <a:rPr lang="en-US" dirty="0"/>
              <a:t>Jesus’ earth family is outside of the multitude alongside His opponents</a:t>
            </a:r>
          </a:p>
          <a:p>
            <a:endParaRPr lang="en-US" dirty="0"/>
          </a:p>
          <a:p>
            <a:r>
              <a:rPr lang="en-US" dirty="0"/>
              <a:t>The family “sent to Him” calling Him</a:t>
            </a:r>
          </a:p>
          <a:p>
            <a:endParaRPr lang="en-US" dirty="0"/>
          </a:p>
          <a:p>
            <a:endParaRPr lang="en-US" dirty="0"/>
          </a:p>
        </p:txBody>
      </p:sp>
    </p:spTree>
    <p:extLst>
      <p:ext uri="{BB962C8B-B14F-4D97-AF65-F5344CB8AC3E}">
        <p14:creationId xmlns:p14="http://schemas.microsoft.com/office/powerpoint/2010/main" val="2881692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F3FF18C-2B0F-470E-98BB-D1E3675EFE85}"/>
              </a:ext>
            </a:extLst>
          </p:cNvPr>
          <p:cNvSpPr>
            <a:spLocks noGrp="1"/>
          </p:cNvSpPr>
          <p:nvPr>
            <p:ph type="title"/>
          </p:nvPr>
        </p:nvSpPr>
        <p:spPr>
          <a:xfrm>
            <a:off x="1295402" y="982132"/>
            <a:ext cx="9601196" cy="1303867"/>
          </a:xfrm>
        </p:spPr>
        <p:txBody>
          <a:bodyPr>
            <a:normAutofit/>
          </a:bodyPr>
          <a:lstStyle/>
          <a:p>
            <a:pPr>
              <a:lnSpc>
                <a:spcPct val="90000"/>
              </a:lnSpc>
            </a:pPr>
            <a:r>
              <a:rPr lang="en-US" sz="2000" dirty="0"/>
              <a:t>“</a:t>
            </a:r>
            <a:r>
              <a:rPr lang="en-US" sz="2000" baseline="30000" dirty="0"/>
              <a:t>33 </a:t>
            </a:r>
            <a:r>
              <a:rPr lang="en-US" sz="2000" dirty="0"/>
              <a:t>But He answered them, saying, “Who is My mother, or My brothers?” </a:t>
            </a:r>
            <a:r>
              <a:rPr lang="en-US" sz="2000" baseline="30000" dirty="0"/>
              <a:t>34 </a:t>
            </a:r>
            <a:r>
              <a:rPr lang="en-US" sz="2000" dirty="0"/>
              <a:t>And He looked around in a circle at those who sat about Him, and said, “Here are My mother and My brothers! </a:t>
            </a:r>
            <a:r>
              <a:rPr lang="en-US" sz="2000" baseline="30000" dirty="0"/>
              <a:t>35 </a:t>
            </a:r>
            <a:r>
              <a:rPr lang="en-US" sz="2000" dirty="0"/>
              <a:t>For whoever does the will of God is My brother and My sister and mother.”</a:t>
            </a:r>
            <a:br>
              <a:rPr lang="en-US" sz="1800" dirty="0"/>
            </a:br>
            <a:endParaRPr lang="en-US" sz="1800" dirty="0"/>
          </a:p>
        </p:txBody>
      </p:sp>
      <p:sp>
        <p:nvSpPr>
          <p:cNvPr id="3" name="Content Placeholder 2">
            <a:extLst>
              <a:ext uri="{FF2B5EF4-FFF2-40B4-BE49-F238E27FC236}">
                <a16:creationId xmlns:a16="http://schemas.microsoft.com/office/drawing/2014/main" id="{81FA1A93-A842-46FA-A32B-8EC535243EDB}"/>
              </a:ext>
            </a:extLst>
          </p:cNvPr>
          <p:cNvSpPr>
            <a:spLocks noGrp="1"/>
          </p:cNvSpPr>
          <p:nvPr>
            <p:ph idx="1"/>
          </p:nvPr>
        </p:nvSpPr>
        <p:spPr>
          <a:xfrm>
            <a:off x="1295401" y="2556932"/>
            <a:ext cx="9601196" cy="3318936"/>
          </a:xfrm>
        </p:spPr>
        <p:txBody>
          <a:bodyPr>
            <a:noAutofit/>
          </a:bodyPr>
          <a:lstStyle/>
          <a:p>
            <a:r>
              <a:rPr lang="en-US" sz="2200" dirty="0"/>
              <a:t>Probably to the surprise of the crowd, Jesus uses this as an opportunity to continue teaching the people</a:t>
            </a:r>
          </a:p>
          <a:p>
            <a:pPr marL="0" indent="0">
              <a:buNone/>
            </a:pPr>
            <a:endParaRPr lang="en-US" sz="2200" dirty="0"/>
          </a:p>
          <a:p>
            <a:r>
              <a:rPr lang="en-US" sz="2200" dirty="0"/>
              <a:t>The lesson is two-fold</a:t>
            </a:r>
          </a:p>
          <a:p>
            <a:pPr lvl="1"/>
            <a:r>
              <a:rPr lang="en-US" sz="2200" dirty="0"/>
              <a:t>Spiritual business take priority over physical business</a:t>
            </a:r>
          </a:p>
          <a:p>
            <a:pPr lvl="1"/>
            <a:r>
              <a:rPr lang="en-US" sz="2200" dirty="0"/>
              <a:t>Spiritual relationships take priority over human relationships… the spiritual family of Jesus takes priority over any earthly, physical relationship</a:t>
            </a:r>
          </a:p>
        </p:txBody>
      </p:sp>
    </p:spTree>
    <p:extLst>
      <p:ext uri="{BB962C8B-B14F-4D97-AF65-F5344CB8AC3E}">
        <p14:creationId xmlns:p14="http://schemas.microsoft.com/office/powerpoint/2010/main" val="220569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DAADF73-9C63-412D-81F3-B09A95937F6C}"/>
              </a:ext>
            </a:extLst>
          </p:cNvPr>
          <p:cNvSpPr>
            <a:spLocks noGrp="1"/>
          </p:cNvSpPr>
          <p:nvPr>
            <p:ph type="title"/>
          </p:nvPr>
        </p:nvSpPr>
        <p:spPr>
          <a:xfrm>
            <a:off x="1295402" y="982132"/>
            <a:ext cx="9601196" cy="1303867"/>
          </a:xfrm>
        </p:spPr>
        <p:txBody>
          <a:bodyPr>
            <a:normAutofit/>
          </a:bodyPr>
          <a:lstStyle/>
          <a:p>
            <a:pPr>
              <a:lnSpc>
                <a:spcPct val="90000"/>
              </a:lnSpc>
            </a:pPr>
            <a:r>
              <a:rPr lang="en-US" sz="4100"/>
              <a:t>“</a:t>
            </a:r>
            <a:r>
              <a:rPr lang="en-US" sz="4100" baseline="30000"/>
              <a:t>20 </a:t>
            </a:r>
            <a:r>
              <a:rPr lang="en-US" sz="4100"/>
              <a:t>Then the multitude came together again, so that they could not so much as eat bread.”</a:t>
            </a:r>
          </a:p>
        </p:txBody>
      </p:sp>
      <p:sp>
        <p:nvSpPr>
          <p:cNvPr id="3" name="Content Placeholder 2">
            <a:extLst>
              <a:ext uri="{FF2B5EF4-FFF2-40B4-BE49-F238E27FC236}">
                <a16:creationId xmlns:a16="http://schemas.microsoft.com/office/drawing/2014/main" id="{657ED4D1-AFB8-4A48-9149-FCCC2CA3E6DE}"/>
              </a:ext>
            </a:extLst>
          </p:cNvPr>
          <p:cNvSpPr>
            <a:spLocks noGrp="1"/>
          </p:cNvSpPr>
          <p:nvPr>
            <p:ph idx="1"/>
          </p:nvPr>
        </p:nvSpPr>
        <p:spPr>
          <a:xfrm>
            <a:off x="1295401" y="2556932"/>
            <a:ext cx="9601196" cy="3318936"/>
          </a:xfrm>
        </p:spPr>
        <p:txBody>
          <a:bodyPr>
            <a:normAutofit/>
          </a:bodyPr>
          <a:lstStyle/>
          <a:p>
            <a:r>
              <a:rPr lang="en-US" dirty="0"/>
              <a:t>Jesus and His disciples have just entered into a house (v 19)</a:t>
            </a:r>
          </a:p>
          <a:p>
            <a:endParaRPr lang="en-US" dirty="0"/>
          </a:p>
          <a:p>
            <a:r>
              <a:rPr lang="en-US" dirty="0"/>
              <a:t>We then see here once again the crown gathering before Him so that He and the disciples don’t even have enough time to rest and eat</a:t>
            </a:r>
          </a:p>
        </p:txBody>
      </p:sp>
    </p:spTree>
    <p:extLst>
      <p:ext uri="{BB962C8B-B14F-4D97-AF65-F5344CB8AC3E}">
        <p14:creationId xmlns:p14="http://schemas.microsoft.com/office/powerpoint/2010/main" val="26804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571A25-7709-40B3-8878-0D3C5B9BD0AC}"/>
              </a:ext>
            </a:extLst>
          </p:cNvPr>
          <p:cNvSpPr>
            <a:spLocks noGrp="1"/>
          </p:cNvSpPr>
          <p:nvPr>
            <p:ph type="title"/>
          </p:nvPr>
        </p:nvSpPr>
        <p:spPr>
          <a:xfrm>
            <a:off x="1295402" y="982132"/>
            <a:ext cx="9601196" cy="1303867"/>
          </a:xfrm>
        </p:spPr>
        <p:txBody>
          <a:bodyPr>
            <a:normAutofit/>
          </a:bodyPr>
          <a:lstStyle/>
          <a:p>
            <a:pPr>
              <a:lnSpc>
                <a:spcPct val="90000"/>
              </a:lnSpc>
            </a:pPr>
            <a:r>
              <a:rPr lang="en-US" sz="3100"/>
              <a:t>“</a:t>
            </a:r>
            <a:r>
              <a:rPr lang="en-US" sz="3100" baseline="30000"/>
              <a:t>21 </a:t>
            </a:r>
            <a:r>
              <a:rPr lang="en-US" sz="3100"/>
              <a:t>But when His own people heard </a:t>
            </a:r>
            <a:r>
              <a:rPr lang="en-US" sz="3100" i="1"/>
              <a:t>about this,</a:t>
            </a:r>
            <a:r>
              <a:rPr lang="en-US" sz="3100"/>
              <a:t> they went out to lay hold of Him, for they said, “He is out of His mind.”</a:t>
            </a:r>
          </a:p>
        </p:txBody>
      </p:sp>
      <p:sp>
        <p:nvSpPr>
          <p:cNvPr id="3" name="Content Placeholder 2">
            <a:extLst>
              <a:ext uri="{FF2B5EF4-FFF2-40B4-BE49-F238E27FC236}">
                <a16:creationId xmlns:a16="http://schemas.microsoft.com/office/drawing/2014/main" id="{382209B5-F547-43C6-8632-AFCAAD32F3A0}"/>
              </a:ext>
            </a:extLst>
          </p:cNvPr>
          <p:cNvSpPr>
            <a:spLocks noGrp="1"/>
          </p:cNvSpPr>
          <p:nvPr>
            <p:ph idx="1"/>
          </p:nvPr>
        </p:nvSpPr>
        <p:spPr>
          <a:xfrm>
            <a:off x="1295401" y="2556932"/>
            <a:ext cx="9601196" cy="3318936"/>
          </a:xfrm>
        </p:spPr>
        <p:txBody>
          <a:bodyPr>
            <a:normAutofit/>
          </a:bodyPr>
          <a:lstStyle/>
          <a:p>
            <a:r>
              <a:rPr lang="en-US" dirty="0"/>
              <a:t>Jesus’ friends came to restrain Him (Lay Hold of)</a:t>
            </a:r>
          </a:p>
          <a:p>
            <a:endParaRPr lang="en-US" dirty="0"/>
          </a:p>
          <a:p>
            <a:r>
              <a:rPr lang="en-US" dirty="0"/>
              <a:t>There is a claim He is out of His mind</a:t>
            </a:r>
          </a:p>
          <a:p>
            <a:pPr lvl="1"/>
            <a:r>
              <a:rPr lang="en-US" dirty="0"/>
              <a:t>He claimed to be God (2:5)</a:t>
            </a:r>
          </a:p>
          <a:p>
            <a:pPr lvl="1"/>
            <a:r>
              <a:rPr lang="en-US" dirty="0"/>
              <a:t>He called men to follow Him everywhere preaching (3:13-18)</a:t>
            </a:r>
          </a:p>
          <a:p>
            <a:pPr lvl="1"/>
            <a:r>
              <a:rPr lang="en-US" dirty="0"/>
              <a:t>He refuses to work as a carpenter for a living and simply trusts God to supply His needs</a:t>
            </a:r>
          </a:p>
        </p:txBody>
      </p:sp>
    </p:spTree>
    <p:extLst>
      <p:ext uri="{BB962C8B-B14F-4D97-AF65-F5344CB8AC3E}">
        <p14:creationId xmlns:p14="http://schemas.microsoft.com/office/powerpoint/2010/main" val="2320888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1EB188-54AC-4EE5-A872-A4B14601D593}"/>
              </a:ext>
            </a:extLst>
          </p:cNvPr>
          <p:cNvSpPr>
            <a:spLocks noGrp="1"/>
          </p:cNvSpPr>
          <p:nvPr>
            <p:ph type="title"/>
          </p:nvPr>
        </p:nvSpPr>
        <p:spPr>
          <a:xfrm>
            <a:off x="1295402" y="982132"/>
            <a:ext cx="9601196" cy="1303867"/>
          </a:xfrm>
        </p:spPr>
        <p:txBody>
          <a:bodyPr>
            <a:normAutofit/>
          </a:bodyPr>
          <a:lstStyle/>
          <a:p>
            <a:pPr>
              <a:lnSpc>
                <a:spcPct val="90000"/>
              </a:lnSpc>
            </a:pPr>
            <a:r>
              <a:rPr lang="en-US" sz="2800"/>
              <a:t>“</a:t>
            </a:r>
            <a:r>
              <a:rPr lang="en-US" sz="2800" baseline="30000"/>
              <a:t>22 </a:t>
            </a:r>
            <a:r>
              <a:rPr lang="en-US" sz="2800"/>
              <a:t>And the scribes who came down from Jerusalem said, “He has Beelzebub,” and, “By the ruler of the demons He casts out demons.”</a:t>
            </a:r>
          </a:p>
        </p:txBody>
      </p:sp>
      <p:sp>
        <p:nvSpPr>
          <p:cNvPr id="3" name="Content Placeholder 2">
            <a:extLst>
              <a:ext uri="{FF2B5EF4-FFF2-40B4-BE49-F238E27FC236}">
                <a16:creationId xmlns:a16="http://schemas.microsoft.com/office/drawing/2014/main" id="{44498712-EA12-4CAA-B668-67FFFE90AAB9}"/>
              </a:ext>
            </a:extLst>
          </p:cNvPr>
          <p:cNvSpPr>
            <a:spLocks noGrp="1"/>
          </p:cNvSpPr>
          <p:nvPr>
            <p:ph idx="1"/>
          </p:nvPr>
        </p:nvSpPr>
        <p:spPr>
          <a:xfrm>
            <a:off x="1295401" y="2556932"/>
            <a:ext cx="9601196" cy="3318936"/>
          </a:xfrm>
        </p:spPr>
        <p:txBody>
          <a:bodyPr>
            <a:normAutofit/>
          </a:bodyPr>
          <a:lstStyle/>
          <a:p>
            <a:pPr>
              <a:lnSpc>
                <a:spcPct val="90000"/>
              </a:lnSpc>
            </a:pPr>
            <a:r>
              <a:rPr lang="en-US" dirty="0"/>
              <a:t>Scribes: Jewish scholars who were experts in the law and its application</a:t>
            </a:r>
          </a:p>
          <a:p>
            <a:pPr>
              <a:lnSpc>
                <a:spcPct val="90000"/>
              </a:lnSpc>
            </a:pPr>
            <a:endParaRPr lang="en-US" dirty="0"/>
          </a:p>
          <a:p>
            <a:pPr>
              <a:lnSpc>
                <a:spcPct val="90000"/>
              </a:lnSpc>
            </a:pPr>
            <a:r>
              <a:rPr lang="en-US" dirty="0"/>
              <a:t>They knew that Jesus could cast out demons and they could not…they couldn’t understand how, so they chose to attack Him</a:t>
            </a:r>
          </a:p>
          <a:p>
            <a:pPr>
              <a:lnSpc>
                <a:spcPct val="90000"/>
              </a:lnSpc>
            </a:pPr>
            <a:endParaRPr lang="en-US" dirty="0"/>
          </a:p>
          <a:p>
            <a:pPr>
              <a:lnSpc>
                <a:spcPct val="90000"/>
              </a:lnSpc>
            </a:pPr>
            <a:r>
              <a:rPr lang="en-US" dirty="0"/>
              <a:t>They recognized if they acknowledge Jesus is working His miracles in the power of God, they would have to follow after Him too</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7389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CAAADA8-13FB-45EB-B4DF-CC4D59745ED9}"/>
              </a:ext>
            </a:extLst>
          </p:cNvPr>
          <p:cNvSpPr>
            <a:spLocks noGrp="1"/>
          </p:cNvSpPr>
          <p:nvPr>
            <p:ph type="title"/>
          </p:nvPr>
        </p:nvSpPr>
        <p:spPr>
          <a:xfrm>
            <a:off x="1295402" y="982132"/>
            <a:ext cx="9601196" cy="1303867"/>
          </a:xfrm>
        </p:spPr>
        <p:txBody>
          <a:bodyPr>
            <a:normAutofit/>
          </a:bodyPr>
          <a:lstStyle/>
          <a:p>
            <a:pPr>
              <a:lnSpc>
                <a:spcPct val="90000"/>
              </a:lnSpc>
            </a:pPr>
            <a:r>
              <a:rPr lang="en-US" sz="3700" dirty="0"/>
              <a:t>“</a:t>
            </a:r>
            <a:r>
              <a:rPr lang="en-US" sz="3700" baseline="30000" dirty="0"/>
              <a:t>23 </a:t>
            </a:r>
            <a:r>
              <a:rPr lang="en-US" sz="3700" dirty="0"/>
              <a:t>So He called them to </a:t>
            </a:r>
            <a:r>
              <a:rPr lang="en-US" sz="3700" i="1" dirty="0"/>
              <a:t>Himself</a:t>
            </a:r>
            <a:r>
              <a:rPr lang="en-US" sz="3700" dirty="0"/>
              <a:t> and said to them in parables: “How can Satan cast out Satan?”</a:t>
            </a:r>
          </a:p>
        </p:txBody>
      </p:sp>
      <p:sp>
        <p:nvSpPr>
          <p:cNvPr id="3" name="Content Placeholder 2">
            <a:extLst>
              <a:ext uri="{FF2B5EF4-FFF2-40B4-BE49-F238E27FC236}">
                <a16:creationId xmlns:a16="http://schemas.microsoft.com/office/drawing/2014/main" id="{C574DE73-093C-424E-9EB5-DAB0DA336FC9}"/>
              </a:ext>
            </a:extLst>
          </p:cNvPr>
          <p:cNvSpPr>
            <a:spLocks noGrp="1"/>
          </p:cNvSpPr>
          <p:nvPr>
            <p:ph idx="1"/>
          </p:nvPr>
        </p:nvSpPr>
        <p:spPr>
          <a:xfrm>
            <a:off x="1295401" y="2556932"/>
            <a:ext cx="9601196" cy="3318936"/>
          </a:xfrm>
        </p:spPr>
        <p:txBody>
          <a:bodyPr>
            <a:normAutofit/>
          </a:bodyPr>
          <a:lstStyle/>
          <a:p>
            <a:r>
              <a:rPr lang="en-US" dirty="0"/>
              <a:t>Jesus refutes their accusations through the use of parables</a:t>
            </a:r>
          </a:p>
          <a:p>
            <a:endParaRPr lang="en-US" dirty="0"/>
          </a:p>
          <a:p>
            <a:r>
              <a:rPr lang="en-US" dirty="0"/>
              <a:t>The question of Satan casting out Satan shows the how their accusation makes no sense</a:t>
            </a:r>
          </a:p>
          <a:p>
            <a:endParaRPr lang="en-US" dirty="0"/>
          </a:p>
          <a:p>
            <a:r>
              <a:rPr lang="en-US" dirty="0"/>
              <a:t>For Satan to oppose himself would be self-destructive </a:t>
            </a:r>
          </a:p>
        </p:txBody>
      </p:sp>
    </p:spTree>
    <p:extLst>
      <p:ext uri="{BB962C8B-B14F-4D97-AF65-F5344CB8AC3E}">
        <p14:creationId xmlns:p14="http://schemas.microsoft.com/office/powerpoint/2010/main" val="2404088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F804936-728E-4BBA-B377-009DE38FE60B}"/>
              </a:ext>
            </a:extLst>
          </p:cNvPr>
          <p:cNvSpPr>
            <a:spLocks noGrp="1"/>
          </p:cNvSpPr>
          <p:nvPr>
            <p:ph type="title"/>
          </p:nvPr>
        </p:nvSpPr>
        <p:spPr>
          <a:xfrm>
            <a:off x="1295402" y="982132"/>
            <a:ext cx="9601196" cy="1303867"/>
          </a:xfrm>
        </p:spPr>
        <p:txBody>
          <a:bodyPr>
            <a:normAutofit/>
          </a:bodyPr>
          <a:lstStyle/>
          <a:p>
            <a:pPr>
              <a:lnSpc>
                <a:spcPct val="90000"/>
              </a:lnSpc>
            </a:pPr>
            <a:r>
              <a:rPr lang="en-US" sz="2800" dirty="0"/>
              <a:t>“</a:t>
            </a:r>
            <a:r>
              <a:rPr lang="en-US" sz="2800" baseline="30000" dirty="0"/>
              <a:t>24 </a:t>
            </a:r>
            <a:r>
              <a:rPr lang="en-US" sz="2800" dirty="0"/>
              <a:t>If a kingdom is divided against itself, that kingdom cannot stand. </a:t>
            </a:r>
            <a:r>
              <a:rPr lang="en-US" sz="2800" baseline="30000" dirty="0"/>
              <a:t>25 </a:t>
            </a:r>
            <a:r>
              <a:rPr lang="en-US" sz="2800" dirty="0"/>
              <a:t>And if a house is divided against itself, that house cannot stand. </a:t>
            </a:r>
          </a:p>
        </p:txBody>
      </p:sp>
      <p:sp>
        <p:nvSpPr>
          <p:cNvPr id="3" name="Content Placeholder 2">
            <a:extLst>
              <a:ext uri="{FF2B5EF4-FFF2-40B4-BE49-F238E27FC236}">
                <a16:creationId xmlns:a16="http://schemas.microsoft.com/office/drawing/2014/main" id="{BFDD11F6-C8C2-48FA-A5D8-5EC42DA09E43}"/>
              </a:ext>
            </a:extLst>
          </p:cNvPr>
          <p:cNvSpPr>
            <a:spLocks noGrp="1"/>
          </p:cNvSpPr>
          <p:nvPr>
            <p:ph idx="1"/>
          </p:nvPr>
        </p:nvSpPr>
        <p:spPr>
          <a:xfrm>
            <a:off x="1295401" y="2556932"/>
            <a:ext cx="9601196" cy="3318936"/>
          </a:xfrm>
        </p:spPr>
        <p:txBody>
          <a:bodyPr>
            <a:normAutofit/>
          </a:bodyPr>
          <a:lstStyle/>
          <a:p>
            <a:r>
              <a:rPr lang="en-US" dirty="0"/>
              <a:t>When there is strife and war within a kingdom its stability is compromised</a:t>
            </a:r>
          </a:p>
          <a:p>
            <a:endParaRPr lang="en-US" dirty="0"/>
          </a:p>
          <a:p>
            <a:r>
              <a:rPr lang="en-US" dirty="0"/>
              <a:t>For a kingdom to stand it must be united</a:t>
            </a:r>
          </a:p>
          <a:p>
            <a:endParaRPr lang="en-US" dirty="0"/>
          </a:p>
          <a:p>
            <a:r>
              <a:rPr lang="en-US" dirty="0"/>
              <a:t>If a mother and father are divided the family unit is on a path to destruction</a:t>
            </a:r>
          </a:p>
        </p:txBody>
      </p:sp>
    </p:spTree>
    <p:extLst>
      <p:ext uri="{BB962C8B-B14F-4D97-AF65-F5344CB8AC3E}">
        <p14:creationId xmlns:p14="http://schemas.microsoft.com/office/powerpoint/2010/main" val="3789682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171538-DEC8-4BD0-B0BA-883A71FBF485}"/>
              </a:ext>
            </a:extLst>
          </p:cNvPr>
          <p:cNvSpPr>
            <a:spLocks noGrp="1"/>
          </p:cNvSpPr>
          <p:nvPr>
            <p:ph type="title"/>
          </p:nvPr>
        </p:nvSpPr>
        <p:spPr>
          <a:xfrm>
            <a:off x="1295402" y="982132"/>
            <a:ext cx="9601196" cy="1303867"/>
          </a:xfrm>
        </p:spPr>
        <p:txBody>
          <a:bodyPr>
            <a:normAutofit/>
          </a:bodyPr>
          <a:lstStyle/>
          <a:p>
            <a:pPr>
              <a:lnSpc>
                <a:spcPct val="90000"/>
              </a:lnSpc>
            </a:pPr>
            <a:r>
              <a:rPr lang="en-US" sz="3700" dirty="0"/>
              <a:t>“</a:t>
            </a:r>
            <a:r>
              <a:rPr lang="en-US" sz="3700" baseline="30000" dirty="0"/>
              <a:t>26 </a:t>
            </a:r>
            <a:r>
              <a:rPr lang="en-US" sz="3700" dirty="0"/>
              <a:t>And if Satan has risen up against himself, and is divided, he cannot stand, but has an end.”</a:t>
            </a:r>
          </a:p>
        </p:txBody>
      </p:sp>
      <p:sp>
        <p:nvSpPr>
          <p:cNvPr id="3" name="Content Placeholder 2">
            <a:extLst>
              <a:ext uri="{FF2B5EF4-FFF2-40B4-BE49-F238E27FC236}">
                <a16:creationId xmlns:a16="http://schemas.microsoft.com/office/drawing/2014/main" id="{9926B40F-4206-44D1-A2EA-230EEDF71743}"/>
              </a:ext>
            </a:extLst>
          </p:cNvPr>
          <p:cNvSpPr>
            <a:spLocks noGrp="1"/>
          </p:cNvSpPr>
          <p:nvPr>
            <p:ph idx="1"/>
          </p:nvPr>
        </p:nvSpPr>
        <p:spPr>
          <a:xfrm>
            <a:off x="1295401" y="2556932"/>
            <a:ext cx="9601196" cy="3318936"/>
          </a:xfrm>
        </p:spPr>
        <p:txBody>
          <a:bodyPr>
            <a:normAutofit/>
          </a:bodyPr>
          <a:lstStyle/>
          <a:p>
            <a:r>
              <a:rPr lang="en-US" dirty="0"/>
              <a:t>If Satan was against himself, who would want to follow him?</a:t>
            </a:r>
          </a:p>
          <a:p>
            <a:endParaRPr lang="en-US" dirty="0"/>
          </a:p>
          <a:p>
            <a:r>
              <a:rPr lang="en-US" dirty="0"/>
              <a:t>Satan’s ability to rule the demons would not be able to reign as head of the demonic world</a:t>
            </a:r>
          </a:p>
        </p:txBody>
      </p:sp>
    </p:spTree>
    <p:extLst>
      <p:ext uri="{BB962C8B-B14F-4D97-AF65-F5344CB8AC3E}">
        <p14:creationId xmlns:p14="http://schemas.microsoft.com/office/powerpoint/2010/main" val="54904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31230F1-63EB-4B52-8351-D14996B87D65}"/>
              </a:ext>
            </a:extLst>
          </p:cNvPr>
          <p:cNvSpPr>
            <a:spLocks noGrp="1"/>
          </p:cNvSpPr>
          <p:nvPr>
            <p:ph type="title"/>
          </p:nvPr>
        </p:nvSpPr>
        <p:spPr>
          <a:xfrm>
            <a:off x="1295402" y="982132"/>
            <a:ext cx="9601196" cy="1303867"/>
          </a:xfrm>
        </p:spPr>
        <p:txBody>
          <a:bodyPr>
            <a:normAutofit/>
          </a:bodyPr>
          <a:lstStyle/>
          <a:p>
            <a:pPr>
              <a:lnSpc>
                <a:spcPct val="90000"/>
              </a:lnSpc>
            </a:pPr>
            <a:r>
              <a:rPr lang="en-US" sz="2800" dirty="0"/>
              <a:t>“</a:t>
            </a:r>
            <a:r>
              <a:rPr lang="en-US" sz="2800" baseline="30000" dirty="0"/>
              <a:t>27 </a:t>
            </a:r>
            <a:r>
              <a:rPr lang="en-US" sz="2800" dirty="0"/>
              <a:t>No one can enter a strong man’s house and plunder his goods, unless he first binds the strong man. And then he will plunder his house.</a:t>
            </a:r>
          </a:p>
        </p:txBody>
      </p:sp>
      <p:sp>
        <p:nvSpPr>
          <p:cNvPr id="3" name="Content Placeholder 2">
            <a:extLst>
              <a:ext uri="{FF2B5EF4-FFF2-40B4-BE49-F238E27FC236}">
                <a16:creationId xmlns:a16="http://schemas.microsoft.com/office/drawing/2014/main" id="{30648313-A5CF-411F-BF7E-672EAD4258CB}"/>
              </a:ext>
            </a:extLst>
          </p:cNvPr>
          <p:cNvSpPr>
            <a:spLocks noGrp="1"/>
          </p:cNvSpPr>
          <p:nvPr>
            <p:ph idx="1"/>
          </p:nvPr>
        </p:nvSpPr>
        <p:spPr>
          <a:xfrm>
            <a:off x="1295401" y="2556932"/>
            <a:ext cx="9601196" cy="3318936"/>
          </a:xfrm>
        </p:spPr>
        <p:txBody>
          <a:bodyPr>
            <a:normAutofit/>
          </a:bodyPr>
          <a:lstStyle/>
          <a:p>
            <a:r>
              <a:rPr lang="en-US" dirty="0"/>
              <a:t>Jesus uses an illustration that in order plunder a strong man’s home you must first be able to overcome him</a:t>
            </a:r>
          </a:p>
          <a:p>
            <a:endParaRPr lang="en-US" dirty="0"/>
          </a:p>
          <a:p>
            <a:r>
              <a:rPr lang="en-US" dirty="0"/>
              <a:t>The illustration shows Satan as the “strong man” who is trying to protect his goods, and Jesus as the one who has the power to overcome the “strong man” and plunder his home.  Jesus has the power to remove souls from the kingdom of Satan</a:t>
            </a:r>
          </a:p>
        </p:txBody>
      </p:sp>
    </p:spTree>
    <p:extLst>
      <p:ext uri="{BB962C8B-B14F-4D97-AF65-F5344CB8AC3E}">
        <p14:creationId xmlns:p14="http://schemas.microsoft.com/office/powerpoint/2010/main" val="1370346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C43FCE-51BF-46A3-8EFC-89B800194966}"/>
              </a:ext>
            </a:extLst>
          </p:cNvPr>
          <p:cNvSpPr>
            <a:spLocks noGrp="1"/>
          </p:cNvSpPr>
          <p:nvPr>
            <p:ph type="title"/>
          </p:nvPr>
        </p:nvSpPr>
        <p:spPr>
          <a:xfrm>
            <a:off x="1295402" y="982132"/>
            <a:ext cx="9601196" cy="1303867"/>
          </a:xfrm>
        </p:spPr>
        <p:txBody>
          <a:bodyPr>
            <a:normAutofit/>
          </a:bodyPr>
          <a:lstStyle/>
          <a:p>
            <a:pPr>
              <a:lnSpc>
                <a:spcPct val="90000"/>
              </a:lnSpc>
            </a:pPr>
            <a:r>
              <a:rPr lang="en-US" sz="2400"/>
              <a:t>“</a:t>
            </a:r>
            <a:r>
              <a:rPr lang="en-US" sz="2400" baseline="30000"/>
              <a:t>28 </a:t>
            </a:r>
            <a:r>
              <a:rPr lang="en-US" sz="2400"/>
              <a:t>“Assuredly, I say to you, all sins will be forgiven the sons of men, and whatever blasphemies they may utter; </a:t>
            </a:r>
            <a:r>
              <a:rPr lang="en-US" sz="2400" baseline="30000"/>
              <a:t>29 </a:t>
            </a:r>
            <a:r>
              <a:rPr lang="en-US" sz="2400"/>
              <a:t>but he who blasphemes against the Holy Spirit never has forgiveness, but is subject to eternal condemnation”—</a:t>
            </a:r>
          </a:p>
        </p:txBody>
      </p:sp>
      <p:sp>
        <p:nvSpPr>
          <p:cNvPr id="3" name="Content Placeholder 2">
            <a:extLst>
              <a:ext uri="{FF2B5EF4-FFF2-40B4-BE49-F238E27FC236}">
                <a16:creationId xmlns:a16="http://schemas.microsoft.com/office/drawing/2014/main" id="{56533654-64C2-454E-B265-B7538E0D3070}"/>
              </a:ext>
            </a:extLst>
          </p:cNvPr>
          <p:cNvSpPr>
            <a:spLocks noGrp="1"/>
          </p:cNvSpPr>
          <p:nvPr>
            <p:ph idx="1"/>
          </p:nvPr>
        </p:nvSpPr>
        <p:spPr>
          <a:xfrm>
            <a:off x="1295401" y="2556932"/>
            <a:ext cx="9601196" cy="3318936"/>
          </a:xfrm>
        </p:spPr>
        <p:txBody>
          <a:bodyPr>
            <a:normAutofit/>
          </a:bodyPr>
          <a:lstStyle/>
          <a:p>
            <a:r>
              <a:rPr lang="en-US" dirty="0"/>
              <a:t>The sin that can be forgiven: All sin and blaspheme</a:t>
            </a:r>
          </a:p>
          <a:p>
            <a:endParaRPr lang="en-US" dirty="0"/>
          </a:p>
          <a:p>
            <a:r>
              <a:rPr lang="en-US" dirty="0"/>
              <a:t>The sin that can never be forgiven: Blaspheme against the Holy Spirit</a:t>
            </a:r>
          </a:p>
          <a:p>
            <a:pPr lvl="1"/>
            <a:r>
              <a:rPr lang="en-US" dirty="0"/>
              <a:t>When a person chooses to deliberately and disrespectfully slander the Holy Spirit they are intentionally negating and forfeiting any possibility of present and future forgiveness of sins because he completely rejects God’s method of teaching and method of salvation…</a:t>
            </a:r>
          </a:p>
          <a:p>
            <a:pPr lvl="1"/>
            <a:r>
              <a:rPr lang="en-US" dirty="0"/>
              <a:t>This sin cannot be forgiven because there is no request to have it forgiven</a:t>
            </a:r>
          </a:p>
        </p:txBody>
      </p:sp>
    </p:spTree>
    <p:extLst>
      <p:ext uri="{BB962C8B-B14F-4D97-AF65-F5344CB8AC3E}">
        <p14:creationId xmlns:p14="http://schemas.microsoft.com/office/powerpoint/2010/main" val="3059321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835</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PowerPoint Presentation</vt:lpstr>
      <vt:lpstr>“20 Then the multitude came together again, so that they could not so much as eat bread.”</vt:lpstr>
      <vt:lpstr>“21 But when His own people heard about this, they went out to lay hold of Him, for they said, “He is out of His mind.”</vt:lpstr>
      <vt:lpstr>“22 And the scribes who came down from Jerusalem said, “He has Beelzebub,” and, “By the ruler of the demons He casts out demons.”</vt:lpstr>
      <vt:lpstr>“23 So He called them to Himself and said to them in parables: “How can Satan cast out Satan?”</vt:lpstr>
      <vt:lpstr>“24 If a kingdom is divided against itself, that kingdom cannot stand. 25 And if a house is divided against itself, that house cannot stand. </vt:lpstr>
      <vt:lpstr>“26 And if Satan has risen up against himself, and is divided, he cannot stand, but has an end.”</vt:lpstr>
      <vt:lpstr>“27 No one can enter a strong man’s house and plunder his goods, unless he first binds the strong man. And then he will plunder his house.</vt:lpstr>
      <vt:lpstr>“28 “Assuredly, I say to you, all sins will be forgiven the sons of men, and whatever blasphemies they may utter; 29 but he who blasphemes against the Holy Spirit never has forgiveness, but is subject to eternal condemnation”—</vt:lpstr>
      <vt:lpstr>“31 Then His brothers and His mother came, and standing outside they sent to Him, calling Him. 32 And a multitude was sitting around Him; and they said to Him, “Look, Your mother and Your brothers are outside seeking You.” </vt:lpstr>
      <vt:lpstr>“33 But He answered them, saying, “Who is My mother, or My brothers?” 34 And He looked around in a circle at those who sat about Him, and said, “Here are My mother and My brothers! 35 For whoever does the will of God is My brother and My sister and mother.”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3</cp:revision>
  <dcterms:created xsi:type="dcterms:W3CDTF">2020-07-07T14:36:56Z</dcterms:created>
  <dcterms:modified xsi:type="dcterms:W3CDTF">2020-07-07T14:56:06Z</dcterms:modified>
</cp:coreProperties>
</file>