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56C7C0-C5A5-416C-9040-5510445969C0}" v="15" dt="2020-06-11T20:27:41.5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84" y="24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6/11/2020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6663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6/11/2020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47756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6/11/2020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74906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6/11/2020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29456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6/11/2020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30695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6/11/2020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3144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6/11/2020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59795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6/11/2020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9477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6/11/2020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26987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6/11/2020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20489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6/11/2020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05388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6/11/2020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58702862"/>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sitting, table, wooden, bench&#10;&#10;Description automatically generated">
            <a:extLst>
              <a:ext uri="{FF2B5EF4-FFF2-40B4-BE49-F238E27FC236}">
                <a16:creationId xmlns:a16="http://schemas.microsoft.com/office/drawing/2014/main" id="{E2CDC11D-15B0-44B8-8FB3-06BE9E4B9ED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3047" y="10"/>
            <a:ext cx="12191999" cy="6857990"/>
          </a:xfrm>
          <a:prstGeom prst="rect">
            <a:avLst/>
          </a:prstGeom>
        </p:spPr>
      </p:pic>
      <p:sp>
        <p:nvSpPr>
          <p:cNvPr id="10" name="Rectangle 9">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2">
                  <a:alpha val="0"/>
                </a:schemeClr>
              </a:gs>
              <a:gs pos="50000">
                <a:schemeClr val="tx2">
                  <a:alpha val="35000"/>
                </a:schemeClr>
              </a:gs>
              <a:gs pos="100000">
                <a:schemeClr val="tx2">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1BE66B-FD61-4E34-BF13-ED3A0862FB95}"/>
              </a:ext>
            </a:extLst>
          </p:cNvPr>
          <p:cNvSpPr>
            <a:spLocks noGrp="1"/>
          </p:cNvSpPr>
          <p:nvPr>
            <p:ph type="ctrTitle"/>
          </p:nvPr>
        </p:nvSpPr>
        <p:spPr>
          <a:xfrm>
            <a:off x="643466" y="643467"/>
            <a:ext cx="10905059" cy="3330353"/>
          </a:xfrm>
          <a:effectLst>
            <a:outerShdw blurRad="50800" dist="38100" dir="2700000" algn="tl" rotWithShape="0">
              <a:prstClr val="black">
                <a:alpha val="40000"/>
              </a:prstClr>
            </a:outerShdw>
          </a:effectLst>
        </p:spPr>
        <p:txBody>
          <a:bodyPr>
            <a:normAutofit/>
          </a:bodyPr>
          <a:lstStyle/>
          <a:p>
            <a:pPr algn="ctr"/>
            <a:r>
              <a:rPr lang="en-US" sz="4000" dirty="0">
                <a:solidFill>
                  <a:srgbClr val="FF0000"/>
                </a:solidFill>
              </a:rPr>
              <a:t>Lessons from the Life of Samson</a:t>
            </a:r>
          </a:p>
        </p:txBody>
      </p:sp>
      <p:sp>
        <p:nvSpPr>
          <p:cNvPr id="3" name="Subtitle 2">
            <a:extLst>
              <a:ext uri="{FF2B5EF4-FFF2-40B4-BE49-F238E27FC236}">
                <a16:creationId xmlns:a16="http://schemas.microsoft.com/office/drawing/2014/main" id="{E421235F-AA15-400C-A6EA-6C0C31B82C3F}"/>
              </a:ext>
            </a:extLst>
          </p:cNvPr>
          <p:cNvSpPr>
            <a:spLocks noGrp="1"/>
          </p:cNvSpPr>
          <p:nvPr>
            <p:ph type="subTitle" idx="1"/>
          </p:nvPr>
        </p:nvSpPr>
        <p:spPr>
          <a:xfrm>
            <a:off x="643466" y="4133135"/>
            <a:ext cx="10902016" cy="1454510"/>
          </a:xfrm>
          <a:effectLst>
            <a:outerShdw blurRad="50800" dist="38100" dir="2700000" algn="tl" rotWithShape="0">
              <a:prstClr val="black">
                <a:alpha val="40000"/>
              </a:prstClr>
            </a:outerShdw>
          </a:effectLst>
        </p:spPr>
        <p:txBody>
          <a:bodyPr>
            <a:normAutofit/>
          </a:bodyPr>
          <a:lstStyle/>
          <a:p>
            <a:pPr algn="ctr"/>
            <a:endParaRPr lang="en-US" sz="1800" dirty="0">
              <a:solidFill>
                <a:schemeClr val="bg1"/>
              </a:solidFill>
            </a:endParaRPr>
          </a:p>
        </p:txBody>
      </p:sp>
      <p:cxnSp>
        <p:nvCxnSpPr>
          <p:cNvPr id="12" name="Straight Connector 11">
            <a:extLst>
              <a:ext uri="{FF2B5EF4-FFF2-40B4-BE49-F238E27FC236}">
                <a16:creationId xmlns:a16="http://schemas.microsoft.com/office/drawing/2014/main" id="{34E5597F-CE67-4085-9548-E6A8036DA3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755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452BC-E938-485B-A5C1-5AD96EF7D6E0}"/>
              </a:ext>
            </a:extLst>
          </p:cNvPr>
          <p:cNvSpPr>
            <a:spLocks noGrp="1"/>
          </p:cNvSpPr>
          <p:nvPr>
            <p:ph type="title"/>
          </p:nvPr>
        </p:nvSpPr>
        <p:spPr/>
        <p:txBody>
          <a:bodyPr>
            <a:normAutofit fontScale="90000"/>
          </a:bodyPr>
          <a:lstStyle/>
          <a:p>
            <a:r>
              <a:rPr lang="en-US" dirty="0"/>
              <a:t>Lesson 5: The Danger of Influence of Ungodly People</a:t>
            </a:r>
          </a:p>
        </p:txBody>
      </p:sp>
      <p:sp>
        <p:nvSpPr>
          <p:cNvPr id="3" name="Content Placeholder 2">
            <a:extLst>
              <a:ext uri="{FF2B5EF4-FFF2-40B4-BE49-F238E27FC236}">
                <a16:creationId xmlns:a16="http://schemas.microsoft.com/office/drawing/2014/main" id="{F4F091D8-FAD6-43E9-BFCA-4ADA787C623F}"/>
              </a:ext>
            </a:extLst>
          </p:cNvPr>
          <p:cNvSpPr>
            <a:spLocks noGrp="1"/>
          </p:cNvSpPr>
          <p:nvPr>
            <p:ph idx="1"/>
          </p:nvPr>
        </p:nvSpPr>
        <p:spPr/>
        <p:txBody>
          <a:bodyPr>
            <a:normAutofit fontScale="92500" lnSpcReduction="10000"/>
          </a:bodyPr>
          <a:lstStyle/>
          <a:p>
            <a:r>
              <a:rPr lang="en-US" dirty="0"/>
              <a:t>It doesn’t matter if it’s your spouse, family, or friends, they will do anything they can to draw you to their way of thinking or acting</a:t>
            </a:r>
          </a:p>
          <a:p>
            <a:pPr lvl="1"/>
            <a:r>
              <a:rPr lang="en-US" dirty="0" err="1"/>
              <a:t>Judg</a:t>
            </a:r>
            <a:r>
              <a:rPr lang="en-US" dirty="0"/>
              <a:t> 16:15-17 “</a:t>
            </a:r>
            <a:r>
              <a:rPr lang="en-US" baseline="30000" dirty="0"/>
              <a:t>15 </a:t>
            </a:r>
            <a:r>
              <a:rPr lang="en-US" dirty="0"/>
              <a:t>Then she said to him, “How can you say, ‘I love you,’ when your heart </a:t>
            </a:r>
            <a:r>
              <a:rPr lang="en-US" i="1" dirty="0"/>
              <a:t>is</a:t>
            </a:r>
            <a:r>
              <a:rPr lang="en-US" dirty="0"/>
              <a:t> not with me? You have mocked me these three times, and have not told me where your great strength </a:t>
            </a:r>
            <a:r>
              <a:rPr lang="en-US" i="1" dirty="0"/>
              <a:t>lies.</a:t>
            </a:r>
            <a:r>
              <a:rPr lang="en-US" dirty="0"/>
              <a:t>” </a:t>
            </a:r>
            <a:r>
              <a:rPr lang="en-US" baseline="30000" dirty="0"/>
              <a:t>16 </a:t>
            </a:r>
            <a:r>
              <a:rPr lang="en-US" dirty="0"/>
              <a:t>And it came to pass, when she pestered him daily with her words and pressed him, </a:t>
            </a:r>
            <a:r>
              <a:rPr lang="en-US" i="1" dirty="0"/>
              <a:t>so</a:t>
            </a:r>
            <a:r>
              <a:rPr lang="en-US" dirty="0"/>
              <a:t> that his soul was vexed to death, </a:t>
            </a:r>
            <a:r>
              <a:rPr lang="en-US" baseline="30000" dirty="0"/>
              <a:t>17 </a:t>
            </a:r>
            <a:r>
              <a:rPr lang="en-US" dirty="0"/>
              <a:t>that he told her all his heart, and said to her, “No razor has ever come upon my head, for I </a:t>
            </a:r>
            <a:r>
              <a:rPr lang="en-US" i="1" dirty="0"/>
              <a:t>have been</a:t>
            </a:r>
            <a:r>
              <a:rPr lang="en-US" dirty="0"/>
              <a:t> a Nazirite to God from my mother’s womb. If I am shaven, then my strength will leave me, and I shall become weak, and be like any </a:t>
            </a:r>
            <a:r>
              <a:rPr lang="en-US" i="1" dirty="0"/>
              <a:t>other</a:t>
            </a:r>
            <a:r>
              <a:rPr lang="en-US" dirty="0"/>
              <a:t> man.”</a:t>
            </a:r>
          </a:p>
          <a:p>
            <a:pPr lvl="1"/>
            <a:endParaRPr lang="en-US" dirty="0"/>
          </a:p>
        </p:txBody>
      </p:sp>
    </p:spTree>
    <p:extLst>
      <p:ext uri="{BB962C8B-B14F-4D97-AF65-F5344CB8AC3E}">
        <p14:creationId xmlns:p14="http://schemas.microsoft.com/office/powerpoint/2010/main" val="5345537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CB9A3-18C7-4F26-91B9-AF7F8A3922B4}"/>
              </a:ext>
            </a:extLst>
          </p:cNvPr>
          <p:cNvSpPr>
            <a:spLocks noGrp="1"/>
          </p:cNvSpPr>
          <p:nvPr>
            <p:ph type="title"/>
          </p:nvPr>
        </p:nvSpPr>
        <p:spPr/>
        <p:txBody>
          <a:bodyPr>
            <a:normAutofit fontScale="90000"/>
          </a:bodyPr>
          <a:lstStyle/>
          <a:p>
            <a:r>
              <a:rPr lang="en-US" dirty="0"/>
              <a:t>Lesson 6: The Danger of Thinking we are Walking with God but are not</a:t>
            </a:r>
          </a:p>
        </p:txBody>
      </p:sp>
      <p:sp>
        <p:nvSpPr>
          <p:cNvPr id="3" name="Content Placeholder 2">
            <a:extLst>
              <a:ext uri="{FF2B5EF4-FFF2-40B4-BE49-F238E27FC236}">
                <a16:creationId xmlns:a16="http://schemas.microsoft.com/office/drawing/2014/main" id="{3003C8DD-9A40-4E42-9FE5-27A67A091E58}"/>
              </a:ext>
            </a:extLst>
          </p:cNvPr>
          <p:cNvSpPr>
            <a:spLocks noGrp="1"/>
          </p:cNvSpPr>
          <p:nvPr>
            <p:ph idx="1"/>
          </p:nvPr>
        </p:nvSpPr>
        <p:spPr/>
        <p:txBody>
          <a:bodyPr>
            <a:normAutofit lnSpcReduction="10000"/>
          </a:bodyPr>
          <a:lstStyle/>
          <a:p>
            <a:r>
              <a:rPr lang="en-US" dirty="0" err="1"/>
              <a:t>Judg</a:t>
            </a:r>
            <a:r>
              <a:rPr lang="en-US" dirty="0"/>
              <a:t> 16:20-21 “</a:t>
            </a:r>
            <a:r>
              <a:rPr lang="en-US" baseline="30000" dirty="0"/>
              <a:t>20 </a:t>
            </a:r>
            <a:r>
              <a:rPr lang="en-US" dirty="0"/>
              <a:t>And she said, “The Philistines </a:t>
            </a:r>
            <a:r>
              <a:rPr lang="en-US" i="1" dirty="0"/>
              <a:t>are</a:t>
            </a:r>
            <a:r>
              <a:rPr lang="en-US" dirty="0"/>
              <a:t> upon you, Samson!” So he awoke from his sleep, and said, “I will go out as before, at other times, and shake myself free!” But he did not know that the </a:t>
            </a:r>
            <a:r>
              <a:rPr lang="en-US" cap="small" dirty="0"/>
              <a:t>Lord</a:t>
            </a:r>
            <a:r>
              <a:rPr lang="en-US" dirty="0"/>
              <a:t> had departed from him. </a:t>
            </a:r>
            <a:r>
              <a:rPr lang="en-US" baseline="30000" dirty="0"/>
              <a:t>21 </a:t>
            </a:r>
            <a:r>
              <a:rPr lang="en-US" dirty="0"/>
              <a:t>Then the Philistines took him and put out his eyes, and brought him down to Gaza. They bound him with bronze fetters, and he became a grinder in the prison.                        (</a:t>
            </a:r>
            <a:r>
              <a:rPr lang="en-US" dirty="0" err="1"/>
              <a:t>cf</a:t>
            </a:r>
            <a:r>
              <a:rPr lang="en-US" dirty="0"/>
              <a:t> Jn 14:23; 1 Jn 2:4)</a:t>
            </a:r>
          </a:p>
        </p:txBody>
      </p:sp>
    </p:spTree>
    <p:extLst>
      <p:ext uri="{BB962C8B-B14F-4D97-AF65-F5344CB8AC3E}">
        <p14:creationId xmlns:p14="http://schemas.microsoft.com/office/powerpoint/2010/main" val="4447623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C890E-E2CC-4A72-A61F-1AEF90B68318}"/>
              </a:ext>
            </a:extLst>
          </p:cNvPr>
          <p:cNvSpPr>
            <a:spLocks noGrp="1"/>
          </p:cNvSpPr>
          <p:nvPr>
            <p:ph type="title"/>
          </p:nvPr>
        </p:nvSpPr>
        <p:spPr/>
        <p:txBody>
          <a:bodyPr>
            <a:normAutofit fontScale="90000"/>
          </a:bodyPr>
          <a:lstStyle/>
          <a:p>
            <a:r>
              <a:rPr lang="en-US" dirty="0"/>
              <a:t>Conclusion: What can we Learn From the Life of Samson?</a:t>
            </a:r>
          </a:p>
        </p:txBody>
      </p:sp>
      <p:sp>
        <p:nvSpPr>
          <p:cNvPr id="4" name="Content Placeholder 3">
            <a:extLst>
              <a:ext uri="{FF2B5EF4-FFF2-40B4-BE49-F238E27FC236}">
                <a16:creationId xmlns:a16="http://schemas.microsoft.com/office/drawing/2014/main" id="{249F2AD7-02A2-40FC-B887-2CEB1FD4C4F4}"/>
              </a:ext>
            </a:extLst>
          </p:cNvPr>
          <p:cNvSpPr>
            <a:spLocks noGrp="1"/>
          </p:cNvSpPr>
          <p:nvPr>
            <p:ph sz="half" idx="1"/>
          </p:nvPr>
        </p:nvSpPr>
        <p:spPr/>
        <p:txBody>
          <a:bodyPr>
            <a:normAutofit fontScale="92500" lnSpcReduction="20000"/>
          </a:bodyPr>
          <a:lstStyle/>
          <a:p>
            <a:r>
              <a:rPr lang="en-US" dirty="0"/>
              <a:t>Proper attitude toward God</a:t>
            </a:r>
          </a:p>
          <a:p>
            <a:endParaRPr lang="en-US" dirty="0"/>
          </a:p>
          <a:p>
            <a:r>
              <a:rPr lang="en-US" dirty="0"/>
              <a:t>The importance of choosing a spouse</a:t>
            </a:r>
          </a:p>
          <a:p>
            <a:endParaRPr lang="en-US" dirty="0"/>
          </a:p>
          <a:p>
            <a:r>
              <a:rPr lang="en-US" dirty="0"/>
              <a:t>The value of avoiding strong drink</a:t>
            </a:r>
          </a:p>
        </p:txBody>
      </p:sp>
      <p:sp>
        <p:nvSpPr>
          <p:cNvPr id="5" name="Content Placeholder 4">
            <a:extLst>
              <a:ext uri="{FF2B5EF4-FFF2-40B4-BE49-F238E27FC236}">
                <a16:creationId xmlns:a16="http://schemas.microsoft.com/office/drawing/2014/main" id="{3A40B0E2-F6ED-4AE8-830B-EE9D4B277B62}"/>
              </a:ext>
            </a:extLst>
          </p:cNvPr>
          <p:cNvSpPr>
            <a:spLocks noGrp="1"/>
          </p:cNvSpPr>
          <p:nvPr>
            <p:ph sz="half" idx="2"/>
          </p:nvPr>
        </p:nvSpPr>
        <p:spPr/>
        <p:txBody>
          <a:bodyPr>
            <a:normAutofit fontScale="92500" lnSpcReduction="20000"/>
          </a:bodyPr>
          <a:lstStyle/>
          <a:p>
            <a:r>
              <a:rPr lang="en-US" dirty="0"/>
              <a:t>True power is in the Lord not in man</a:t>
            </a:r>
          </a:p>
          <a:p>
            <a:endParaRPr lang="en-US" dirty="0"/>
          </a:p>
          <a:p>
            <a:r>
              <a:rPr lang="en-US" dirty="0"/>
              <a:t>The danger of ungodly people</a:t>
            </a:r>
          </a:p>
          <a:p>
            <a:endParaRPr lang="en-US" dirty="0"/>
          </a:p>
          <a:p>
            <a:r>
              <a:rPr lang="en-US" dirty="0"/>
              <a:t>The danger of thinking we are walking with God but are not</a:t>
            </a:r>
          </a:p>
          <a:p>
            <a:endParaRPr lang="en-US" dirty="0"/>
          </a:p>
        </p:txBody>
      </p:sp>
    </p:spTree>
    <p:extLst>
      <p:ext uri="{BB962C8B-B14F-4D97-AF65-F5344CB8AC3E}">
        <p14:creationId xmlns:p14="http://schemas.microsoft.com/office/powerpoint/2010/main" val="19433737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E9ECD-0340-4663-9D3B-9082AE055997}"/>
              </a:ext>
            </a:extLst>
          </p:cNvPr>
          <p:cNvSpPr>
            <a:spLocks noGrp="1"/>
          </p:cNvSpPr>
          <p:nvPr>
            <p:ph type="title"/>
          </p:nvPr>
        </p:nvSpPr>
        <p:spPr/>
        <p:txBody>
          <a:bodyPr/>
          <a:lstStyle/>
          <a:p>
            <a:r>
              <a:rPr lang="en-US" dirty="0"/>
              <a:t>Lesson 1: The attitude of his parents</a:t>
            </a:r>
          </a:p>
        </p:txBody>
      </p:sp>
      <p:sp>
        <p:nvSpPr>
          <p:cNvPr id="3" name="Content Placeholder 2">
            <a:extLst>
              <a:ext uri="{FF2B5EF4-FFF2-40B4-BE49-F238E27FC236}">
                <a16:creationId xmlns:a16="http://schemas.microsoft.com/office/drawing/2014/main" id="{5C35AD4B-BCCB-431F-AC7A-C119B2A9F16D}"/>
              </a:ext>
            </a:extLst>
          </p:cNvPr>
          <p:cNvSpPr>
            <a:spLocks noGrp="1"/>
          </p:cNvSpPr>
          <p:nvPr>
            <p:ph idx="1"/>
          </p:nvPr>
        </p:nvSpPr>
        <p:spPr/>
        <p:txBody>
          <a:bodyPr>
            <a:normAutofit lnSpcReduction="10000"/>
          </a:bodyPr>
          <a:lstStyle/>
          <a:p>
            <a:r>
              <a:rPr lang="en-US" sz="2400" dirty="0"/>
              <a:t>Mother:</a:t>
            </a:r>
          </a:p>
          <a:p>
            <a:pPr lvl="1"/>
            <a:r>
              <a:rPr lang="en-US" dirty="0"/>
              <a:t>Was barren but told she would have a child… she believed without question and raised the child as God commanded</a:t>
            </a:r>
          </a:p>
          <a:p>
            <a:pPr lvl="2"/>
            <a:r>
              <a:rPr lang="en-US" dirty="0"/>
              <a:t>Judges 13:6-7 “</a:t>
            </a:r>
            <a:r>
              <a:rPr lang="en-US" baseline="30000" dirty="0"/>
              <a:t>6 </a:t>
            </a:r>
            <a:r>
              <a:rPr lang="en-US" dirty="0"/>
              <a:t>So the woman came and told her husband, saying, “A Man of God came to me, and His countenance </a:t>
            </a:r>
            <a:r>
              <a:rPr lang="en-US" i="1" dirty="0"/>
              <a:t>was</a:t>
            </a:r>
            <a:r>
              <a:rPr lang="en-US" dirty="0"/>
              <a:t> like the countenance of the Angel of God, very awesome; but I did not ask Him where He </a:t>
            </a:r>
            <a:r>
              <a:rPr lang="en-US" i="1" dirty="0"/>
              <a:t>was</a:t>
            </a:r>
            <a:r>
              <a:rPr lang="en-US" dirty="0"/>
              <a:t> from, and He did not tell me His name. </a:t>
            </a:r>
            <a:r>
              <a:rPr lang="en-US" baseline="30000" dirty="0"/>
              <a:t>7 </a:t>
            </a:r>
            <a:r>
              <a:rPr lang="en-US" dirty="0"/>
              <a:t>And He said to me, ‘Behold, you shall conceive and bear a son. Now drink no wine or </a:t>
            </a:r>
            <a:r>
              <a:rPr lang="en-US" i="1" dirty="0"/>
              <a:t>similar</a:t>
            </a:r>
            <a:r>
              <a:rPr lang="en-US" dirty="0"/>
              <a:t> drink, nor eat anything unclean, for the child shall be a Nazirite to God from the womb to the day of his death.’ ”</a:t>
            </a:r>
          </a:p>
          <a:p>
            <a:pPr marL="914400" lvl="2" indent="0">
              <a:buNone/>
            </a:pPr>
            <a:endParaRPr lang="en-US" dirty="0"/>
          </a:p>
          <a:p>
            <a:pPr lvl="2"/>
            <a:endParaRPr lang="en-US" dirty="0"/>
          </a:p>
        </p:txBody>
      </p:sp>
    </p:spTree>
    <p:extLst>
      <p:ext uri="{BB962C8B-B14F-4D97-AF65-F5344CB8AC3E}">
        <p14:creationId xmlns:p14="http://schemas.microsoft.com/office/powerpoint/2010/main" val="22757966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E9ECD-0340-4663-9D3B-9082AE055997}"/>
              </a:ext>
            </a:extLst>
          </p:cNvPr>
          <p:cNvSpPr>
            <a:spLocks noGrp="1"/>
          </p:cNvSpPr>
          <p:nvPr>
            <p:ph type="title"/>
          </p:nvPr>
        </p:nvSpPr>
        <p:spPr/>
        <p:txBody>
          <a:bodyPr/>
          <a:lstStyle/>
          <a:p>
            <a:r>
              <a:rPr lang="en-US" dirty="0"/>
              <a:t>Lesson 1: The attitude of his parents</a:t>
            </a:r>
          </a:p>
        </p:txBody>
      </p:sp>
      <p:sp>
        <p:nvSpPr>
          <p:cNvPr id="3" name="Content Placeholder 2">
            <a:extLst>
              <a:ext uri="{FF2B5EF4-FFF2-40B4-BE49-F238E27FC236}">
                <a16:creationId xmlns:a16="http://schemas.microsoft.com/office/drawing/2014/main" id="{5C35AD4B-BCCB-431F-AC7A-C119B2A9F16D}"/>
              </a:ext>
            </a:extLst>
          </p:cNvPr>
          <p:cNvSpPr>
            <a:spLocks noGrp="1"/>
          </p:cNvSpPr>
          <p:nvPr>
            <p:ph idx="1"/>
          </p:nvPr>
        </p:nvSpPr>
        <p:spPr/>
        <p:txBody>
          <a:bodyPr>
            <a:normAutofit/>
          </a:bodyPr>
          <a:lstStyle/>
          <a:p>
            <a:r>
              <a:rPr lang="en-US" sz="2400" dirty="0"/>
              <a:t>Father:</a:t>
            </a:r>
          </a:p>
          <a:p>
            <a:pPr lvl="1"/>
            <a:r>
              <a:rPr lang="en-US" dirty="0"/>
              <a:t>Concerned about bringing up the child in the right way</a:t>
            </a:r>
          </a:p>
          <a:p>
            <a:pPr lvl="2"/>
            <a:r>
              <a:rPr lang="en-US" sz="2400" dirty="0"/>
              <a:t>Judges 13:8 “</a:t>
            </a:r>
            <a:r>
              <a:rPr lang="en-US" sz="2400" baseline="30000" dirty="0"/>
              <a:t>8 </a:t>
            </a:r>
            <a:r>
              <a:rPr lang="en-US" sz="2400" dirty="0"/>
              <a:t>Then Manoah prayed to the </a:t>
            </a:r>
            <a:r>
              <a:rPr lang="en-US" sz="2400" cap="small" dirty="0"/>
              <a:t>Lord</a:t>
            </a:r>
            <a:r>
              <a:rPr lang="en-US" sz="2400" dirty="0"/>
              <a:t>, and said, “O my Lord, please let the Man of God whom You sent come to us again and teach us what we shall do for the child who will be born.”</a:t>
            </a:r>
          </a:p>
          <a:p>
            <a:pPr lvl="2"/>
            <a:r>
              <a:rPr lang="en-US" sz="2400" dirty="0"/>
              <a:t>Judges 13:12 “</a:t>
            </a:r>
            <a:r>
              <a:rPr lang="en-US" sz="2400" baseline="30000" dirty="0"/>
              <a:t>12 </a:t>
            </a:r>
            <a:r>
              <a:rPr lang="en-US" sz="2400" dirty="0"/>
              <a:t>Manoah said, “Now let Your words come </a:t>
            </a:r>
            <a:r>
              <a:rPr lang="en-US" sz="2400" i="1" dirty="0"/>
              <a:t>to pass!</a:t>
            </a:r>
            <a:r>
              <a:rPr lang="en-US" sz="2400" dirty="0"/>
              <a:t> What will be the boy’s rule of life, and his work?”</a:t>
            </a:r>
          </a:p>
        </p:txBody>
      </p:sp>
    </p:spTree>
    <p:extLst>
      <p:ext uri="{BB962C8B-B14F-4D97-AF65-F5344CB8AC3E}">
        <p14:creationId xmlns:p14="http://schemas.microsoft.com/office/powerpoint/2010/main" val="254799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Freeform: Shape 26">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B09598A-4CC7-40F8-A41B-8BCEF69F17B7}"/>
              </a:ext>
            </a:extLst>
          </p:cNvPr>
          <p:cNvSpPr>
            <a:spLocks noGrp="1"/>
          </p:cNvSpPr>
          <p:nvPr>
            <p:ph type="title"/>
          </p:nvPr>
        </p:nvSpPr>
        <p:spPr>
          <a:xfrm>
            <a:off x="838200" y="253397"/>
            <a:ext cx="10515600" cy="1273233"/>
          </a:xfrm>
        </p:spPr>
        <p:txBody>
          <a:bodyPr>
            <a:normAutofit/>
          </a:bodyPr>
          <a:lstStyle/>
          <a:p>
            <a:r>
              <a:rPr lang="en-US"/>
              <a:t>Lesson 2: the Importance of Choosing a Spouse</a:t>
            </a:r>
          </a:p>
        </p:txBody>
      </p:sp>
      <p:sp>
        <p:nvSpPr>
          <p:cNvPr id="31" name="Rectangle 30">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Content Placeholder 2">
            <a:extLst>
              <a:ext uri="{FF2B5EF4-FFF2-40B4-BE49-F238E27FC236}">
                <a16:creationId xmlns:a16="http://schemas.microsoft.com/office/drawing/2014/main" id="{BA0BFEA7-2FB4-4A45-B522-DC3BD23DA9CF}"/>
              </a:ext>
            </a:extLst>
          </p:cNvPr>
          <p:cNvSpPr>
            <a:spLocks noGrp="1"/>
          </p:cNvSpPr>
          <p:nvPr>
            <p:ph idx="1"/>
          </p:nvPr>
        </p:nvSpPr>
        <p:spPr>
          <a:xfrm>
            <a:off x="838200" y="2478024"/>
            <a:ext cx="10515600" cy="3694176"/>
          </a:xfrm>
        </p:spPr>
        <p:txBody>
          <a:bodyPr>
            <a:normAutofit/>
          </a:bodyPr>
          <a:lstStyle/>
          <a:p>
            <a:r>
              <a:rPr lang="en-US" sz="2400" dirty="0"/>
              <a:t>14 Now Samson went down to </a:t>
            </a:r>
            <a:r>
              <a:rPr lang="en-US" sz="2400" dirty="0" err="1"/>
              <a:t>Timnah</a:t>
            </a:r>
            <a:r>
              <a:rPr lang="en-US" sz="2400" dirty="0"/>
              <a:t>, and saw a woman in </a:t>
            </a:r>
            <a:r>
              <a:rPr lang="en-US" sz="2400" dirty="0" err="1"/>
              <a:t>Timnah</a:t>
            </a:r>
            <a:r>
              <a:rPr lang="en-US" sz="2400" dirty="0"/>
              <a:t> of the daughters of the Philistines. </a:t>
            </a:r>
            <a:r>
              <a:rPr lang="en-US" sz="2400" baseline="30000" dirty="0"/>
              <a:t>2 </a:t>
            </a:r>
            <a:r>
              <a:rPr lang="en-US" sz="2400" dirty="0"/>
              <a:t>So he went up and told his father and mother, saying, “I have seen a woman in </a:t>
            </a:r>
            <a:r>
              <a:rPr lang="en-US" sz="2400" dirty="0" err="1"/>
              <a:t>Timnah</a:t>
            </a:r>
            <a:r>
              <a:rPr lang="en-US" sz="2400" dirty="0"/>
              <a:t> of the daughters of the Philistines; now therefore, get her for me as a wife.” </a:t>
            </a:r>
            <a:r>
              <a:rPr lang="en-US" sz="2400" baseline="30000" dirty="0"/>
              <a:t>3 </a:t>
            </a:r>
            <a:r>
              <a:rPr lang="en-US" sz="2400" dirty="0"/>
              <a:t>Then his father and mother said to him, “</a:t>
            </a:r>
            <a:r>
              <a:rPr lang="en-US" sz="2400" i="1" dirty="0"/>
              <a:t>Is there</a:t>
            </a:r>
            <a:r>
              <a:rPr lang="en-US" sz="2400" dirty="0"/>
              <a:t> no woman among the daughters of your brethren, or among all my people, that you must go and get a wife from the uncircumcised Philistines?” And Samson said to his father, “Get her for me, for she pleases me well.” (cf. 1 Cor 15:33)</a:t>
            </a:r>
          </a:p>
          <a:p>
            <a:pPr marL="0" indent="0">
              <a:buNone/>
            </a:pPr>
            <a:endParaRPr lang="en-US" sz="2200" dirty="0"/>
          </a:p>
        </p:txBody>
      </p:sp>
    </p:spTree>
    <p:extLst>
      <p:ext uri="{BB962C8B-B14F-4D97-AF65-F5344CB8AC3E}">
        <p14:creationId xmlns:p14="http://schemas.microsoft.com/office/powerpoint/2010/main" val="11866644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wipe(left)">
                                      <p:cBhvr>
                                        <p:cTn id="7"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67E3B-896B-4DCE-BCBF-9134050B1F67}"/>
              </a:ext>
            </a:extLst>
          </p:cNvPr>
          <p:cNvSpPr>
            <a:spLocks noGrp="1"/>
          </p:cNvSpPr>
          <p:nvPr>
            <p:ph type="title"/>
          </p:nvPr>
        </p:nvSpPr>
        <p:spPr/>
        <p:txBody>
          <a:bodyPr>
            <a:normAutofit fontScale="90000"/>
          </a:bodyPr>
          <a:lstStyle/>
          <a:p>
            <a:r>
              <a:rPr lang="en-US" dirty="0"/>
              <a:t>Lesson 3: The Value of Avoiding Strong Drink</a:t>
            </a:r>
          </a:p>
        </p:txBody>
      </p:sp>
      <p:sp>
        <p:nvSpPr>
          <p:cNvPr id="3" name="Content Placeholder 2">
            <a:extLst>
              <a:ext uri="{FF2B5EF4-FFF2-40B4-BE49-F238E27FC236}">
                <a16:creationId xmlns:a16="http://schemas.microsoft.com/office/drawing/2014/main" id="{A03590ED-52B6-4A67-BE08-798E0EC38076}"/>
              </a:ext>
            </a:extLst>
          </p:cNvPr>
          <p:cNvSpPr>
            <a:spLocks noGrp="1"/>
          </p:cNvSpPr>
          <p:nvPr>
            <p:ph idx="1"/>
          </p:nvPr>
        </p:nvSpPr>
        <p:spPr/>
        <p:txBody>
          <a:bodyPr>
            <a:normAutofit fontScale="85000" lnSpcReduction="10000"/>
          </a:bodyPr>
          <a:lstStyle/>
          <a:p>
            <a:r>
              <a:rPr lang="en-US" dirty="0"/>
              <a:t>His mother was not to drink wine or anything similar</a:t>
            </a:r>
          </a:p>
          <a:p>
            <a:pPr lvl="1"/>
            <a:r>
              <a:rPr lang="en-US" dirty="0"/>
              <a:t>Judges 13:4 “</a:t>
            </a:r>
            <a:r>
              <a:rPr lang="en-US" baseline="30000" dirty="0"/>
              <a:t>4 </a:t>
            </a:r>
            <a:r>
              <a:rPr lang="en-US" dirty="0"/>
              <a:t>Now therefore, please be careful not to drink wine or </a:t>
            </a:r>
            <a:r>
              <a:rPr lang="en-US" i="1" dirty="0"/>
              <a:t>similar</a:t>
            </a:r>
            <a:r>
              <a:rPr lang="en-US" dirty="0"/>
              <a:t> drink, and not to eat anything unclean.”</a:t>
            </a:r>
          </a:p>
          <a:p>
            <a:pPr lvl="1"/>
            <a:endParaRPr lang="en-US" dirty="0"/>
          </a:p>
          <a:p>
            <a:r>
              <a:rPr lang="en-US" dirty="0"/>
              <a:t>Being raised as a Nazarite Samson was not to drink at all</a:t>
            </a:r>
          </a:p>
          <a:p>
            <a:pPr lvl="1"/>
            <a:r>
              <a:rPr lang="en-US" dirty="0"/>
              <a:t>“Num 6:2-3 “</a:t>
            </a:r>
            <a:r>
              <a:rPr lang="en-US" baseline="30000" dirty="0"/>
              <a:t>2 </a:t>
            </a:r>
            <a:r>
              <a:rPr lang="en-US" dirty="0"/>
              <a:t>“Speak to the children of Israel, and say to them: ‘When either a man or woman consecrates an offering to take the vow of a Nazirite, to separate himself to the </a:t>
            </a:r>
            <a:r>
              <a:rPr lang="en-US" cap="small" dirty="0"/>
              <a:t>Lord</a:t>
            </a:r>
            <a:r>
              <a:rPr lang="en-US" dirty="0"/>
              <a:t>, </a:t>
            </a:r>
            <a:r>
              <a:rPr lang="en-US" baseline="30000" dirty="0"/>
              <a:t>3 </a:t>
            </a:r>
            <a:r>
              <a:rPr lang="en-US" dirty="0"/>
              <a:t>he shall separate himself from wine and </a:t>
            </a:r>
            <a:r>
              <a:rPr lang="en-US" i="1" dirty="0"/>
              <a:t>similar</a:t>
            </a:r>
            <a:r>
              <a:rPr lang="en-US" dirty="0"/>
              <a:t> drink; he shall drink neither vinegar made from wine nor vinegar made from </a:t>
            </a:r>
            <a:r>
              <a:rPr lang="en-US" i="1" dirty="0"/>
              <a:t>similar</a:t>
            </a:r>
            <a:r>
              <a:rPr lang="en-US" dirty="0"/>
              <a:t> drink; neither shall he drink any grape juice, nor eat fresh grapes or raisins.”</a:t>
            </a:r>
          </a:p>
          <a:p>
            <a:pPr lvl="1"/>
            <a:endParaRPr lang="en-US" dirty="0"/>
          </a:p>
          <a:p>
            <a:pPr lvl="1"/>
            <a:endParaRPr lang="en-US" dirty="0"/>
          </a:p>
        </p:txBody>
      </p:sp>
    </p:spTree>
    <p:extLst>
      <p:ext uri="{BB962C8B-B14F-4D97-AF65-F5344CB8AC3E}">
        <p14:creationId xmlns:p14="http://schemas.microsoft.com/office/powerpoint/2010/main" val="38648775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ECF28-B65E-42E8-B8F8-6821B0753CE7}"/>
              </a:ext>
            </a:extLst>
          </p:cNvPr>
          <p:cNvSpPr>
            <a:spLocks noGrp="1"/>
          </p:cNvSpPr>
          <p:nvPr>
            <p:ph type="title"/>
          </p:nvPr>
        </p:nvSpPr>
        <p:spPr/>
        <p:txBody>
          <a:bodyPr>
            <a:normAutofit fontScale="90000"/>
          </a:bodyPr>
          <a:lstStyle/>
          <a:p>
            <a:r>
              <a:rPr lang="en-US" dirty="0"/>
              <a:t>Lesson 4: True Power is in the Lord and not in Man</a:t>
            </a:r>
          </a:p>
        </p:txBody>
      </p:sp>
      <p:sp>
        <p:nvSpPr>
          <p:cNvPr id="3" name="Content Placeholder 2">
            <a:extLst>
              <a:ext uri="{FF2B5EF4-FFF2-40B4-BE49-F238E27FC236}">
                <a16:creationId xmlns:a16="http://schemas.microsoft.com/office/drawing/2014/main" id="{1373B61E-81CF-4341-9A1C-7A735C8E235C}"/>
              </a:ext>
            </a:extLst>
          </p:cNvPr>
          <p:cNvSpPr>
            <a:spLocks noGrp="1"/>
          </p:cNvSpPr>
          <p:nvPr>
            <p:ph idx="1"/>
          </p:nvPr>
        </p:nvSpPr>
        <p:spPr/>
        <p:txBody>
          <a:bodyPr/>
          <a:lstStyle/>
          <a:p>
            <a:r>
              <a:rPr lang="en-US" dirty="0"/>
              <a:t>Samson’s strength would come when the Spirit of the Lord came upon him</a:t>
            </a:r>
          </a:p>
          <a:p>
            <a:pPr lvl="1"/>
            <a:r>
              <a:rPr lang="en-US" dirty="0" err="1"/>
              <a:t>Judg</a:t>
            </a:r>
            <a:r>
              <a:rPr lang="en-US" dirty="0"/>
              <a:t> 13:24-25 “</a:t>
            </a:r>
            <a:r>
              <a:rPr lang="en-US" baseline="30000" dirty="0"/>
              <a:t>24 </a:t>
            </a:r>
            <a:r>
              <a:rPr lang="en-US" dirty="0"/>
              <a:t>So the woman bore a son and called his name Samson; and the child grew, and the </a:t>
            </a:r>
            <a:r>
              <a:rPr lang="en-US" cap="small" dirty="0"/>
              <a:t>Lord</a:t>
            </a:r>
            <a:r>
              <a:rPr lang="en-US" dirty="0"/>
              <a:t> blessed him. </a:t>
            </a:r>
            <a:r>
              <a:rPr lang="en-US" baseline="30000" dirty="0"/>
              <a:t>25 </a:t>
            </a:r>
            <a:r>
              <a:rPr lang="en-US" dirty="0"/>
              <a:t>And the Spirit of the </a:t>
            </a:r>
            <a:r>
              <a:rPr lang="en-US" cap="small" dirty="0"/>
              <a:t>Lord</a:t>
            </a:r>
            <a:r>
              <a:rPr lang="en-US" dirty="0"/>
              <a:t> began to move upon him at </a:t>
            </a:r>
            <a:r>
              <a:rPr lang="en-US" dirty="0" err="1"/>
              <a:t>Mahaneh</a:t>
            </a:r>
            <a:r>
              <a:rPr lang="en-US" dirty="0"/>
              <a:t> Dan between </a:t>
            </a:r>
            <a:r>
              <a:rPr lang="en-US" dirty="0" err="1"/>
              <a:t>Zorah</a:t>
            </a:r>
            <a:r>
              <a:rPr lang="en-US" dirty="0"/>
              <a:t> and </a:t>
            </a:r>
            <a:r>
              <a:rPr lang="en-US" dirty="0" err="1"/>
              <a:t>Eshtaol</a:t>
            </a:r>
            <a:r>
              <a:rPr lang="en-US" dirty="0"/>
              <a:t>.”</a:t>
            </a:r>
          </a:p>
          <a:p>
            <a:pPr marL="457200" lvl="1" indent="0">
              <a:buNone/>
            </a:pPr>
            <a:endParaRPr lang="en-US" dirty="0"/>
          </a:p>
        </p:txBody>
      </p:sp>
    </p:spTree>
    <p:extLst>
      <p:ext uri="{BB962C8B-B14F-4D97-AF65-F5344CB8AC3E}">
        <p14:creationId xmlns:p14="http://schemas.microsoft.com/office/powerpoint/2010/main" val="36115094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ECF28-B65E-42E8-B8F8-6821B0753CE7}"/>
              </a:ext>
            </a:extLst>
          </p:cNvPr>
          <p:cNvSpPr>
            <a:spLocks noGrp="1"/>
          </p:cNvSpPr>
          <p:nvPr>
            <p:ph type="title"/>
          </p:nvPr>
        </p:nvSpPr>
        <p:spPr/>
        <p:txBody>
          <a:bodyPr>
            <a:normAutofit fontScale="90000"/>
          </a:bodyPr>
          <a:lstStyle/>
          <a:p>
            <a:r>
              <a:rPr lang="en-US" dirty="0"/>
              <a:t>Lesson 4: True Power is in the Lord and not in Man</a:t>
            </a:r>
          </a:p>
        </p:txBody>
      </p:sp>
      <p:sp>
        <p:nvSpPr>
          <p:cNvPr id="3" name="Content Placeholder 2">
            <a:extLst>
              <a:ext uri="{FF2B5EF4-FFF2-40B4-BE49-F238E27FC236}">
                <a16:creationId xmlns:a16="http://schemas.microsoft.com/office/drawing/2014/main" id="{1373B61E-81CF-4341-9A1C-7A735C8E235C}"/>
              </a:ext>
            </a:extLst>
          </p:cNvPr>
          <p:cNvSpPr>
            <a:spLocks noGrp="1"/>
          </p:cNvSpPr>
          <p:nvPr>
            <p:ph idx="1"/>
          </p:nvPr>
        </p:nvSpPr>
        <p:spPr/>
        <p:txBody>
          <a:bodyPr/>
          <a:lstStyle/>
          <a:p>
            <a:r>
              <a:rPr lang="en-US" dirty="0"/>
              <a:t>Samson’s strength would come when the Spirit of the Lord came upon him</a:t>
            </a:r>
          </a:p>
          <a:p>
            <a:pPr lvl="1"/>
            <a:r>
              <a:rPr lang="en-US" dirty="0" err="1"/>
              <a:t>Judg</a:t>
            </a:r>
            <a:r>
              <a:rPr lang="en-US" dirty="0"/>
              <a:t> 14:6 “</a:t>
            </a:r>
            <a:r>
              <a:rPr lang="en-US" baseline="30000" dirty="0"/>
              <a:t>6 </a:t>
            </a:r>
            <a:r>
              <a:rPr lang="en-US" dirty="0"/>
              <a:t>And the Spirit of the </a:t>
            </a:r>
            <a:r>
              <a:rPr lang="en-US" cap="small" dirty="0"/>
              <a:t>Lord</a:t>
            </a:r>
            <a:r>
              <a:rPr lang="en-US" dirty="0"/>
              <a:t> came mightily upon him, and he tore the lion apart as one would have torn apart a young goat, though </a:t>
            </a:r>
            <a:r>
              <a:rPr lang="en-US" i="1" dirty="0"/>
              <a:t>he had</a:t>
            </a:r>
            <a:r>
              <a:rPr lang="en-US" dirty="0"/>
              <a:t> nothing in his hand. But he did not tell his father or his mother what he had done.”</a:t>
            </a:r>
          </a:p>
          <a:p>
            <a:pPr marL="457200" lvl="1" indent="0">
              <a:buNone/>
            </a:pPr>
            <a:endParaRPr lang="en-US" dirty="0"/>
          </a:p>
        </p:txBody>
      </p:sp>
    </p:spTree>
    <p:extLst>
      <p:ext uri="{BB962C8B-B14F-4D97-AF65-F5344CB8AC3E}">
        <p14:creationId xmlns:p14="http://schemas.microsoft.com/office/powerpoint/2010/main" val="236218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ECF28-B65E-42E8-B8F8-6821B0753CE7}"/>
              </a:ext>
            </a:extLst>
          </p:cNvPr>
          <p:cNvSpPr>
            <a:spLocks noGrp="1"/>
          </p:cNvSpPr>
          <p:nvPr>
            <p:ph type="title"/>
          </p:nvPr>
        </p:nvSpPr>
        <p:spPr/>
        <p:txBody>
          <a:bodyPr>
            <a:normAutofit fontScale="90000"/>
          </a:bodyPr>
          <a:lstStyle/>
          <a:p>
            <a:r>
              <a:rPr lang="en-US" dirty="0"/>
              <a:t>Lesson 4: True Power is in the Lord and not in Man</a:t>
            </a:r>
          </a:p>
        </p:txBody>
      </p:sp>
      <p:sp>
        <p:nvSpPr>
          <p:cNvPr id="3" name="Content Placeholder 2">
            <a:extLst>
              <a:ext uri="{FF2B5EF4-FFF2-40B4-BE49-F238E27FC236}">
                <a16:creationId xmlns:a16="http://schemas.microsoft.com/office/drawing/2014/main" id="{1373B61E-81CF-4341-9A1C-7A735C8E235C}"/>
              </a:ext>
            </a:extLst>
          </p:cNvPr>
          <p:cNvSpPr>
            <a:spLocks noGrp="1"/>
          </p:cNvSpPr>
          <p:nvPr>
            <p:ph idx="1"/>
          </p:nvPr>
        </p:nvSpPr>
        <p:spPr/>
        <p:txBody>
          <a:bodyPr/>
          <a:lstStyle/>
          <a:p>
            <a:r>
              <a:rPr lang="en-US" dirty="0"/>
              <a:t>Samson’s strength would come when the Spirit of the Lord came upon him</a:t>
            </a:r>
          </a:p>
          <a:p>
            <a:pPr lvl="1"/>
            <a:r>
              <a:rPr lang="en-US" dirty="0" err="1"/>
              <a:t>Judg</a:t>
            </a:r>
            <a:r>
              <a:rPr lang="en-US" dirty="0"/>
              <a:t> 14:19 “</a:t>
            </a:r>
            <a:r>
              <a:rPr lang="en-US" baseline="30000" dirty="0"/>
              <a:t>19 </a:t>
            </a:r>
            <a:r>
              <a:rPr lang="en-US" dirty="0"/>
              <a:t>Then the Spirit of the </a:t>
            </a:r>
            <a:r>
              <a:rPr lang="en-US" cap="small" dirty="0"/>
              <a:t>Lord</a:t>
            </a:r>
            <a:r>
              <a:rPr lang="en-US" dirty="0"/>
              <a:t> came upon him mightily, and he went down to Ashkelon and killed thirty of their men, took their apparel, and gave the changes </a:t>
            </a:r>
            <a:r>
              <a:rPr lang="en-US" i="1" dirty="0"/>
              <a:t>of clothing</a:t>
            </a:r>
            <a:r>
              <a:rPr lang="en-US" dirty="0"/>
              <a:t> to those who had explained the riddle. So his anger was aroused, and he went back up to his father’s house.”</a:t>
            </a:r>
          </a:p>
        </p:txBody>
      </p:sp>
    </p:spTree>
    <p:extLst>
      <p:ext uri="{BB962C8B-B14F-4D97-AF65-F5344CB8AC3E}">
        <p14:creationId xmlns:p14="http://schemas.microsoft.com/office/powerpoint/2010/main" val="425485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ECF28-B65E-42E8-B8F8-6821B0753CE7}"/>
              </a:ext>
            </a:extLst>
          </p:cNvPr>
          <p:cNvSpPr>
            <a:spLocks noGrp="1"/>
          </p:cNvSpPr>
          <p:nvPr>
            <p:ph type="title"/>
          </p:nvPr>
        </p:nvSpPr>
        <p:spPr/>
        <p:txBody>
          <a:bodyPr>
            <a:normAutofit fontScale="90000"/>
          </a:bodyPr>
          <a:lstStyle/>
          <a:p>
            <a:r>
              <a:rPr lang="en-US" dirty="0"/>
              <a:t>Lesson 4: True Power is in the Lord and not in Man</a:t>
            </a:r>
          </a:p>
        </p:txBody>
      </p:sp>
      <p:sp>
        <p:nvSpPr>
          <p:cNvPr id="3" name="Content Placeholder 2">
            <a:extLst>
              <a:ext uri="{FF2B5EF4-FFF2-40B4-BE49-F238E27FC236}">
                <a16:creationId xmlns:a16="http://schemas.microsoft.com/office/drawing/2014/main" id="{1373B61E-81CF-4341-9A1C-7A735C8E235C}"/>
              </a:ext>
            </a:extLst>
          </p:cNvPr>
          <p:cNvSpPr>
            <a:spLocks noGrp="1"/>
          </p:cNvSpPr>
          <p:nvPr>
            <p:ph idx="1"/>
          </p:nvPr>
        </p:nvSpPr>
        <p:spPr/>
        <p:txBody>
          <a:bodyPr/>
          <a:lstStyle/>
          <a:p>
            <a:r>
              <a:rPr lang="en-US" dirty="0"/>
              <a:t>Samson’s strength would come when the Spirit of the Lord came upon him</a:t>
            </a:r>
          </a:p>
          <a:p>
            <a:pPr lvl="1"/>
            <a:r>
              <a:rPr lang="en-US" dirty="0" err="1"/>
              <a:t>Judg</a:t>
            </a:r>
            <a:r>
              <a:rPr lang="en-US" dirty="0"/>
              <a:t> 15:14 “</a:t>
            </a:r>
            <a:r>
              <a:rPr lang="en-US" baseline="30000" dirty="0"/>
              <a:t>14 </a:t>
            </a:r>
            <a:r>
              <a:rPr lang="en-US" dirty="0"/>
              <a:t>When he came to Lehi, the Philistines came shouting against him. Then the Spirit of the </a:t>
            </a:r>
            <a:r>
              <a:rPr lang="en-US" cap="small" dirty="0"/>
              <a:t>Lord</a:t>
            </a:r>
            <a:r>
              <a:rPr lang="en-US" dirty="0"/>
              <a:t> came mightily upon him; and the ropes that </a:t>
            </a:r>
            <a:r>
              <a:rPr lang="en-US" i="1" dirty="0"/>
              <a:t>were</a:t>
            </a:r>
            <a:r>
              <a:rPr lang="en-US" dirty="0"/>
              <a:t> on his arms became like flax that is burned with fire, and his bonds broke loose from his hands.”</a:t>
            </a:r>
          </a:p>
        </p:txBody>
      </p:sp>
    </p:spTree>
    <p:extLst>
      <p:ext uri="{BB962C8B-B14F-4D97-AF65-F5344CB8AC3E}">
        <p14:creationId xmlns:p14="http://schemas.microsoft.com/office/powerpoint/2010/main" val="91043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55</TotalTime>
  <Words>1189</Words>
  <Application>Microsoft Office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Avenir Next LT Pro</vt:lpstr>
      <vt:lpstr>Calibri</vt:lpstr>
      <vt:lpstr>AccentBoxVTI</vt:lpstr>
      <vt:lpstr>Lessons from the Life of Samson</vt:lpstr>
      <vt:lpstr>Lesson 1: The attitude of his parents</vt:lpstr>
      <vt:lpstr>Lesson 1: The attitude of his parents</vt:lpstr>
      <vt:lpstr>Lesson 2: the Importance of Choosing a Spouse</vt:lpstr>
      <vt:lpstr>Lesson 3: The Value of Avoiding Strong Drink</vt:lpstr>
      <vt:lpstr>Lesson 4: True Power is in the Lord and not in Man</vt:lpstr>
      <vt:lpstr>Lesson 4: True Power is in the Lord and not in Man</vt:lpstr>
      <vt:lpstr>Lesson 4: True Power is in the Lord and not in Man</vt:lpstr>
      <vt:lpstr>Lesson 4: True Power is in the Lord and not in Man</vt:lpstr>
      <vt:lpstr>Lesson 5: The Danger of Influence of Ungodly People</vt:lpstr>
      <vt:lpstr>Lesson 6: The Danger of Thinking we are Walking with God but are not</vt:lpstr>
      <vt:lpstr>Conclusion: What can we Learn From the Life of Samson?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the Life of Samson</dc:title>
  <dc:creator>Rob Miller</dc:creator>
  <cp:lastModifiedBy>Rob Miller</cp:lastModifiedBy>
  <cp:revision>8</cp:revision>
  <dcterms:created xsi:type="dcterms:W3CDTF">2020-06-11T19:33:02Z</dcterms:created>
  <dcterms:modified xsi:type="dcterms:W3CDTF">2020-06-11T20:28:34Z</dcterms:modified>
</cp:coreProperties>
</file>