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4A8CE5-5869-4D0F-A5C5-1F13141C3ED0}" v="881" dt="2020-11-13T13:16:23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2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126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44" tIns="46572" rIns="93144" bIns="465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56967" y="156807"/>
            <a:ext cx="3037840" cy="464820"/>
          </a:xfrm>
          <a:prstGeom prst="rect">
            <a:avLst/>
          </a:prstGeom>
        </p:spPr>
        <p:txBody>
          <a:bodyPr vert="horz" lIns="93144" tIns="46572" rIns="93144" bIns="46572" rtlCol="0"/>
          <a:lstStyle>
            <a:lvl1pPr algn="r">
              <a:defRPr sz="1200"/>
            </a:lvl1pPr>
          </a:lstStyle>
          <a:p>
            <a:r>
              <a:rPr lang="en-US" sz="1800" b="1" dirty="0"/>
              <a:t>Evening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44" tIns="46572" rIns="93144" bIns="465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44" tIns="46572" rIns="93144" bIns="46572" rtlCol="0" anchor="b"/>
          <a:lstStyle>
            <a:lvl1pPr algn="r">
              <a:defRPr sz="1200"/>
            </a:lvl1pPr>
          </a:lstStyle>
          <a:p>
            <a:fld id="{8AD83474-0E1C-4198-B746-6AD6C325F9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D005-DD89-47CD-B5E1-5A30DCFECDAC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C01-E4B1-4108-879B-F208B5CF5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9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D005-DD89-47CD-B5E1-5A30DCFECDAC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C01-E4B1-4108-879B-F208B5CF5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2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D005-DD89-47CD-B5E1-5A30DCFECDAC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C01-E4B1-4108-879B-F208B5CF5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4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D005-DD89-47CD-B5E1-5A30DCFECDAC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C01-E4B1-4108-879B-F208B5CF5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4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D005-DD89-47CD-B5E1-5A30DCFECDAC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C01-E4B1-4108-879B-F208B5CF5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4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D005-DD89-47CD-B5E1-5A30DCFECDAC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C01-E4B1-4108-879B-F208B5CF5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9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D005-DD89-47CD-B5E1-5A30DCFECDAC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C01-E4B1-4108-879B-F208B5CF5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6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D005-DD89-47CD-B5E1-5A30DCFECDAC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C01-E4B1-4108-879B-F208B5CF5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2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D005-DD89-47CD-B5E1-5A30DCFECDAC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C01-E4B1-4108-879B-F208B5CF5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2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D005-DD89-47CD-B5E1-5A30DCFECDAC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C01-E4B1-4108-879B-F208B5CF5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D005-DD89-47CD-B5E1-5A30DCFECDAC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FC01-E4B1-4108-879B-F208B5CF5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ED005-DD89-47CD-B5E1-5A30DCFECDAC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8FC01-E4B1-4108-879B-F208B5CF5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458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Walk Through the Book of Jonah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99"/>
                </a:solidFill>
              </a:rPr>
              <a:t>2 Tim 3:16-17</a:t>
            </a:r>
          </a:p>
        </p:txBody>
      </p:sp>
    </p:spTree>
    <p:extLst>
      <p:ext uri="{BB962C8B-B14F-4D97-AF65-F5344CB8AC3E}">
        <p14:creationId xmlns:p14="http://schemas.microsoft.com/office/powerpoint/2010/main" val="328407799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God’s lesson to His servant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Lord questions His servant’s attitude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4:9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9 </a:t>
            </a:r>
            <a:r>
              <a:rPr lang="en-US" dirty="0">
                <a:solidFill>
                  <a:srgbClr val="FFFF99"/>
                </a:solidFill>
              </a:rPr>
              <a:t>Then God said to Jonah, “</a:t>
            </a:r>
            <a:r>
              <a:rPr lang="en-US" i="1" dirty="0">
                <a:solidFill>
                  <a:srgbClr val="FFFF99"/>
                </a:solidFill>
              </a:rPr>
              <a:t>Is it</a:t>
            </a:r>
            <a:r>
              <a:rPr lang="en-US" dirty="0">
                <a:solidFill>
                  <a:srgbClr val="FFFF99"/>
                </a:solidFill>
              </a:rPr>
              <a:t> right for you to be angry about the plant?” And he said, “</a:t>
            </a:r>
            <a:r>
              <a:rPr lang="en-US" i="1" dirty="0">
                <a:solidFill>
                  <a:srgbClr val="FFFF99"/>
                </a:solidFill>
              </a:rPr>
              <a:t>It is</a:t>
            </a:r>
            <a:r>
              <a:rPr lang="en-US" dirty="0">
                <a:solidFill>
                  <a:srgbClr val="FFFF99"/>
                </a:solidFill>
              </a:rPr>
              <a:t> right for me to be angry, even to death!”</a:t>
            </a:r>
          </a:p>
          <a:p>
            <a:r>
              <a:rPr lang="en-US" dirty="0"/>
              <a:t>The Lord’s lesson explained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4:10-11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10 </a:t>
            </a:r>
            <a:r>
              <a:rPr lang="en-US" dirty="0">
                <a:solidFill>
                  <a:srgbClr val="FFFF99"/>
                </a:solidFill>
              </a:rPr>
              <a:t>But the </a:t>
            </a:r>
            <a:r>
              <a:rPr lang="en-US" cap="small" dirty="0">
                <a:solidFill>
                  <a:srgbClr val="FFFF99"/>
                </a:solidFill>
                <a:effectLst/>
              </a:rPr>
              <a:t>Lord</a:t>
            </a:r>
            <a:r>
              <a:rPr lang="en-US" dirty="0">
                <a:solidFill>
                  <a:srgbClr val="FFFF99"/>
                </a:solidFill>
              </a:rPr>
              <a:t> said, “You have had pity on the plant for which you have not labored, nor made it grow, which came up in a night and perished in a night. </a:t>
            </a:r>
            <a:r>
              <a:rPr lang="en-US" baseline="30000" dirty="0">
                <a:solidFill>
                  <a:srgbClr val="FFFF99"/>
                </a:solidFill>
              </a:rPr>
              <a:t>11 </a:t>
            </a:r>
            <a:r>
              <a:rPr lang="en-US" dirty="0">
                <a:solidFill>
                  <a:srgbClr val="FFFF99"/>
                </a:solidFill>
              </a:rPr>
              <a:t>And should I not pity Nineveh, that great city, in which are more than one hundred and twenty thousand persons who cannot discern between their right hand and their left—and much livestock?”</a:t>
            </a:r>
          </a:p>
        </p:txBody>
      </p:sp>
    </p:spTree>
    <p:extLst>
      <p:ext uri="{BB962C8B-B14F-4D97-AF65-F5344CB8AC3E}">
        <p14:creationId xmlns:p14="http://schemas.microsoft.com/office/powerpoint/2010/main" val="147305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Failure to follow God’s commands can put not only ourselves but innocent people in danger</a:t>
            </a:r>
          </a:p>
          <a:p>
            <a:r>
              <a:rPr lang="en-US" dirty="0"/>
              <a:t>It may take time, but sin will be exposed and dealt with</a:t>
            </a:r>
          </a:p>
          <a:p>
            <a:r>
              <a:rPr lang="en-US" dirty="0"/>
              <a:t>God provides opportunities for His people to correct their mistakes</a:t>
            </a:r>
          </a:p>
          <a:p>
            <a:r>
              <a:rPr lang="en-US" dirty="0"/>
              <a:t>We can never discount the impact the word of God may have on people</a:t>
            </a:r>
          </a:p>
          <a:p>
            <a:r>
              <a:rPr lang="en-US" dirty="0"/>
              <a:t>It is not for us to decide who is worth of God’s forgiveness</a:t>
            </a:r>
          </a:p>
          <a:p>
            <a:r>
              <a:rPr lang="en-US" dirty="0"/>
              <a:t>We can see just how easy it is to open God’s Word and understand on our own and apply it to our lives today</a:t>
            </a:r>
          </a:p>
        </p:txBody>
      </p:sp>
    </p:spTree>
    <p:extLst>
      <p:ext uri="{BB962C8B-B14F-4D97-AF65-F5344CB8AC3E}">
        <p14:creationId xmlns:p14="http://schemas.microsoft.com/office/powerpoint/2010/main" val="1814337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 Command to Go…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servant called 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1:2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2 </a:t>
            </a:r>
            <a:r>
              <a:rPr lang="en-US" dirty="0">
                <a:solidFill>
                  <a:srgbClr val="FFFF99"/>
                </a:solidFill>
              </a:rPr>
              <a:t>“Arise, go to Nineveh, that great city, and cry out against it; for their wickedness has come up before Me.”</a:t>
            </a:r>
          </a:p>
          <a:p>
            <a:r>
              <a:rPr lang="en-US" dirty="0"/>
              <a:t>A servant tries to run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1:3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3 </a:t>
            </a:r>
            <a:r>
              <a:rPr lang="en-US" dirty="0">
                <a:solidFill>
                  <a:srgbClr val="FFFF99"/>
                </a:solidFill>
              </a:rPr>
              <a:t>But Jonah arose to flee to </a:t>
            </a:r>
            <a:r>
              <a:rPr lang="en-US" dirty="0" err="1">
                <a:solidFill>
                  <a:srgbClr val="FFFF99"/>
                </a:solidFill>
              </a:rPr>
              <a:t>Tarshish</a:t>
            </a:r>
            <a:r>
              <a:rPr lang="en-US" dirty="0">
                <a:solidFill>
                  <a:srgbClr val="FFFF99"/>
                </a:solidFill>
              </a:rPr>
              <a:t> from the presence of the </a:t>
            </a:r>
            <a:r>
              <a:rPr lang="en-US" cap="small" dirty="0">
                <a:solidFill>
                  <a:srgbClr val="FFFF99"/>
                </a:solidFill>
                <a:effectLst/>
              </a:rPr>
              <a:t>Lord</a:t>
            </a:r>
            <a:r>
              <a:rPr lang="en-US" dirty="0">
                <a:solidFill>
                  <a:srgbClr val="FFFF99"/>
                </a:solidFill>
              </a:rPr>
              <a:t>. He went down to Joppa, and found a ship going to </a:t>
            </a:r>
            <a:r>
              <a:rPr lang="en-US" dirty="0" err="1">
                <a:solidFill>
                  <a:srgbClr val="FFFF99"/>
                </a:solidFill>
              </a:rPr>
              <a:t>Tarshish</a:t>
            </a:r>
            <a:r>
              <a:rPr lang="en-US" dirty="0">
                <a:solidFill>
                  <a:srgbClr val="FFFF99"/>
                </a:solidFill>
              </a:rPr>
              <a:t>; so he paid the fare, and went down into it, to go with them to </a:t>
            </a:r>
            <a:r>
              <a:rPr lang="en-US" dirty="0" err="1">
                <a:solidFill>
                  <a:srgbClr val="FFFF99"/>
                </a:solidFill>
              </a:rPr>
              <a:t>Tarshish</a:t>
            </a:r>
            <a:r>
              <a:rPr lang="en-US" dirty="0">
                <a:solidFill>
                  <a:srgbClr val="FFFF99"/>
                </a:solidFill>
              </a:rPr>
              <a:t> from the presence of the </a:t>
            </a:r>
            <a:r>
              <a:rPr lang="en-US" cap="small" dirty="0">
                <a:solidFill>
                  <a:srgbClr val="FFFF99"/>
                </a:solidFill>
                <a:effectLst/>
              </a:rPr>
              <a:t>Lord</a:t>
            </a:r>
            <a:r>
              <a:rPr lang="en-US" dirty="0">
                <a:solidFill>
                  <a:srgbClr val="FFFF99"/>
                </a:solidFill>
              </a:rPr>
              <a:t>.”</a:t>
            </a:r>
          </a:p>
          <a:p>
            <a:r>
              <a:rPr lang="en-US" dirty="0"/>
              <a:t>God’s response to his servant’s actions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1:4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4 </a:t>
            </a:r>
            <a:r>
              <a:rPr lang="en-US" dirty="0">
                <a:solidFill>
                  <a:srgbClr val="FFFF99"/>
                </a:solidFill>
              </a:rPr>
              <a:t>But the </a:t>
            </a:r>
            <a:r>
              <a:rPr lang="en-US" cap="small" dirty="0">
                <a:solidFill>
                  <a:srgbClr val="FFFF99"/>
                </a:solidFill>
                <a:effectLst/>
              </a:rPr>
              <a:t>Lord</a:t>
            </a:r>
            <a:r>
              <a:rPr lang="en-US" dirty="0">
                <a:solidFill>
                  <a:srgbClr val="FFFF99"/>
                </a:solidFill>
              </a:rPr>
              <a:t> sent out a great wind on the sea, and there was a mighty tempest on the sea, so that the ship was about to be broken up.”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6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Consequences for Disobedience…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Innocent people in peril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1:6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6 </a:t>
            </a:r>
            <a:r>
              <a:rPr lang="en-US" dirty="0">
                <a:solidFill>
                  <a:srgbClr val="FFFF99"/>
                </a:solidFill>
              </a:rPr>
              <a:t>So the captain came to him, and said to him, “What do you mean, sleeper? Arise, call on your God; perhaps your God will consider us, so that we may not perish.”</a:t>
            </a:r>
          </a:p>
          <a:p>
            <a:r>
              <a:rPr lang="en-US" dirty="0"/>
              <a:t>A sinner revealed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1:7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7 </a:t>
            </a:r>
            <a:r>
              <a:rPr lang="en-US" dirty="0">
                <a:solidFill>
                  <a:srgbClr val="FFFF99"/>
                </a:solidFill>
              </a:rPr>
              <a:t>And they said to one another, “Come, let us cast lots, that we may know for whose cause this trouble </a:t>
            </a:r>
            <a:r>
              <a:rPr lang="en-US" i="1" dirty="0">
                <a:solidFill>
                  <a:srgbClr val="FFFF99"/>
                </a:solidFill>
              </a:rPr>
              <a:t>has come</a:t>
            </a:r>
            <a:r>
              <a:rPr lang="en-US" dirty="0">
                <a:solidFill>
                  <a:srgbClr val="FFFF99"/>
                </a:solidFill>
              </a:rPr>
              <a:t> upon us.” So they cast lots, and the lot fell on Jonah.”</a:t>
            </a:r>
          </a:p>
          <a:p>
            <a:r>
              <a:rPr lang="en-US" dirty="0"/>
              <a:t>Responsibility taken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1:12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12 </a:t>
            </a:r>
            <a:r>
              <a:rPr lang="en-US" dirty="0">
                <a:solidFill>
                  <a:srgbClr val="FFFF99"/>
                </a:solidFill>
              </a:rPr>
              <a:t>And he said to them, “Pick me up and throw me into the sea; then the sea will become calm for you. For I know that this great tempest </a:t>
            </a:r>
            <a:r>
              <a:rPr lang="en-US" i="1" dirty="0">
                <a:solidFill>
                  <a:srgbClr val="FFFF99"/>
                </a:solidFill>
              </a:rPr>
              <a:t>is</a:t>
            </a:r>
            <a:r>
              <a:rPr lang="en-US" dirty="0">
                <a:solidFill>
                  <a:srgbClr val="FFFF99"/>
                </a:solidFill>
              </a:rPr>
              <a:t> because of me.”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15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Salvation offered God’s way Leading to Repentance…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Salvation offered by the Lord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1:17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17 </a:t>
            </a:r>
            <a:r>
              <a:rPr lang="en-US" dirty="0">
                <a:solidFill>
                  <a:srgbClr val="FFFF99"/>
                </a:solidFill>
              </a:rPr>
              <a:t>Now the </a:t>
            </a:r>
            <a:r>
              <a:rPr lang="en-US" cap="small" dirty="0">
                <a:solidFill>
                  <a:srgbClr val="FFFF99"/>
                </a:solidFill>
                <a:effectLst/>
              </a:rPr>
              <a:t>Lord</a:t>
            </a:r>
            <a:r>
              <a:rPr lang="en-US" dirty="0">
                <a:solidFill>
                  <a:srgbClr val="FFFF99"/>
                </a:solidFill>
              </a:rPr>
              <a:t> had prepared a great fish to swallow Jonah. And Jonah was in the belly of the fish three days and three nights.”</a:t>
            </a:r>
          </a:p>
          <a:p>
            <a:r>
              <a:rPr lang="en-US" dirty="0"/>
              <a:t>A prayer given and answered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2:1 </a:t>
            </a:r>
            <a:r>
              <a:rPr lang="en-US" dirty="0">
                <a:solidFill>
                  <a:srgbClr val="FFFF99"/>
                </a:solidFill>
              </a:rPr>
              <a:t>“2 Then Jonah prayed to the </a:t>
            </a:r>
            <a:r>
              <a:rPr lang="en-US" cap="small" dirty="0">
                <a:solidFill>
                  <a:srgbClr val="FFFF99"/>
                </a:solidFill>
                <a:effectLst/>
              </a:rPr>
              <a:t>Lord</a:t>
            </a:r>
            <a:r>
              <a:rPr lang="en-US" dirty="0">
                <a:solidFill>
                  <a:srgbClr val="FFFF99"/>
                </a:solidFill>
              </a:rPr>
              <a:t> his God from the fish’s belly.”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2:2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2 </a:t>
            </a:r>
            <a:r>
              <a:rPr lang="en-US" dirty="0">
                <a:solidFill>
                  <a:srgbClr val="FFFF99"/>
                </a:solidFill>
              </a:rPr>
              <a:t>And he said: “I cried out to the </a:t>
            </a:r>
            <a:r>
              <a:rPr lang="en-US" cap="small" dirty="0">
                <a:solidFill>
                  <a:srgbClr val="FFFF99"/>
                </a:solidFill>
                <a:effectLst/>
              </a:rPr>
              <a:t>Lord</a:t>
            </a:r>
            <a:r>
              <a:rPr lang="en-US" dirty="0">
                <a:solidFill>
                  <a:srgbClr val="FFFF99"/>
                </a:solidFill>
              </a:rPr>
              <a:t> because of my affliction, And He answered me. “Out of the belly of </a:t>
            </a:r>
            <a:r>
              <a:rPr lang="en-US" dirty="0" err="1">
                <a:solidFill>
                  <a:srgbClr val="FFFF99"/>
                </a:solidFill>
              </a:rPr>
              <a:t>Sheol</a:t>
            </a:r>
            <a:r>
              <a:rPr lang="en-US" dirty="0">
                <a:solidFill>
                  <a:srgbClr val="FFFF99"/>
                </a:solidFill>
              </a:rPr>
              <a:t> I cried, </a:t>
            </a:r>
            <a:r>
              <a:rPr lang="en-US" i="1" dirty="0">
                <a:solidFill>
                  <a:srgbClr val="FFFF99"/>
                </a:solidFill>
              </a:rPr>
              <a:t>And</a:t>
            </a:r>
            <a:r>
              <a:rPr lang="en-US" dirty="0">
                <a:solidFill>
                  <a:srgbClr val="FFFF99"/>
                </a:solidFill>
              </a:rPr>
              <a:t> You heard my voice.”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2:10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10 </a:t>
            </a:r>
            <a:r>
              <a:rPr lang="en-US" dirty="0">
                <a:solidFill>
                  <a:srgbClr val="FFFF99"/>
                </a:solidFill>
              </a:rPr>
              <a:t>So the </a:t>
            </a:r>
            <a:r>
              <a:rPr lang="en-US" cap="small" dirty="0">
                <a:solidFill>
                  <a:srgbClr val="FFFF99"/>
                </a:solidFill>
                <a:effectLst/>
              </a:rPr>
              <a:t>Lord</a:t>
            </a:r>
            <a:r>
              <a:rPr lang="en-US" dirty="0">
                <a:solidFill>
                  <a:srgbClr val="FFFF99"/>
                </a:solidFill>
              </a:rPr>
              <a:t> spoke to the fish, and it vomited Jonah onto dry </a:t>
            </a:r>
            <a:r>
              <a:rPr lang="en-US" i="1" dirty="0">
                <a:solidFill>
                  <a:srgbClr val="FFFF99"/>
                </a:solidFill>
              </a:rPr>
              <a:t>land.”</a:t>
            </a:r>
            <a:endParaRPr lang="en-US" dirty="0">
              <a:solidFill>
                <a:srgbClr val="FFFF99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0166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 Second Chance at Obedience…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servant called a second time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3:1-2 </a:t>
            </a:r>
            <a:r>
              <a:rPr lang="en-US" dirty="0">
                <a:solidFill>
                  <a:srgbClr val="FFFF99"/>
                </a:solidFill>
              </a:rPr>
              <a:t>“Now the word of the </a:t>
            </a:r>
            <a:r>
              <a:rPr lang="en-US" cap="small" dirty="0">
                <a:solidFill>
                  <a:srgbClr val="FFFF99"/>
                </a:solidFill>
                <a:effectLst/>
              </a:rPr>
              <a:t>Lord</a:t>
            </a:r>
            <a:r>
              <a:rPr lang="en-US" dirty="0">
                <a:solidFill>
                  <a:srgbClr val="FFFF99"/>
                </a:solidFill>
              </a:rPr>
              <a:t> came to Jonah the second time, saying, </a:t>
            </a:r>
            <a:r>
              <a:rPr lang="en-US" baseline="30000" dirty="0">
                <a:solidFill>
                  <a:srgbClr val="FFFF99"/>
                </a:solidFill>
              </a:rPr>
              <a:t>2 </a:t>
            </a:r>
            <a:r>
              <a:rPr lang="en-US" dirty="0">
                <a:solidFill>
                  <a:srgbClr val="FFFF99"/>
                </a:solidFill>
              </a:rPr>
              <a:t>“Arise, go to Nineveh, that great city, and preach to it the message that I tell you.” </a:t>
            </a:r>
          </a:p>
          <a:p>
            <a:r>
              <a:rPr lang="en-US" dirty="0"/>
              <a:t>A command obeyed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3:3-4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3 </a:t>
            </a:r>
            <a:r>
              <a:rPr lang="en-US" dirty="0">
                <a:solidFill>
                  <a:srgbClr val="FFFF99"/>
                </a:solidFill>
              </a:rPr>
              <a:t>So Jonah arose and went to Nineveh, according to the word of the </a:t>
            </a:r>
            <a:r>
              <a:rPr lang="en-US" cap="small" dirty="0">
                <a:solidFill>
                  <a:srgbClr val="FFFF99"/>
                </a:solidFill>
                <a:effectLst/>
              </a:rPr>
              <a:t>Lord</a:t>
            </a:r>
            <a:r>
              <a:rPr lang="en-US" dirty="0">
                <a:solidFill>
                  <a:srgbClr val="FFFF99"/>
                </a:solidFill>
              </a:rPr>
              <a:t>. Now Nineveh was an exceedingly great city, a three-day journey </a:t>
            </a:r>
            <a:r>
              <a:rPr lang="en-US" i="1" dirty="0">
                <a:solidFill>
                  <a:srgbClr val="FFFF99"/>
                </a:solidFill>
              </a:rPr>
              <a:t>in extent.</a:t>
            </a:r>
            <a:r>
              <a:rPr lang="en-US" dirty="0">
                <a:solidFill>
                  <a:srgbClr val="FFFF99"/>
                </a:solidFill>
              </a:rPr>
              <a:t> </a:t>
            </a:r>
            <a:r>
              <a:rPr lang="en-US" baseline="30000" dirty="0">
                <a:solidFill>
                  <a:srgbClr val="FFFF99"/>
                </a:solidFill>
              </a:rPr>
              <a:t>4 </a:t>
            </a:r>
            <a:r>
              <a:rPr lang="en-US" dirty="0">
                <a:solidFill>
                  <a:srgbClr val="FFFF99"/>
                </a:solidFill>
              </a:rPr>
              <a:t>And Jonah began to enter the city on the first day’s walk. Then he cried out and said, “Yet forty days, and Nineveh shall be overthrown!”</a:t>
            </a:r>
          </a:p>
          <a:p>
            <a:r>
              <a:rPr lang="en-US" dirty="0"/>
              <a:t> A believing people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3:5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5 </a:t>
            </a:r>
            <a:r>
              <a:rPr lang="en-US" dirty="0">
                <a:solidFill>
                  <a:srgbClr val="FFFF99"/>
                </a:solidFill>
              </a:rPr>
              <a:t>So the people of Nineveh believed God, proclaimed a fast, and put on sackcloth, from the greatest to the least of them.”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628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Ungodly People Change their ways and God’s Forgiveness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king’s decree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3:7-9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7 </a:t>
            </a:r>
            <a:r>
              <a:rPr lang="en-US" dirty="0">
                <a:solidFill>
                  <a:srgbClr val="FFFF99"/>
                </a:solidFill>
              </a:rPr>
              <a:t>And he caused </a:t>
            </a:r>
            <a:r>
              <a:rPr lang="en-US" i="1" dirty="0">
                <a:solidFill>
                  <a:srgbClr val="FFFF99"/>
                </a:solidFill>
              </a:rPr>
              <a:t>it</a:t>
            </a:r>
            <a:r>
              <a:rPr lang="en-US" dirty="0">
                <a:solidFill>
                  <a:srgbClr val="FFFF99"/>
                </a:solidFill>
              </a:rPr>
              <a:t> to be proclaimed and published throughout Nineveh by the decree of the king and his nobles, saying, Let neither man nor beast, herd nor flock, taste anything; do not let them eat, or drink water. </a:t>
            </a:r>
            <a:r>
              <a:rPr lang="en-US" baseline="30000" dirty="0">
                <a:solidFill>
                  <a:srgbClr val="FFFF99"/>
                </a:solidFill>
              </a:rPr>
              <a:t>8 </a:t>
            </a:r>
            <a:r>
              <a:rPr lang="en-US" dirty="0">
                <a:solidFill>
                  <a:srgbClr val="FFFF99"/>
                </a:solidFill>
              </a:rPr>
              <a:t>But let man and beast be covered with sackcloth, and cry mightily to God; yes, let every one turn from his evil way and from the violence that is in his hands. </a:t>
            </a:r>
            <a:r>
              <a:rPr lang="en-US" baseline="30000" dirty="0">
                <a:solidFill>
                  <a:srgbClr val="FFFF99"/>
                </a:solidFill>
              </a:rPr>
              <a:t>9 </a:t>
            </a:r>
            <a:r>
              <a:rPr lang="en-US" dirty="0">
                <a:solidFill>
                  <a:srgbClr val="FFFF99"/>
                </a:solidFill>
              </a:rPr>
              <a:t>Who can tell </a:t>
            </a:r>
            <a:r>
              <a:rPr lang="en-US" i="1" dirty="0">
                <a:solidFill>
                  <a:srgbClr val="FFFF99"/>
                </a:solidFill>
              </a:rPr>
              <a:t>if</a:t>
            </a:r>
            <a:r>
              <a:rPr lang="en-US" dirty="0">
                <a:solidFill>
                  <a:srgbClr val="FFFF99"/>
                </a:solidFill>
              </a:rPr>
              <a:t> God will turn and relent, and turn away from His fierce anger, so that we may not perish?”</a:t>
            </a:r>
          </a:p>
          <a:p>
            <a:r>
              <a:rPr lang="en-US" dirty="0"/>
              <a:t>A loving God’s response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3:10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10 </a:t>
            </a:r>
            <a:r>
              <a:rPr lang="en-US" dirty="0">
                <a:solidFill>
                  <a:srgbClr val="FFFF99"/>
                </a:solidFill>
              </a:rPr>
              <a:t>Then God saw their works, that they turned from their evil way; and God relented from the disaster that He had said He would bring upon them, and He did not do it.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70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 Servant’s Ungodly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servant’s reaction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4:1 </a:t>
            </a:r>
            <a:r>
              <a:rPr lang="en-US" dirty="0">
                <a:solidFill>
                  <a:srgbClr val="FFFF99"/>
                </a:solidFill>
              </a:rPr>
              <a:t>“4 But it displeased Jonah exceedingly, and he became angry.”</a:t>
            </a:r>
          </a:p>
          <a:p>
            <a:r>
              <a:rPr lang="en-US" dirty="0"/>
              <a:t>A servant’s justification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4:2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2 </a:t>
            </a:r>
            <a:r>
              <a:rPr lang="en-US" dirty="0">
                <a:solidFill>
                  <a:srgbClr val="FFFF99"/>
                </a:solidFill>
              </a:rPr>
              <a:t>So he prayed to the </a:t>
            </a:r>
            <a:r>
              <a:rPr lang="en-US" cap="small" dirty="0">
                <a:solidFill>
                  <a:srgbClr val="FFFF99"/>
                </a:solidFill>
                <a:effectLst/>
              </a:rPr>
              <a:t>Lord</a:t>
            </a:r>
            <a:r>
              <a:rPr lang="en-US" dirty="0">
                <a:solidFill>
                  <a:srgbClr val="FFFF99"/>
                </a:solidFill>
              </a:rPr>
              <a:t>, and said, “Ah, </a:t>
            </a:r>
            <a:r>
              <a:rPr lang="en-US" cap="small" dirty="0">
                <a:solidFill>
                  <a:srgbClr val="FFFF99"/>
                </a:solidFill>
                <a:effectLst/>
              </a:rPr>
              <a:t>Lord</a:t>
            </a:r>
            <a:r>
              <a:rPr lang="en-US" dirty="0">
                <a:solidFill>
                  <a:srgbClr val="FFFF99"/>
                </a:solidFill>
              </a:rPr>
              <a:t>, was not this what I said when I was still in my country? Therefore I fled previously to </a:t>
            </a:r>
            <a:r>
              <a:rPr lang="en-US" dirty="0" err="1">
                <a:solidFill>
                  <a:srgbClr val="FFFF99"/>
                </a:solidFill>
              </a:rPr>
              <a:t>Tarshish</a:t>
            </a:r>
            <a:r>
              <a:rPr lang="en-US" dirty="0">
                <a:solidFill>
                  <a:srgbClr val="FFFF99"/>
                </a:solidFill>
              </a:rPr>
              <a:t>; for I know that You </a:t>
            </a:r>
            <a:r>
              <a:rPr lang="en-US" i="1" dirty="0">
                <a:solidFill>
                  <a:srgbClr val="FFFF99"/>
                </a:solidFill>
              </a:rPr>
              <a:t>are</a:t>
            </a:r>
            <a:r>
              <a:rPr lang="en-US" dirty="0">
                <a:solidFill>
                  <a:srgbClr val="FFFF99"/>
                </a:solidFill>
              </a:rPr>
              <a:t> a gracious and merciful God, slow to anger and abundant in </a:t>
            </a:r>
            <a:r>
              <a:rPr lang="en-US" dirty="0" err="1">
                <a:solidFill>
                  <a:srgbClr val="FFFF99"/>
                </a:solidFill>
              </a:rPr>
              <a:t>lovingkindness</a:t>
            </a:r>
            <a:r>
              <a:rPr lang="en-US" dirty="0">
                <a:solidFill>
                  <a:srgbClr val="FFFF99"/>
                </a:solidFill>
              </a:rPr>
              <a:t>, One who relents from doing harm.”</a:t>
            </a:r>
          </a:p>
          <a:p>
            <a:r>
              <a:rPr lang="en-US" dirty="0"/>
              <a:t>A servant’s selfish request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4:3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3 </a:t>
            </a:r>
            <a:r>
              <a:rPr lang="en-US" dirty="0">
                <a:solidFill>
                  <a:srgbClr val="FFFF99"/>
                </a:solidFill>
              </a:rPr>
              <a:t>Therefore now, O </a:t>
            </a:r>
            <a:r>
              <a:rPr lang="en-US" cap="small" dirty="0">
                <a:solidFill>
                  <a:srgbClr val="FFFF99"/>
                </a:solidFill>
                <a:effectLst/>
              </a:rPr>
              <a:t>Lord</a:t>
            </a:r>
            <a:r>
              <a:rPr lang="en-US" dirty="0">
                <a:solidFill>
                  <a:srgbClr val="FFFF99"/>
                </a:solidFill>
              </a:rPr>
              <a:t>, please take my life from me, for </a:t>
            </a:r>
            <a:r>
              <a:rPr lang="en-US" i="1" dirty="0">
                <a:solidFill>
                  <a:srgbClr val="FFFF99"/>
                </a:solidFill>
              </a:rPr>
              <a:t>it is</a:t>
            </a:r>
            <a:r>
              <a:rPr lang="en-US" dirty="0">
                <a:solidFill>
                  <a:srgbClr val="FFFF99"/>
                </a:solidFill>
              </a:rPr>
              <a:t> better for me to die than to live!”</a:t>
            </a:r>
          </a:p>
        </p:txBody>
      </p:sp>
    </p:spTree>
    <p:extLst>
      <p:ext uri="{BB962C8B-B14F-4D97-AF65-F5344CB8AC3E}">
        <p14:creationId xmlns:p14="http://schemas.microsoft.com/office/powerpoint/2010/main" val="1437778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 Servant Questioned…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servant questioned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4:4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4 </a:t>
            </a:r>
            <a:r>
              <a:rPr lang="en-US" dirty="0">
                <a:solidFill>
                  <a:srgbClr val="FFFF99"/>
                </a:solidFill>
              </a:rPr>
              <a:t>Then the </a:t>
            </a:r>
            <a:r>
              <a:rPr lang="en-US" cap="small" dirty="0">
                <a:solidFill>
                  <a:srgbClr val="FFFF99"/>
                </a:solidFill>
                <a:effectLst/>
              </a:rPr>
              <a:t>Lord</a:t>
            </a:r>
            <a:r>
              <a:rPr lang="en-US" dirty="0">
                <a:solidFill>
                  <a:srgbClr val="FFFF99"/>
                </a:solidFill>
              </a:rPr>
              <a:t> said, “</a:t>
            </a:r>
            <a:r>
              <a:rPr lang="en-US" i="1" dirty="0">
                <a:solidFill>
                  <a:srgbClr val="FFFF99"/>
                </a:solidFill>
              </a:rPr>
              <a:t>Is it</a:t>
            </a:r>
            <a:r>
              <a:rPr lang="en-US" dirty="0">
                <a:solidFill>
                  <a:srgbClr val="FFFF99"/>
                </a:solidFill>
              </a:rPr>
              <a:t> right for you to be angry?”</a:t>
            </a:r>
          </a:p>
          <a:p>
            <a:r>
              <a:rPr lang="en-US" dirty="0"/>
              <a:t>A servant waits for the Lord’s decision</a:t>
            </a:r>
          </a:p>
          <a:p>
            <a:pPr lvl="1"/>
            <a:r>
              <a:rPr lang="en-US" dirty="0">
                <a:solidFill>
                  <a:srgbClr val="FFFF99"/>
                </a:solidFill>
              </a:rPr>
              <a:t>Jon 4:5 “</a:t>
            </a:r>
            <a:r>
              <a:rPr lang="en-US" baseline="30000" dirty="0">
                <a:solidFill>
                  <a:srgbClr val="FFFF99"/>
                </a:solidFill>
              </a:rPr>
              <a:t>5 </a:t>
            </a:r>
            <a:r>
              <a:rPr lang="en-US" dirty="0">
                <a:solidFill>
                  <a:srgbClr val="FFFF99"/>
                </a:solidFill>
              </a:rPr>
              <a:t>So Jonah went out of the city and sat on the east side of the city. There he made himself a shelter and sat under it in the shade, till he might see what would become of the city.”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1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God’s lesson to His servant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Lord relieves His servant’s misery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4:6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6 </a:t>
            </a:r>
            <a:r>
              <a:rPr lang="en-US" dirty="0">
                <a:solidFill>
                  <a:srgbClr val="FFFF99"/>
                </a:solidFill>
              </a:rPr>
              <a:t>And the </a:t>
            </a:r>
            <a:r>
              <a:rPr lang="en-US" cap="small" dirty="0">
                <a:solidFill>
                  <a:srgbClr val="FFFF99"/>
                </a:solidFill>
                <a:effectLst/>
              </a:rPr>
              <a:t>Lord</a:t>
            </a:r>
            <a:r>
              <a:rPr lang="en-US" dirty="0">
                <a:solidFill>
                  <a:srgbClr val="FFFF99"/>
                </a:solidFill>
              </a:rPr>
              <a:t> God prepared a plant and made it come up over Jonah, that it might be shade for his head to deliver him from his misery. So Jonah was very grateful for the plant.”</a:t>
            </a:r>
          </a:p>
          <a:p>
            <a:r>
              <a:rPr lang="en-US" dirty="0"/>
              <a:t>The Lord removes His plant/protection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4:7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7 </a:t>
            </a:r>
            <a:r>
              <a:rPr lang="en-US" dirty="0">
                <a:solidFill>
                  <a:srgbClr val="FFFF99"/>
                </a:solidFill>
              </a:rPr>
              <a:t>But as morning dawned the next day God prepared a worm, and it </a:t>
            </a:r>
            <a:r>
              <a:rPr lang="en-US" i="1" dirty="0">
                <a:solidFill>
                  <a:srgbClr val="FFFF99"/>
                </a:solidFill>
              </a:rPr>
              <a:t>so</a:t>
            </a:r>
            <a:r>
              <a:rPr lang="en-US" dirty="0">
                <a:solidFill>
                  <a:srgbClr val="FFFF99"/>
                </a:solidFill>
              </a:rPr>
              <a:t> damaged the plant that it withered.”</a:t>
            </a:r>
          </a:p>
          <a:p>
            <a:r>
              <a:rPr lang="en-US" dirty="0"/>
              <a:t>The Lord prepares a great wind causing His servant misery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Jon 4:8 </a:t>
            </a:r>
            <a:r>
              <a:rPr lang="en-US" dirty="0">
                <a:solidFill>
                  <a:srgbClr val="FFFF99"/>
                </a:solidFill>
              </a:rPr>
              <a:t>“</a:t>
            </a:r>
            <a:r>
              <a:rPr lang="en-US" baseline="30000" dirty="0">
                <a:solidFill>
                  <a:srgbClr val="FFFF99"/>
                </a:solidFill>
              </a:rPr>
              <a:t>8 </a:t>
            </a:r>
            <a:r>
              <a:rPr lang="en-US" dirty="0">
                <a:solidFill>
                  <a:srgbClr val="FFFF99"/>
                </a:solidFill>
              </a:rPr>
              <a:t>And it happened, when the sun arose, that God prepared a vehement east wind; and the sun beat on Jonah’s head, so that he grew faint. Then he wished death for himself, and said, “</a:t>
            </a:r>
            <a:r>
              <a:rPr lang="en-US" i="1" dirty="0">
                <a:solidFill>
                  <a:srgbClr val="FFFF99"/>
                </a:solidFill>
              </a:rPr>
              <a:t>It is</a:t>
            </a:r>
            <a:r>
              <a:rPr lang="en-US" dirty="0">
                <a:solidFill>
                  <a:srgbClr val="FFFF99"/>
                </a:solidFill>
              </a:rPr>
              <a:t> better for me to die than to live.”</a:t>
            </a:r>
          </a:p>
        </p:txBody>
      </p:sp>
    </p:spTree>
    <p:extLst>
      <p:ext uri="{BB962C8B-B14F-4D97-AF65-F5344CB8AC3E}">
        <p14:creationId xmlns:p14="http://schemas.microsoft.com/office/powerpoint/2010/main" val="38481664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1333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 Walk Through the Book of Jonah</vt:lpstr>
      <vt:lpstr>A Command to Go…</vt:lpstr>
      <vt:lpstr>Consequences for Disobedience… </vt:lpstr>
      <vt:lpstr>Salvation offered God’s way Leading to Repentance…</vt:lpstr>
      <vt:lpstr>A Second Chance at Obedience…</vt:lpstr>
      <vt:lpstr>Ungodly People Change their ways and God’s Forgiveness</vt:lpstr>
      <vt:lpstr>A Servant’s Ungodly Reaction</vt:lpstr>
      <vt:lpstr>A Servant Questioned…</vt:lpstr>
      <vt:lpstr>God’s lesson to His servant</vt:lpstr>
      <vt:lpstr>God’s lesson to His servant</vt:lpstr>
      <vt:lpstr>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More Lessons to Learn: Where is your Heart and Who Chooses, God or Man</dc:title>
  <dc:creator>Rob Miller</dc:creator>
  <cp:lastModifiedBy>christian miller</cp:lastModifiedBy>
  <cp:revision>11</cp:revision>
  <cp:lastPrinted>2020-11-15T03:19:05Z</cp:lastPrinted>
  <dcterms:created xsi:type="dcterms:W3CDTF">2014-12-25T19:45:39Z</dcterms:created>
  <dcterms:modified xsi:type="dcterms:W3CDTF">2020-11-15T03:21:17Z</dcterms:modified>
</cp:coreProperties>
</file>